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notesSlides/notesSlide26.xml" ContentType="application/vnd.openxmlformats-officedocument.presentationml.notesSlide+xml"/>
  <Override PartName="/ppt/charts/chart3.xml" ContentType="application/vnd.openxmlformats-officedocument.drawingml.chart+xml"/>
  <Override PartName="/ppt/notesSlides/notesSlide27.xml" ContentType="application/vnd.openxmlformats-officedocument.presentationml.notesSlide+xml"/>
  <Override PartName="/ppt/charts/chart4.xml" ContentType="application/vnd.openxmlformats-officedocument.drawingml.chart+xml"/>
  <Override PartName="/ppt/notesSlides/notesSlide28.xml" ContentType="application/vnd.openxmlformats-officedocument.presentationml.notesSlide+xml"/>
  <Override PartName="/ppt/charts/chart5.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68" r:id="rId2"/>
    <p:sldId id="266" r:id="rId3"/>
    <p:sldId id="385" r:id="rId4"/>
    <p:sldId id="291" r:id="rId5"/>
    <p:sldId id="295" r:id="rId6"/>
    <p:sldId id="316" r:id="rId7"/>
    <p:sldId id="274" r:id="rId8"/>
    <p:sldId id="321" r:id="rId9"/>
    <p:sldId id="286" r:id="rId10"/>
    <p:sldId id="289" r:id="rId11"/>
    <p:sldId id="290" r:id="rId12"/>
    <p:sldId id="298" r:id="rId13"/>
    <p:sldId id="297" r:id="rId14"/>
    <p:sldId id="389" r:id="rId15"/>
    <p:sldId id="326" r:id="rId16"/>
    <p:sldId id="386" r:id="rId17"/>
    <p:sldId id="388" r:id="rId18"/>
    <p:sldId id="344" r:id="rId19"/>
    <p:sldId id="387" r:id="rId20"/>
    <p:sldId id="346" r:id="rId21"/>
    <p:sldId id="287" r:id="rId22"/>
    <p:sldId id="317" r:id="rId23"/>
    <p:sldId id="322" r:id="rId24"/>
    <p:sldId id="392" r:id="rId25"/>
    <p:sldId id="399" r:id="rId26"/>
    <p:sldId id="395" r:id="rId27"/>
    <p:sldId id="396" r:id="rId28"/>
    <p:sldId id="397" r:id="rId29"/>
    <p:sldId id="258" r:id="rId30"/>
    <p:sldId id="328" r:id="rId31"/>
    <p:sldId id="394" r:id="rId32"/>
    <p:sldId id="400" r:id="rId33"/>
    <p:sldId id="330" r:id="rId34"/>
    <p:sldId id="393" r:id="rId35"/>
    <p:sldId id="341" r:id="rId36"/>
    <p:sldId id="342" r:id="rId37"/>
    <p:sldId id="398" r:id="rId38"/>
    <p:sldId id="376" r:id="rId39"/>
    <p:sldId id="377" r:id="rId40"/>
  </p:sldIdLst>
  <p:sldSz cx="9144000" cy="6858000" type="screen4x3"/>
  <p:notesSz cx="6858000" cy="987425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FFCC"/>
    <a:srgbClr val="808000"/>
    <a:srgbClr val="A50021"/>
    <a:srgbClr val="6699FF"/>
    <a:srgbClr val="A9CDF5"/>
    <a:srgbClr val="C4DDF8"/>
    <a:srgbClr val="25EFEA"/>
    <a:srgbClr val="AC6895"/>
    <a:srgbClr val="B29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vertBarState="maximized">
    <p:restoredLeft sz="15620"/>
    <p:restoredTop sz="99074" autoAdjust="0"/>
  </p:normalViewPr>
  <p:slideViewPr>
    <p:cSldViewPr>
      <p:cViewPr>
        <p:scale>
          <a:sx n="100" d="100"/>
          <a:sy n="100" d="100"/>
        </p:scale>
        <p:origin x="-186" y="5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794" y="2952"/>
      </p:cViewPr>
      <p:guideLst>
        <p:guide orient="horz" pos="311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hakan\Documents\Radioaktiva%20&#228;mnen\S&#246;nderfall\Decay%20rate%20U-23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akan\Documents\Str&#229;lningsfysik\Batemans%20equ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akan\Documents\Radioaktiva%20&#228;mnen\Str&#229;lning\Elementarpartiklars%20r&#246;relseenerg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akan\Documents\Radioaktiva%20&#228;mnen\Str&#229;lning\Elementarpartiklars%20r&#246;relseenerg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hakan\Documents\Radioaktiva%20&#228;mnen\Str&#229;lning\Elementarpartiklars%20r&#246;relseenerg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Sönderfallshastighet Uran-238</a:t>
            </a:r>
          </a:p>
        </c:rich>
      </c:tx>
      <c:layout/>
      <c:overlay val="0"/>
    </c:title>
    <c:autoTitleDeleted val="0"/>
    <c:plotArea>
      <c:layout>
        <c:manualLayout>
          <c:layoutTarget val="inner"/>
          <c:xMode val="edge"/>
          <c:yMode val="edge"/>
          <c:x val="6.7121240273513863E-2"/>
          <c:y val="0.12623999922087661"/>
          <c:w val="0.83952589042173464"/>
          <c:h val="0.75284453079728675"/>
        </c:manualLayout>
      </c:layout>
      <c:scatterChart>
        <c:scatterStyle val="smoothMarker"/>
        <c:varyColors val="0"/>
        <c:ser>
          <c:idx val="0"/>
          <c:order val="0"/>
          <c:tx>
            <c:strRef>
              <c:f>Blad1!$D$3</c:f>
              <c:strCache>
                <c:ptCount val="1"/>
                <c:pt idx="0">
                  <c:v>N</c:v>
                </c:pt>
              </c:strCache>
            </c:strRef>
          </c:tx>
          <c:marker>
            <c:symbol val="none"/>
          </c:marker>
          <c:xVal>
            <c:numRef>
              <c:f>Blad1!$A$4:$A$34</c:f>
              <c:numCache>
                <c:formatCode>0.0</c:formatCode>
                <c:ptCount val="31"/>
                <c:pt idx="0">
                  <c:v>0</c:v>
                </c:pt>
                <c:pt idx="1">
                  <c:v>1</c:v>
                </c:pt>
                <c:pt idx="2">
                  <c:v>1.5</c:v>
                </c:pt>
                <c:pt idx="3">
                  <c:v>2</c:v>
                </c:pt>
                <c:pt idx="4">
                  <c:v>2.5</c:v>
                </c:pt>
                <c:pt idx="5">
                  <c:v>3</c:v>
                </c:pt>
                <c:pt idx="6">
                  <c:v>3.5</c:v>
                </c:pt>
                <c:pt idx="7">
                  <c:v>4</c:v>
                </c:pt>
                <c:pt idx="8">
                  <c:v>4.5</c:v>
                </c:pt>
                <c:pt idx="9">
                  <c:v>5</c:v>
                </c:pt>
                <c:pt idx="10">
                  <c:v>5.5</c:v>
                </c:pt>
                <c:pt idx="11">
                  <c:v>6</c:v>
                </c:pt>
                <c:pt idx="12">
                  <c:v>6.5</c:v>
                </c:pt>
                <c:pt idx="13">
                  <c:v>7</c:v>
                </c:pt>
                <c:pt idx="14">
                  <c:v>7.5</c:v>
                </c:pt>
                <c:pt idx="15">
                  <c:v>8</c:v>
                </c:pt>
                <c:pt idx="16">
                  <c:v>8.5</c:v>
                </c:pt>
                <c:pt idx="17">
                  <c:v>9</c:v>
                </c:pt>
                <c:pt idx="18">
                  <c:v>9.5</c:v>
                </c:pt>
                <c:pt idx="19">
                  <c:v>10</c:v>
                </c:pt>
                <c:pt idx="20">
                  <c:v>10.5</c:v>
                </c:pt>
                <c:pt idx="21">
                  <c:v>11</c:v>
                </c:pt>
                <c:pt idx="22">
                  <c:v>11.5</c:v>
                </c:pt>
                <c:pt idx="23">
                  <c:v>12</c:v>
                </c:pt>
                <c:pt idx="24">
                  <c:v>12.5</c:v>
                </c:pt>
                <c:pt idx="25">
                  <c:v>13</c:v>
                </c:pt>
                <c:pt idx="26">
                  <c:v>13.5</c:v>
                </c:pt>
                <c:pt idx="27">
                  <c:v>14</c:v>
                </c:pt>
                <c:pt idx="28">
                  <c:v>14.5</c:v>
                </c:pt>
                <c:pt idx="29">
                  <c:v>15</c:v>
                </c:pt>
                <c:pt idx="30">
                  <c:v>15.5</c:v>
                </c:pt>
              </c:numCache>
            </c:numRef>
          </c:xVal>
          <c:yVal>
            <c:numRef>
              <c:f>Blad1!$D$4:$D$34</c:f>
              <c:numCache>
                <c:formatCode>0.00E+00</c:formatCode>
                <c:ptCount val="31"/>
                <c:pt idx="0">
                  <c:v>100</c:v>
                </c:pt>
                <c:pt idx="1">
                  <c:v>85.724398285307274</c:v>
                </c:pt>
                <c:pt idx="2">
                  <c:v>79.37005259840997</c:v>
                </c:pt>
                <c:pt idx="3">
                  <c:v>73.486724613779941</c:v>
                </c:pt>
                <c:pt idx="4">
                  <c:v>68.039500008718846</c:v>
                </c:pt>
                <c:pt idx="5">
                  <c:v>62.996052494743658</c:v>
                </c:pt>
                <c:pt idx="6">
                  <c:v>58.326451978805828</c:v>
                </c:pt>
                <c:pt idx="7">
                  <c:v>54.002986944615309</c:v>
                </c:pt>
                <c:pt idx="8">
                  <c:v>50</c:v>
                </c:pt>
                <c:pt idx="9">
                  <c:v>46.293735614364522</c:v>
                </c:pt>
                <c:pt idx="10">
                  <c:v>42.862199142653644</c:v>
                </c:pt>
                <c:pt idx="11">
                  <c:v>39.685026299204985</c:v>
                </c:pt>
                <c:pt idx="12">
                  <c:v>36.743362306889971</c:v>
                </c:pt>
                <c:pt idx="13">
                  <c:v>34.019750004359423</c:v>
                </c:pt>
                <c:pt idx="14">
                  <c:v>31.498026247371829</c:v>
                </c:pt>
                <c:pt idx="15">
                  <c:v>29.163225989402914</c:v>
                </c:pt>
                <c:pt idx="16">
                  <c:v>27.001493472307654</c:v>
                </c:pt>
                <c:pt idx="17">
                  <c:v>25</c:v>
                </c:pt>
                <c:pt idx="18">
                  <c:v>23.146867807182261</c:v>
                </c:pt>
                <c:pt idx="19">
                  <c:v>21.431099571326822</c:v>
                </c:pt>
                <c:pt idx="20">
                  <c:v>19.842513149602496</c:v>
                </c:pt>
                <c:pt idx="21">
                  <c:v>18.371681153444989</c:v>
                </c:pt>
                <c:pt idx="22">
                  <c:v>17.009875002179715</c:v>
                </c:pt>
                <c:pt idx="23">
                  <c:v>15.749013123685913</c:v>
                </c:pt>
                <c:pt idx="24">
                  <c:v>14.581612994701457</c:v>
                </c:pt>
                <c:pt idx="25">
                  <c:v>13.500746736153827</c:v>
                </c:pt>
                <c:pt idx="26">
                  <c:v>12.500000000000004</c:v>
                </c:pt>
                <c:pt idx="27">
                  <c:v>11.57343390359113</c:v>
                </c:pt>
                <c:pt idx="28">
                  <c:v>10.715549785663413</c:v>
                </c:pt>
                <c:pt idx="29">
                  <c:v>9.921256574801248</c:v>
                </c:pt>
                <c:pt idx="30">
                  <c:v>9.1858405767224962</c:v>
                </c:pt>
              </c:numCache>
            </c:numRef>
          </c:yVal>
          <c:smooth val="1"/>
        </c:ser>
        <c:dLbls>
          <c:showLegendKey val="0"/>
          <c:showVal val="0"/>
          <c:showCatName val="0"/>
          <c:showSerName val="0"/>
          <c:showPercent val="0"/>
          <c:showBubbleSize val="0"/>
        </c:dLbls>
        <c:axId val="110389504"/>
        <c:axId val="110395776"/>
      </c:scatterChart>
      <c:valAx>
        <c:axId val="110389504"/>
        <c:scaling>
          <c:orientation val="minMax"/>
        </c:scaling>
        <c:delete val="0"/>
        <c:axPos val="b"/>
        <c:title>
          <c:tx>
            <c:rich>
              <a:bodyPr/>
              <a:lstStyle/>
              <a:p>
                <a:pPr>
                  <a:defRPr/>
                </a:pPr>
                <a:r>
                  <a:rPr lang="sv-SE" sz="1400" dirty="0"/>
                  <a:t>Miljarder år</a:t>
                </a:r>
              </a:p>
            </c:rich>
          </c:tx>
          <c:layout/>
          <c:overlay val="0"/>
        </c:title>
        <c:numFmt formatCode="0.0" sourceLinked="1"/>
        <c:majorTickMark val="out"/>
        <c:minorTickMark val="none"/>
        <c:tickLblPos val="nextTo"/>
        <c:crossAx val="110395776"/>
        <c:crosses val="autoZero"/>
        <c:crossBetween val="midCat"/>
        <c:majorUnit val="1"/>
      </c:valAx>
      <c:valAx>
        <c:axId val="110395776"/>
        <c:scaling>
          <c:orientation val="minMax"/>
          <c:max val="100"/>
          <c:min val="0"/>
        </c:scaling>
        <c:delete val="0"/>
        <c:axPos val="l"/>
        <c:majorGridlines/>
        <c:title>
          <c:tx>
            <c:rich>
              <a:bodyPr rot="-5400000" vert="horz"/>
              <a:lstStyle/>
              <a:p>
                <a:pPr>
                  <a:defRPr sz="1600"/>
                </a:pPr>
                <a:r>
                  <a:rPr lang="sv-SE" sz="1600" dirty="0"/>
                  <a:t>Procent</a:t>
                </a:r>
              </a:p>
            </c:rich>
          </c:tx>
          <c:layout>
            <c:manualLayout>
              <c:xMode val="edge"/>
              <c:yMode val="edge"/>
              <c:x val="2.3460410557184751E-2"/>
              <c:y val="0.47121324120199259"/>
            </c:manualLayout>
          </c:layout>
          <c:overlay val="0"/>
        </c:title>
        <c:numFmt formatCode="#,##0" sourceLinked="0"/>
        <c:majorTickMark val="out"/>
        <c:minorTickMark val="none"/>
        <c:tickLblPos val="nextTo"/>
        <c:crossAx val="110389504"/>
        <c:crosses val="autoZero"/>
        <c:crossBetween val="midCat"/>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Sönderfall av U-238</a:t>
            </a:r>
          </a:p>
        </c:rich>
      </c:tx>
      <c:layout>
        <c:manualLayout>
          <c:xMode val="edge"/>
          <c:yMode val="edge"/>
          <c:x val="0.35362010015810336"/>
          <c:y val="5.1632498101746395E-2"/>
        </c:manualLayout>
      </c:layout>
      <c:overlay val="0"/>
    </c:title>
    <c:autoTitleDeleted val="0"/>
    <c:plotArea>
      <c:layout>
        <c:manualLayout>
          <c:layoutTarget val="inner"/>
          <c:xMode val="edge"/>
          <c:yMode val="edge"/>
          <c:x val="0.11191515694684506"/>
          <c:y val="0.1387224579636479"/>
          <c:w val="0.73676124472293436"/>
          <c:h val="0.73300033199907288"/>
        </c:manualLayout>
      </c:layout>
      <c:scatterChart>
        <c:scatterStyle val="smoothMarker"/>
        <c:varyColors val="0"/>
        <c:ser>
          <c:idx val="0"/>
          <c:order val="0"/>
          <c:tx>
            <c:strRef>
              <c:f>Blad3!$C$52</c:f>
              <c:strCache>
                <c:ptCount val="1"/>
                <c:pt idx="0">
                  <c:v>U-238</c:v>
                </c:pt>
              </c:strCache>
            </c:strRef>
          </c:tx>
          <c:marker>
            <c:symbol val="none"/>
          </c:marker>
          <c:xVal>
            <c:numRef>
              <c:f>Blad3!$B$53:$B$107</c:f>
              <c:numCache>
                <c:formatCode>0.00E+00</c:formatCode>
                <c:ptCount val="55"/>
                <c:pt idx="0">
                  <c:v>1</c:v>
                </c:pt>
                <c:pt idx="1">
                  <c:v>10</c:v>
                </c:pt>
                <c:pt idx="2">
                  <c:v>100</c:v>
                </c:pt>
                <c:pt idx="3">
                  <c:v>1000</c:v>
                </c:pt>
                <c:pt idx="4">
                  <c:v>10000</c:v>
                </c:pt>
                <c:pt idx="5">
                  <c:v>100000</c:v>
                </c:pt>
                <c:pt idx="6">
                  <c:v>1000000</c:v>
                </c:pt>
                <c:pt idx="7">
                  <c:v>10000000</c:v>
                </c:pt>
                <c:pt idx="8">
                  <c:v>100000000</c:v>
                </c:pt>
                <c:pt idx="9">
                  <c:v>1000000000</c:v>
                </c:pt>
                <c:pt idx="10">
                  <c:v>2000000000</c:v>
                </c:pt>
                <c:pt idx="11">
                  <c:v>3000000000</c:v>
                </c:pt>
                <c:pt idx="12">
                  <c:v>4000000000</c:v>
                </c:pt>
                <c:pt idx="13">
                  <c:v>4500000000</c:v>
                </c:pt>
                <c:pt idx="14">
                  <c:v>5000000000</c:v>
                </c:pt>
                <c:pt idx="15">
                  <c:v>6000000000</c:v>
                </c:pt>
                <c:pt idx="16">
                  <c:v>7000000000</c:v>
                </c:pt>
                <c:pt idx="17">
                  <c:v>8000000000</c:v>
                </c:pt>
                <c:pt idx="18">
                  <c:v>9000000000</c:v>
                </c:pt>
                <c:pt idx="19">
                  <c:v>10000000000</c:v>
                </c:pt>
                <c:pt idx="20">
                  <c:v>11000000000</c:v>
                </c:pt>
                <c:pt idx="21">
                  <c:v>12000000000</c:v>
                </c:pt>
                <c:pt idx="22">
                  <c:v>13000000000</c:v>
                </c:pt>
                <c:pt idx="23">
                  <c:v>14000000000</c:v>
                </c:pt>
              </c:numCache>
            </c:numRef>
          </c:xVal>
          <c:yVal>
            <c:numRef>
              <c:f>Blad3!$C$53:$C$107</c:f>
              <c:numCache>
                <c:formatCode>0.00</c:formatCode>
                <c:ptCount val="55"/>
                <c:pt idx="0">
                  <c:v>99.999999984599995</c:v>
                </c:pt>
                <c:pt idx="1">
                  <c:v>99.999999845999994</c:v>
                </c:pt>
                <c:pt idx="2">
                  <c:v>99.999998460000015</c:v>
                </c:pt>
                <c:pt idx="3">
                  <c:v>99.999984600001184</c:v>
                </c:pt>
                <c:pt idx="4">
                  <c:v>99.99984600011858</c:v>
                </c:pt>
                <c:pt idx="5">
                  <c:v>99.998460011857944</c:v>
                </c:pt>
                <c:pt idx="6">
                  <c:v>99.984601185739137</c:v>
                </c:pt>
                <c:pt idx="7">
                  <c:v>99.846118519152355</c:v>
                </c:pt>
                <c:pt idx="8">
                  <c:v>98.471797362566988</c:v>
                </c:pt>
                <c:pt idx="9">
                  <c:v>85.72720210114575</c:v>
                </c:pt>
                <c:pt idx="10">
                  <c:v>73.49153180090687</c:v>
                </c:pt>
                <c:pt idx="11">
                  <c:v>63.002233994191229</c:v>
                </c:pt>
                <c:pt idx="12">
                  <c:v>54.010052464437067</c:v>
                </c:pt>
                <c:pt idx="13">
                  <c:v>50.007359569576757</c:v>
                </c:pt>
                <c:pt idx="14">
                  <c:v>46.301306831122808</c:v>
                </c:pt>
                <c:pt idx="15">
                  <c:v>39.692814882588245</c:v>
                </c:pt>
                <c:pt idx="16">
                  <c:v>34.027539634030077</c:v>
                </c:pt>
                <c:pt idx="17">
                  <c:v>29.170857672112437</c:v>
                </c:pt>
                <c:pt idx="18">
                  <c:v>25.007360111209408</c:v>
                </c:pt>
                <c:pt idx="19">
                  <c:v>21.438110142697795</c:v>
                </c:pt>
                <c:pt idx="20">
                  <c:v>18.378292008696757</c:v>
                </c:pt>
                <c:pt idx="21">
                  <c:v>15.755195533034192</c:v>
                </c:pt>
                <c:pt idx="22">
                  <c:v>13.506488316034906</c:v>
                </c:pt>
                <c:pt idx="23">
                  <c:v>11.578734535454881</c:v>
                </c:pt>
              </c:numCache>
            </c:numRef>
          </c:yVal>
          <c:smooth val="1"/>
        </c:ser>
        <c:ser>
          <c:idx val="1"/>
          <c:order val="1"/>
          <c:tx>
            <c:strRef>
              <c:f>Blad3!$D$52</c:f>
              <c:strCache>
                <c:ptCount val="1"/>
                <c:pt idx="0">
                  <c:v>U-234</c:v>
                </c:pt>
              </c:strCache>
            </c:strRef>
          </c:tx>
          <c:marker>
            <c:symbol val="none"/>
          </c:marker>
          <c:xVal>
            <c:numRef>
              <c:f>Blad3!$B$53:$B$107</c:f>
              <c:numCache>
                <c:formatCode>0.00E+00</c:formatCode>
                <c:ptCount val="55"/>
                <c:pt idx="0">
                  <c:v>1</c:v>
                </c:pt>
                <c:pt idx="1">
                  <c:v>10</c:v>
                </c:pt>
                <c:pt idx="2">
                  <c:v>100</c:v>
                </c:pt>
                <c:pt idx="3">
                  <c:v>1000</c:v>
                </c:pt>
                <c:pt idx="4">
                  <c:v>10000</c:v>
                </c:pt>
                <c:pt idx="5">
                  <c:v>100000</c:v>
                </c:pt>
                <c:pt idx="6">
                  <c:v>1000000</c:v>
                </c:pt>
                <c:pt idx="7">
                  <c:v>10000000</c:v>
                </c:pt>
                <c:pt idx="8">
                  <c:v>100000000</c:v>
                </c:pt>
                <c:pt idx="9">
                  <c:v>1000000000</c:v>
                </c:pt>
                <c:pt idx="10">
                  <c:v>2000000000</c:v>
                </c:pt>
                <c:pt idx="11">
                  <c:v>3000000000</c:v>
                </c:pt>
                <c:pt idx="12">
                  <c:v>4000000000</c:v>
                </c:pt>
                <c:pt idx="13">
                  <c:v>4500000000</c:v>
                </c:pt>
                <c:pt idx="14">
                  <c:v>5000000000</c:v>
                </c:pt>
                <c:pt idx="15">
                  <c:v>6000000000</c:v>
                </c:pt>
                <c:pt idx="16">
                  <c:v>7000000000</c:v>
                </c:pt>
                <c:pt idx="17">
                  <c:v>8000000000</c:v>
                </c:pt>
                <c:pt idx="18">
                  <c:v>9000000000</c:v>
                </c:pt>
                <c:pt idx="19">
                  <c:v>10000000000</c:v>
                </c:pt>
                <c:pt idx="20">
                  <c:v>11000000000</c:v>
                </c:pt>
                <c:pt idx="21">
                  <c:v>12000000000</c:v>
                </c:pt>
                <c:pt idx="22">
                  <c:v>13000000000</c:v>
                </c:pt>
                <c:pt idx="23">
                  <c:v>14000000000</c:v>
                </c:pt>
              </c:numCache>
            </c:numRef>
          </c:xVal>
          <c:yVal>
            <c:numRef>
              <c:f>Blad3!$D$53:$D$107</c:f>
              <c:numCache>
                <c:formatCode>0.0000</c:formatCode>
                <c:ptCount val="55"/>
                <c:pt idx="0">
                  <c:v>1.5399978669642697E-8</c:v>
                </c:pt>
                <c:pt idx="1">
                  <c:v>1.5399786700084814E-7</c:v>
                </c:pt>
                <c:pt idx="2">
                  <c:v>1.539786717836012E-6</c:v>
                </c:pt>
                <c:pt idx="3">
                  <c:v>1.537868949544053E-5</c:v>
                </c:pt>
                <c:pt idx="4">
                  <c:v>1.5188654065673916E-4</c:v>
                </c:pt>
                <c:pt idx="5">
                  <c:v>1.3451013472677885E-3</c:v>
                </c:pt>
                <c:pt idx="6">
                  <c:v>5.2106267675439974E-3</c:v>
                </c:pt>
                <c:pt idx="7">
                  <c:v>5.5513202726559857E-3</c:v>
                </c:pt>
                <c:pt idx="8">
                  <c:v>5.4749097219972944E-3</c:v>
                </c:pt>
                <c:pt idx="9">
                  <c:v>4.766326042522381E-3</c:v>
                </c:pt>
                <c:pt idx="10">
                  <c:v>4.0860379592727036E-3</c:v>
                </c:pt>
                <c:pt idx="11">
                  <c:v>3.5028460192752416E-3</c:v>
                </c:pt>
                <c:pt idx="12">
                  <c:v>3.0028918862360253E-3</c:v>
                </c:pt>
                <c:pt idx="13">
                  <c:v>2.7803471289432058E-3</c:v>
                </c:pt>
                <c:pt idx="14">
                  <c:v>2.5742951961924645E-3</c:v>
                </c:pt>
                <c:pt idx="15">
                  <c:v>2.2068712455200002E-3</c:v>
                </c:pt>
                <c:pt idx="16">
                  <c:v>1.8918889727590029E-3</c:v>
                </c:pt>
                <c:pt idx="17">
                  <c:v>1.6218634832064008E-3</c:v>
                </c:pt>
                <c:pt idx="18">
                  <c:v>1.3903781860530331E-3</c:v>
                </c:pt>
                <c:pt idx="19">
                  <c:v>1.1919323175279279E-3</c:v>
                </c:pt>
                <c:pt idx="20">
                  <c:v>1.0218102267560366E-3</c:v>
                </c:pt>
                <c:pt idx="21">
                  <c:v>8.759693181813234E-4</c:v>
                </c:pt>
                <c:pt idx="22">
                  <c:v>7.5094398774133144E-4</c:v>
                </c:pt>
                <c:pt idx="23">
                  <c:v>6.437632700374143E-4</c:v>
                </c:pt>
              </c:numCache>
            </c:numRef>
          </c:yVal>
          <c:smooth val="1"/>
        </c:ser>
        <c:ser>
          <c:idx val="2"/>
          <c:order val="2"/>
          <c:tx>
            <c:strRef>
              <c:f>Blad3!$E$52</c:f>
              <c:strCache>
                <c:ptCount val="1"/>
                <c:pt idx="0">
                  <c:v>Th-230</c:v>
                </c:pt>
              </c:strCache>
            </c:strRef>
          </c:tx>
          <c:marker>
            <c:symbol val="none"/>
          </c:marker>
          <c:xVal>
            <c:numRef>
              <c:f>Blad3!$B$53:$B$107</c:f>
              <c:numCache>
                <c:formatCode>0.00E+00</c:formatCode>
                <c:ptCount val="55"/>
                <c:pt idx="0">
                  <c:v>1</c:v>
                </c:pt>
                <c:pt idx="1">
                  <c:v>10</c:v>
                </c:pt>
                <c:pt idx="2">
                  <c:v>100</c:v>
                </c:pt>
                <c:pt idx="3">
                  <c:v>1000</c:v>
                </c:pt>
                <c:pt idx="4">
                  <c:v>10000</c:v>
                </c:pt>
                <c:pt idx="5">
                  <c:v>100000</c:v>
                </c:pt>
                <c:pt idx="6">
                  <c:v>1000000</c:v>
                </c:pt>
                <c:pt idx="7">
                  <c:v>10000000</c:v>
                </c:pt>
                <c:pt idx="8">
                  <c:v>100000000</c:v>
                </c:pt>
                <c:pt idx="9">
                  <c:v>1000000000</c:v>
                </c:pt>
                <c:pt idx="10">
                  <c:v>2000000000</c:v>
                </c:pt>
                <c:pt idx="11">
                  <c:v>3000000000</c:v>
                </c:pt>
                <c:pt idx="12">
                  <c:v>4000000000</c:v>
                </c:pt>
                <c:pt idx="13">
                  <c:v>4500000000</c:v>
                </c:pt>
                <c:pt idx="14">
                  <c:v>5000000000</c:v>
                </c:pt>
                <c:pt idx="15">
                  <c:v>6000000000</c:v>
                </c:pt>
                <c:pt idx="16">
                  <c:v>7000000000</c:v>
                </c:pt>
                <c:pt idx="17">
                  <c:v>8000000000</c:v>
                </c:pt>
                <c:pt idx="18">
                  <c:v>9000000000</c:v>
                </c:pt>
                <c:pt idx="19">
                  <c:v>10000000000</c:v>
                </c:pt>
                <c:pt idx="20">
                  <c:v>11000000000</c:v>
                </c:pt>
                <c:pt idx="21">
                  <c:v>12000000000</c:v>
                </c:pt>
                <c:pt idx="22">
                  <c:v>13000000000</c:v>
                </c:pt>
                <c:pt idx="23">
                  <c:v>14000000000</c:v>
                </c:pt>
              </c:numCache>
            </c:numRef>
          </c:xVal>
          <c:yVal>
            <c:numRef>
              <c:f>Blad3!$E$53:$E$107</c:f>
              <c:numCache>
                <c:formatCode>0.0000</c:formatCode>
                <c:ptCount val="55"/>
                <c:pt idx="0">
                  <c:v>2.1328511817932136E-14</c:v>
                </c:pt>
                <c:pt idx="1">
                  <c:v>2.1328183108673103E-12</c:v>
                </c:pt>
                <c:pt idx="2">
                  <c:v>2.1320875413662725E-10</c:v>
                </c:pt>
                <c:pt idx="3">
                  <c:v>2.1247924655857146E-8</c:v>
                </c:pt>
                <c:pt idx="4">
                  <c:v>2.0534980724389775E-6</c:v>
                </c:pt>
                <c:pt idx="5">
                  <c:v>1.4805778108841164E-4</c:v>
                </c:pt>
                <c:pt idx="6">
                  <c:v>1.614447388626592E-3</c:v>
                </c:pt>
                <c:pt idx="7">
                  <c:v>1.775684828027002E-3</c:v>
                </c:pt>
                <c:pt idx="8">
                  <c:v>1.7512436052480038E-3</c:v>
                </c:pt>
                <c:pt idx="9">
                  <c:v>1.5245909843878283E-3</c:v>
                </c:pt>
                <c:pt idx="10">
                  <c:v>1.3069891944020007E-3</c:v>
                </c:pt>
                <c:pt idx="11">
                  <c:v>1.1204452681251398E-3</c:v>
                </c:pt>
                <c:pt idx="12">
                  <c:v>9.6052637943836285E-4</c:v>
                </c:pt>
                <c:pt idx="13">
                  <c:v>8.8934162884336267E-4</c:v>
                </c:pt>
                <c:pt idx="14">
                  <c:v>8.2343239053594345E-4</c:v>
                </c:pt>
                <c:pt idx="15">
                  <c:v>7.0590554960104376E-4</c:v>
                </c:pt>
                <c:pt idx="16">
                  <c:v>6.0515307714969048E-4</c:v>
                </c:pt>
                <c:pt idx="17">
                  <c:v>5.1878080146941757E-4</c:v>
                </c:pt>
                <c:pt idx="18">
                  <c:v>4.4473626613763135E-4</c:v>
                </c:pt>
                <c:pt idx="19">
                  <c:v>3.8125995768889661E-4</c:v>
                </c:pt>
                <c:pt idx="20">
                  <c:v>3.268434944587031E-4</c:v>
                </c:pt>
                <c:pt idx="21">
                  <c:v>2.8019378304905955E-4</c:v>
                </c:pt>
                <c:pt idx="22">
                  <c:v>2.402022906693131E-4</c:v>
                </c:pt>
                <c:pt idx="23">
                  <c:v>2.0591870317366356E-4</c:v>
                </c:pt>
              </c:numCache>
            </c:numRef>
          </c:yVal>
          <c:smooth val="1"/>
        </c:ser>
        <c:ser>
          <c:idx val="3"/>
          <c:order val="3"/>
          <c:tx>
            <c:strRef>
              <c:f>Blad3!$F$52</c:f>
              <c:strCache>
                <c:ptCount val="1"/>
                <c:pt idx="0">
                  <c:v>Ra-226</c:v>
                </c:pt>
              </c:strCache>
            </c:strRef>
          </c:tx>
          <c:marker>
            <c:symbol val="none"/>
          </c:marker>
          <c:xVal>
            <c:numRef>
              <c:f>Blad3!$B$53:$B$107</c:f>
              <c:numCache>
                <c:formatCode>0.00E+00</c:formatCode>
                <c:ptCount val="55"/>
                <c:pt idx="0">
                  <c:v>1</c:v>
                </c:pt>
                <c:pt idx="1">
                  <c:v>10</c:v>
                </c:pt>
                <c:pt idx="2">
                  <c:v>100</c:v>
                </c:pt>
                <c:pt idx="3">
                  <c:v>1000</c:v>
                </c:pt>
                <c:pt idx="4">
                  <c:v>10000</c:v>
                </c:pt>
                <c:pt idx="5">
                  <c:v>100000</c:v>
                </c:pt>
                <c:pt idx="6">
                  <c:v>1000000</c:v>
                </c:pt>
                <c:pt idx="7">
                  <c:v>10000000</c:v>
                </c:pt>
                <c:pt idx="8">
                  <c:v>100000000</c:v>
                </c:pt>
                <c:pt idx="9">
                  <c:v>1000000000</c:v>
                </c:pt>
                <c:pt idx="10">
                  <c:v>2000000000</c:v>
                </c:pt>
                <c:pt idx="11">
                  <c:v>3000000000</c:v>
                </c:pt>
                <c:pt idx="12">
                  <c:v>4000000000</c:v>
                </c:pt>
                <c:pt idx="13">
                  <c:v>4500000000</c:v>
                </c:pt>
                <c:pt idx="14">
                  <c:v>5000000000</c:v>
                </c:pt>
                <c:pt idx="15">
                  <c:v>6000000000</c:v>
                </c:pt>
                <c:pt idx="16">
                  <c:v>7000000000</c:v>
                </c:pt>
                <c:pt idx="17">
                  <c:v>8000000000</c:v>
                </c:pt>
                <c:pt idx="18">
                  <c:v>9000000000</c:v>
                </c:pt>
                <c:pt idx="19">
                  <c:v>10000000000</c:v>
                </c:pt>
                <c:pt idx="20">
                  <c:v>11000000000</c:v>
                </c:pt>
                <c:pt idx="21">
                  <c:v>12000000000</c:v>
                </c:pt>
                <c:pt idx="22">
                  <c:v>13000000000</c:v>
                </c:pt>
                <c:pt idx="23">
                  <c:v>14000000000</c:v>
                </c:pt>
              </c:numCache>
            </c:numRef>
          </c:xVal>
          <c:yVal>
            <c:numRef>
              <c:f>Blad3!$F$53:$F$107</c:f>
              <c:numCache>
                <c:formatCode>0.0000000000</c:formatCode>
                <c:ptCount val="55"/>
                <c:pt idx="0">
                  <c:v>6.1725901761703507E-20</c:v>
                </c:pt>
                <c:pt idx="1">
                  <c:v>6.1489164964429415E-17</c:v>
                </c:pt>
                <c:pt idx="2">
                  <c:v>6.0891968635568475E-14</c:v>
                </c:pt>
                <c:pt idx="3">
                  <c:v>5.5285222107129168E-11</c:v>
                </c:pt>
                <c:pt idx="4">
                  <c:v>2.657356954104901E-8</c:v>
                </c:pt>
                <c:pt idx="5">
                  <c:v>2.8514183019192198E-6</c:v>
                </c:pt>
                <c:pt idx="6">
                  <c:v>3.2290278873291936E-5</c:v>
                </c:pt>
                <c:pt idx="7">
                  <c:v>3.5538331600685852E-5</c:v>
                </c:pt>
                <c:pt idx="8">
                  <c:v>3.504916805874646E-5</c:v>
                </c:pt>
                <c:pt idx="9">
                  <c:v>3.0512971166619246E-5</c:v>
                </c:pt>
                <c:pt idx="10">
                  <c:v>2.6157916459072013E-5</c:v>
                </c:pt>
                <c:pt idx="11">
                  <c:v>2.2424449908317528E-5</c:v>
                </c:pt>
                <c:pt idx="12">
                  <c:v>1.922385349297356E-5</c:v>
                </c:pt>
                <c:pt idx="13">
                  <c:v>1.7799170896362003E-5</c:v>
                </c:pt>
                <c:pt idx="14">
                  <c:v>1.6480071735549607E-5</c:v>
                </c:pt>
                <c:pt idx="15">
                  <c:v>1.4127904403148409E-5</c:v>
                </c:pt>
                <c:pt idx="16">
                  <c:v>1.2111457160343704E-5</c:v>
                </c:pt>
                <c:pt idx="17">
                  <c:v>1.0382813357241537E-5</c:v>
                </c:pt>
                <c:pt idx="18">
                  <c:v>8.9008953905472064E-6</c:v>
                </c:pt>
                <c:pt idx="19">
                  <c:v>7.6304885802659714E-6</c:v>
                </c:pt>
                <c:pt idx="20">
                  <c:v>6.5414043665094527E-6</c:v>
                </c:pt>
                <c:pt idx="21">
                  <c:v>5.6077629415307331E-6</c:v>
                </c:pt>
                <c:pt idx="22">
                  <c:v>4.8073782702392056E-6</c:v>
                </c:pt>
                <c:pt idx="23">
                  <c:v>4.1212308854945298E-6</c:v>
                </c:pt>
              </c:numCache>
            </c:numRef>
          </c:yVal>
          <c:smooth val="1"/>
        </c:ser>
        <c:ser>
          <c:idx val="4"/>
          <c:order val="4"/>
          <c:tx>
            <c:strRef>
              <c:f>Blad3!$G$52</c:f>
              <c:strCache>
                <c:ptCount val="1"/>
                <c:pt idx="0">
                  <c:v>Pb-206</c:v>
                </c:pt>
              </c:strCache>
            </c:strRef>
          </c:tx>
          <c:marker>
            <c:symbol val="none"/>
          </c:marker>
          <c:xVal>
            <c:numRef>
              <c:f>Blad3!$B$53:$B$107</c:f>
              <c:numCache>
                <c:formatCode>0.00E+00</c:formatCode>
                <c:ptCount val="55"/>
                <c:pt idx="0">
                  <c:v>1</c:v>
                </c:pt>
                <c:pt idx="1">
                  <c:v>10</c:v>
                </c:pt>
                <c:pt idx="2">
                  <c:v>100</c:v>
                </c:pt>
                <c:pt idx="3">
                  <c:v>1000</c:v>
                </c:pt>
                <c:pt idx="4">
                  <c:v>10000</c:v>
                </c:pt>
                <c:pt idx="5">
                  <c:v>100000</c:v>
                </c:pt>
                <c:pt idx="6">
                  <c:v>1000000</c:v>
                </c:pt>
                <c:pt idx="7">
                  <c:v>10000000</c:v>
                </c:pt>
                <c:pt idx="8">
                  <c:v>100000000</c:v>
                </c:pt>
                <c:pt idx="9">
                  <c:v>1000000000</c:v>
                </c:pt>
                <c:pt idx="10">
                  <c:v>2000000000</c:v>
                </c:pt>
                <c:pt idx="11">
                  <c:v>3000000000</c:v>
                </c:pt>
                <c:pt idx="12">
                  <c:v>4000000000</c:v>
                </c:pt>
                <c:pt idx="13">
                  <c:v>4500000000</c:v>
                </c:pt>
                <c:pt idx="14">
                  <c:v>5000000000</c:v>
                </c:pt>
                <c:pt idx="15">
                  <c:v>6000000000</c:v>
                </c:pt>
                <c:pt idx="16">
                  <c:v>7000000000</c:v>
                </c:pt>
                <c:pt idx="17">
                  <c:v>8000000000</c:v>
                </c:pt>
                <c:pt idx="18">
                  <c:v>9000000000</c:v>
                </c:pt>
                <c:pt idx="19">
                  <c:v>10000000000</c:v>
                </c:pt>
                <c:pt idx="20">
                  <c:v>11000000000</c:v>
                </c:pt>
                <c:pt idx="21">
                  <c:v>12000000000</c:v>
                </c:pt>
                <c:pt idx="22">
                  <c:v>13000000000</c:v>
                </c:pt>
                <c:pt idx="23">
                  <c:v>14000000000</c:v>
                </c:pt>
              </c:numCache>
            </c:numRef>
          </c:xVal>
          <c:yVal>
            <c:numRef>
              <c:f>Blad3!$G$53:$G$107</c:f>
              <c:numCache>
                <c:formatCode>0.00E+00</c:formatCode>
                <c:ptCount val="55"/>
                <c:pt idx="0">
                  <c:v>4.8286991514256427E-15</c:v>
                </c:pt>
                <c:pt idx="1">
                  <c:v>5.7559416050143414E-15</c:v>
                </c:pt>
                <c:pt idx="2">
                  <c:v>-2.1704931205802653E-15</c:v>
                </c:pt>
                <c:pt idx="3">
                  <c:v>6.1104053530437679E-12</c:v>
                </c:pt>
                <c:pt idx="4">
                  <c:v>3.3269120789522431E-8</c:v>
                </c:pt>
                <c:pt idx="5">
                  <c:v>4.3977595398239401E-5</c:v>
                </c:pt>
                <c:pt idx="6">
                  <c:v>8.5414498258186561E-3</c:v>
                </c:pt>
                <c:pt idx="7">
                  <c:v>0.14651893741536084</c:v>
                </c:pt>
                <c:pt idx="8">
                  <c:v>1.5209414349377075</c:v>
                </c:pt>
                <c:pt idx="9">
                  <c:v>14.266476468856172</c:v>
                </c:pt>
                <c:pt idx="10">
                  <c:v>26.503049014022999</c:v>
                </c:pt>
                <c:pt idx="11">
                  <c:v>36.99312029007146</c:v>
                </c:pt>
                <c:pt idx="12">
                  <c:v>45.985964893443771</c:v>
                </c:pt>
                <c:pt idx="13">
                  <c:v>49.988952942494564</c:v>
                </c:pt>
                <c:pt idx="14">
                  <c:v>53.695278961218733</c:v>
                </c:pt>
                <c:pt idx="15">
                  <c:v>60.304258212712234</c:v>
                </c:pt>
                <c:pt idx="16">
                  <c:v>65.969951212462846</c:v>
                </c:pt>
                <c:pt idx="17">
                  <c:v>70.82699130078953</c:v>
                </c:pt>
                <c:pt idx="18">
                  <c:v>74.990795873443005</c:v>
                </c:pt>
                <c:pt idx="19">
                  <c:v>78.560309034538406</c:v>
                </c:pt>
                <c:pt idx="20">
                  <c:v>81.620352796177656</c:v>
                </c:pt>
                <c:pt idx="21">
                  <c:v>84.243642696101617</c:v>
                </c:pt>
                <c:pt idx="22">
                  <c:v>86.492515730308412</c:v>
                </c:pt>
                <c:pt idx="23">
                  <c:v>88.420411661341021</c:v>
                </c:pt>
              </c:numCache>
            </c:numRef>
          </c:yVal>
          <c:smooth val="1"/>
        </c:ser>
        <c:dLbls>
          <c:showLegendKey val="0"/>
          <c:showVal val="0"/>
          <c:showCatName val="0"/>
          <c:showSerName val="0"/>
          <c:showPercent val="0"/>
          <c:showBubbleSize val="0"/>
        </c:dLbls>
        <c:axId val="126787584"/>
        <c:axId val="126789504"/>
      </c:scatterChart>
      <c:valAx>
        <c:axId val="126787584"/>
        <c:scaling>
          <c:logBase val="10"/>
          <c:orientation val="minMax"/>
        </c:scaling>
        <c:delete val="0"/>
        <c:axPos val="b"/>
        <c:majorGridlines/>
        <c:minorGridlines/>
        <c:title>
          <c:tx>
            <c:rich>
              <a:bodyPr/>
              <a:lstStyle/>
              <a:p>
                <a:pPr>
                  <a:defRPr sz="1100"/>
                </a:pPr>
                <a:r>
                  <a:rPr lang="en-US" sz="1100"/>
                  <a:t>År</a:t>
                </a:r>
              </a:p>
            </c:rich>
          </c:tx>
          <c:layout>
            <c:manualLayout>
              <c:xMode val="edge"/>
              <c:yMode val="edge"/>
              <c:x val="0.87461825432058382"/>
              <c:y val="0.84308320648463098"/>
            </c:manualLayout>
          </c:layout>
          <c:overlay val="0"/>
        </c:title>
        <c:numFmt formatCode="0.00E+00" sourceLinked="1"/>
        <c:majorTickMark val="out"/>
        <c:minorTickMark val="none"/>
        <c:tickLblPos val="nextTo"/>
        <c:crossAx val="126789504"/>
        <c:crossesAt val="1.0000000000000004E-7"/>
        <c:crossBetween val="midCat"/>
      </c:valAx>
      <c:valAx>
        <c:axId val="126789504"/>
        <c:scaling>
          <c:logBase val="10"/>
          <c:orientation val="minMax"/>
          <c:max val="110"/>
          <c:min val="1.0000000000000005E-7"/>
        </c:scaling>
        <c:delete val="0"/>
        <c:axPos val="l"/>
        <c:majorGridlines/>
        <c:title>
          <c:tx>
            <c:rich>
              <a:bodyPr rot="0" vert="horz"/>
              <a:lstStyle/>
              <a:p>
                <a:pPr>
                  <a:defRPr sz="1100"/>
                </a:pPr>
                <a:r>
                  <a:rPr lang="sv-SE" sz="1100"/>
                  <a:t>Procent</a:t>
                </a:r>
              </a:p>
            </c:rich>
          </c:tx>
          <c:layout>
            <c:manualLayout>
              <c:xMode val="edge"/>
              <c:yMode val="edge"/>
              <c:x val="2.3738872403560832E-2"/>
              <c:y val="6.0441370842964408E-2"/>
            </c:manualLayout>
          </c:layout>
          <c:overlay val="0"/>
        </c:title>
        <c:numFmt formatCode="0.00E+00" sourceLinked="0"/>
        <c:majorTickMark val="out"/>
        <c:minorTickMark val="none"/>
        <c:tickLblPos val="nextTo"/>
        <c:crossAx val="126787584"/>
        <c:crossesAt val="1.0000000000000004E-7"/>
        <c:crossBetween val="midCat"/>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a:t>Rörelseenergi hos en elektron som</a:t>
            </a:r>
            <a:r>
              <a:rPr lang="en-US" sz="1600" baseline="0"/>
              <a:t> funkton av dess hastighet relativt ljusets hastighet</a:t>
            </a:r>
            <a:endParaRPr lang="en-US" sz="1600"/>
          </a:p>
        </c:rich>
      </c:tx>
      <c:layout/>
      <c:overlay val="0"/>
    </c:title>
    <c:autoTitleDeleted val="0"/>
    <c:plotArea>
      <c:layout/>
      <c:scatterChart>
        <c:scatterStyle val="smoothMarker"/>
        <c:varyColors val="0"/>
        <c:ser>
          <c:idx val="0"/>
          <c:order val="0"/>
          <c:tx>
            <c:strRef>
              <c:f>Elektronen!$F$5</c:f>
              <c:strCache>
                <c:ptCount val="1"/>
                <c:pt idx="0">
                  <c:v>Ek (keV)</c:v>
                </c:pt>
              </c:strCache>
            </c:strRef>
          </c:tx>
          <c:xVal>
            <c:numRef>
              <c:f>Elektronen!$A$6:$A$21</c:f>
              <c:numCache>
                <c:formatCode>General</c:formatCode>
                <c:ptCount val="16"/>
                <c:pt idx="0">
                  <c:v>1</c:v>
                </c:pt>
                <c:pt idx="1">
                  <c:v>5</c:v>
                </c:pt>
                <c:pt idx="2">
                  <c:v>10</c:v>
                </c:pt>
                <c:pt idx="3">
                  <c:v>20</c:v>
                </c:pt>
                <c:pt idx="4">
                  <c:v>30</c:v>
                </c:pt>
                <c:pt idx="5">
                  <c:v>40</c:v>
                </c:pt>
                <c:pt idx="6">
                  <c:v>50</c:v>
                </c:pt>
                <c:pt idx="7">
                  <c:v>60</c:v>
                </c:pt>
                <c:pt idx="8">
                  <c:v>70</c:v>
                </c:pt>
                <c:pt idx="9">
                  <c:v>80</c:v>
                </c:pt>
                <c:pt idx="10">
                  <c:v>90</c:v>
                </c:pt>
                <c:pt idx="11">
                  <c:v>95</c:v>
                </c:pt>
                <c:pt idx="12">
                  <c:v>96</c:v>
                </c:pt>
                <c:pt idx="13">
                  <c:v>97</c:v>
                </c:pt>
                <c:pt idx="14">
                  <c:v>98</c:v>
                </c:pt>
                <c:pt idx="15">
                  <c:v>99</c:v>
                </c:pt>
              </c:numCache>
            </c:numRef>
          </c:xVal>
          <c:yVal>
            <c:numRef>
              <c:f>Elektronen!$F$6:$F$21</c:f>
              <c:numCache>
                <c:formatCode>0.000</c:formatCode>
                <c:ptCount val="16"/>
                <c:pt idx="0">
                  <c:v>2.5518767856156848E-2</c:v>
                </c:pt>
                <c:pt idx="1">
                  <c:v>0.63911994818619222</c:v>
                </c:pt>
                <c:pt idx="2" formatCode="0.00">
                  <c:v>2.5709839221731579</c:v>
                </c:pt>
                <c:pt idx="3" formatCode="0.0">
                  <c:v>10.523521147995998</c:v>
                </c:pt>
                <c:pt idx="4" formatCode="0.0">
                  <c:v>24.641542515837344</c:v>
                </c:pt>
                <c:pt idx="5" formatCode="0.0">
                  <c:v>46.486324411167189</c:v>
                </c:pt>
                <c:pt idx="6" formatCode="0.0">
                  <c:v>78.949420822310259</c:v>
                </c:pt>
                <c:pt idx="7" formatCode="0">
                  <c:v>127.58426966292134</c:v>
                </c:pt>
                <c:pt idx="8" formatCode="0">
                  <c:v>204.27776872530575</c:v>
                </c:pt>
                <c:pt idx="9" formatCode="0">
                  <c:v>340.22471910112375</c:v>
                </c:pt>
                <c:pt idx="10" formatCode="0">
                  <c:v>660.45647555066489</c:v>
                </c:pt>
                <c:pt idx="11" formatCode="0">
                  <c:v>1124.0496058038327</c:v>
                </c:pt>
                <c:pt idx="12" formatCode="0">
                  <c:v>1312.295345104334</c:v>
                </c:pt>
                <c:pt idx="13" formatCode="0">
                  <c:v>1588.9091556095168</c:v>
                </c:pt>
                <c:pt idx="14" formatCode="0">
                  <c:v>2054.2032342176044</c:v>
                </c:pt>
                <c:pt idx="15" formatCode="0">
                  <c:v>3107.346554098719</c:v>
                </c:pt>
              </c:numCache>
            </c:numRef>
          </c:yVal>
          <c:smooth val="1"/>
        </c:ser>
        <c:dLbls>
          <c:showLegendKey val="0"/>
          <c:showVal val="0"/>
          <c:showCatName val="0"/>
          <c:showSerName val="0"/>
          <c:showPercent val="0"/>
          <c:showBubbleSize val="0"/>
        </c:dLbls>
        <c:axId val="129925888"/>
        <c:axId val="129927808"/>
      </c:scatterChart>
      <c:valAx>
        <c:axId val="129925888"/>
        <c:scaling>
          <c:orientation val="minMax"/>
          <c:max val="100"/>
        </c:scaling>
        <c:delete val="0"/>
        <c:axPos val="b"/>
        <c:title>
          <c:tx>
            <c:rich>
              <a:bodyPr/>
              <a:lstStyle/>
              <a:p>
                <a:pPr>
                  <a:defRPr/>
                </a:pPr>
                <a:r>
                  <a:rPr lang="en-US" sz="1100"/>
                  <a:t>Elektronens hastighet i % av ljusets hastighet</a:t>
                </a:r>
              </a:p>
            </c:rich>
          </c:tx>
          <c:layout>
            <c:manualLayout>
              <c:xMode val="edge"/>
              <c:yMode val="edge"/>
              <c:x val="0.29848927042294449"/>
              <c:y val="0.92565741487660791"/>
            </c:manualLayout>
          </c:layout>
          <c:overlay val="0"/>
        </c:title>
        <c:numFmt formatCode="General" sourceLinked="1"/>
        <c:majorTickMark val="out"/>
        <c:minorTickMark val="none"/>
        <c:tickLblPos val="nextTo"/>
        <c:txPr>
          <a:bodyPr/>
          <a:lstStyle/>
          <a:p>
            <a:pPr>
              <a:defRPr sz="1050"/>
            </a:pPr>
            <a:endParaRPr lang="sv-SE"/>
          </a:p>
        </c:txPr>
        <c:crossAx val="129927808"/>
        <c:crosses val="autoZero"/>
        <c:crossBetween val="midCat"/>
      </c:valAx>
      <c:valAx>
        <c:axId val="129927808"/>
        <c:scaling>
          <c:orientation val="minMax"/>
        </c:scaling>
        <c:delete val="0"/>
        <c:axPos val="l"/>
        <c:majorGridlines/>
        <c:title>
          <c:tx>
            <c:rich>
              <a:bodyPr rot="-5400000" vert="horz"/>
              <a:lstStyle/>
              <a:p>
                <a:pPr>
                  <a:defRPr sz="1400"/>
                </a:pPr>
                <a:r>
                  <a:rPr lang="sv-SE" sz="1400"/>
                  <a:t>keV</a:t>
                </a:r>
              </a:p>
            </c:rich>
          </c:tx>
          <c:layout/>
          <c:overlay val="0"/>
        </c:title>
        <c:numFmt formatCode="0" sourceLinked="0"/>
        <c:majorTickMark val="out"/>
        <c:minorTickMark val="none"/>
        <c:tickLblPos val="nextTo"/>
        <c:txPr>
          <a:bodyPr/>
          <a:lstStyle/>
          <a:p>
            <a:pPr>
              <a:defRPr sz="1050"/>
            </a:pPr>
            <a:endParaRPr lang="sv-SE"/>
          </a:p>
        </c:txPr>
        <c:crossAx val="129925888"/>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400" b="1" i="0" baseline="0">
                <a:effectLst/>
              </a:rPr>
              <a:t>Rörelseenergi hos en neutron som funkton av dess hastighet relativt ljusets hastighet</a:t>
            </a:r>
            <a:endParaRPr lang="en-US"/>
          </a:p>
        </c:rich>
      </c:tx>
      <c:layout>
        <c:manualLayout>
          <c:xMode val="edge"/>
          <c:yMode val="edge"/>
          <c:x val="0.155"/>
          <c:y val="0"/>
        </c:manualLayout>
      </c:layout>
      <c:overlay val="0"/>
    </c:title>
    <c:autoTitleDeleted val="0"/>
    <c:plotArea>
      <c:layout/>
      <c:scatterChart>
        <c:scatterStyle val="smoothMarker"/>
        <c:varyColors val="0"/>
        <c:ser>
          <c:idx val="0"/>
          <c:order val="0"/>
          <c:tx>
            <c:strRef>
              <c:f>Neutron!$G$4</c:f>
              <c:strCache>
                <c:ptCount val="1"/>
                <c:pt idx="0">
                  <c:v>Ek (MeV)</c:v>
                </c:pt>
              </c:strCache>
            </c:strRef>
          </c:tx>
          <c:xVal>
            <c:numRef>
              <c:f>Neutron!$B$5:$B$20</c:f>
              <c:numCache>
                <c:formatCode>General</c:formatCode>
                <c:ptCount val="16"/>
                <c:pt idx="0">
                  <c:v>0.1</c:v>
                </c:pt>
                <c:pt idx="1">
                  <c:v>0.5</c:v>
                </c:pt>
                <c:pt idx="2">
                  <c:v>1</c:v>
                </c:pt>
                <c:pt idx="3">
                  <c:v>2</c:v>
                </c:pt>
                <c:pt idx="4">
                  <c:v>3</c:v>
                </c:pt>
                <c:pt idx="5">
                  <c:v>4</c:v>
                </c:pt>
                <c:pt idx="6">
                  <c:v>5</c:v>
                </c:pt>
                <c:pt idx="7">
                  <c:v>6</c:v>
                </c:pt>
                <c:pt idx="8">
                  <c:v>7</c:v>
                </c:pt>
                <c:pt idx="9">
                  <c:v>8</c:v>
                </c:pt>
                <c:pt idx="10">
                  <c:v>9</c:v>
                </c:pt>
                <c:pt idx="11">
                  <c:v>10</c:v>
                </c:pt>
                <c:pt idx="12">
                  <c:v>12</c:v>
                </c:pt>
                <c:pt idx="13">
                  <c:v>14</c:v>
                </c:pt>
                <c:pt idx="14">
                  <c:v>16</c:v>
                </c:pt>
                <c:pt idx="15">
                  <c:v>18</c:v>
                </c:pt>
              </c:numCache>
            </c:numRef>
          </c:xVal>
          <c:yVal>
            <c:numRef>
              <c:f>Neutron!$G$5:$G$20</c:f>
              <c:numCache>
                <c:formatCode>0.000</c:formatCode>
                <c:ptCount val="16"/>
                <c:pt idx="0" formatCode="0.00000">
                  <c:v>4.6910147525471029E-4</c:v>
                </c:pt>
                <c:pt idx="1">
                  <c:v>1.1727747985715516E-2</c:v>
                </c:pt>
                <c:pt idx="2">
                  <c:v>4.691363091125858E-2</c:v>
                </c:pt>
                <c:pt idx="3" formatCode="0.00">
                  <c:v>0.1876967603435527</c:v>
                </c:pt>
                <c:pt idx="4" formatCode="0.00">
                  <c:v>0.42247620407137693</c:v>
                </c:pt>
                <c:pt idx="5" formatCode="0.00">
                  <c:v>0.75146367449271001</c:v>
                </c:pt>
                <c:pt idx="6" formatCode="0.00">
                  <c:v>1.1749563116148487</c:v>
                </c:pt>
                <c:pt idx="7" formatCode="0.00">
                  <c:v>1.6933374300828019</c:v>
                </c:pt>
                <c:pt idx="8" formatCode="0.00">
                  <c:v>2.3070774859449905</c:v>
                </c:pt>
                <c:pt idx="9" formatCode="0.00">
                  <c:v>3.0167352679519741</c:v>
                </c:pt>
                <c:pt idx="10" formatCode="0.00">
                  <c:v>3.8229593193242315</c:v>
                </c:pt>
                <c:pt idx="11" formatCode="0.00">
                  <c:v>4.7264895971259389</c:v>
                </c:pt>
                <c:pt idx="12" formatCode="0.00">
                  <c:v>6.8288974174052557</c:v>
                </c:pt>
                <c:pt idx="13" formatCode="0.00">
                  <c:v>9.3317855492397506</c:v>
                </c:pt>
                <c:pt idx="14" formatCode="0.00">
                  <c:v>12.244593012703492</c:v>
                </c:pt>
                <c:pt idx="15" formatCode="0.00">
                  <c:v>15.578472285778583</c:v>
                </c:pt>
              </c:numCache>
            </c:numRef>
          </c:yVal>
          <c:smooth val="1"/>
        </c:ser>
        <c:dLbls>
          <c:showLegendKey val="0"/>
          <c:showVal val="0"/>
          <c:showCatName val="0"/>
          <c:showSerName val="0"/>
          <c:showPercent val="0"/>
          <c:showBubbleSize val="0"/>
        </c:dLbls>
        <c:axId val="130254336"/>
        <c:axId val="130256256"/>
      </c:scatterChart>
      <c:valAx>
        <c:axId val="130254336"/>
        <c:scaling>
          <c:orientation val="minMax"/>
        </c:scaling>
        <c:delete val="0"/>
        <c:axPos val="b"/>
        <c:title>
          <c:tx>
            <c:rich>
              <a:bodyPr/>
              <a:lstStyle/>
              <a:p>
                <a:pPr>
                  <a:defRPr/>
                </a:pPr>
                <a:r>
                  <a:rPr lang="sv-SE" sz="1100"/>
                  <a:t>Neutronens</a:t>
                </a:r>
                <a:r>
                  <a:rPr lang="sv-SE" sz="1100" baseline="0"/>
                  <a:t> hastighet i % av ljusets hastighet</a:t>
                </a:r>
                <a:endParaRPr lang="sv-SE" sz="1100"/>
              </a:p>
            </c:rich>
          </c:tx>
          <c:layout/>
          <c:overlay val="0"/>
        </c:title>
        <c:numFmt formatCode="General" sourceLinked="1"/>
        <c:majorTickMark val="out"/>
        <c:minorTickMark val="none"/>
        <c:tickLblPos val="nextTo"/>
        <c:txPr>
          <a:bodyPr/>
          <a:lstStyle/>
          <a:p>
            <a:pPr>
              <a:defRPr sz="1050"/>
            </a:pPr>
            <a:endParaRPr lang="sv-SE"/>
          </a:p>
        </c:txPr>
        <c:crossAx val="130256256"/>
        <c:crosses val="autoZero"/>
        <c:crossBetween val="midCat"/>
        <c:majorUnit val="2"/>
      </c:valAx>
      <c:valAx>
        <c:axId val="130256256"/>
        <c:scaling>
          <c:orientation val="minMax"/>
        </c:scaling>
        <c:delete val="0"/>
        <c:axPos val="l"/>
        <c:majorGridlines/>
        <c:title>
          <c:tx>
            <c:rich>
              <a:bodyPr rot="-5400000" vert="horz"/>
              <a:lstStyle/>
              <a:p>
                <a:pPr>
                  <a:defRPr sz="1100"/>
                </a:pPr>
                <a:r>
                  <a:rPr lang="sv-SE" sz="1100"/>
                  <a:t>MeV</a:t>
                </a:r>
              </a:p>
            </c:rich>
          </c:tx>
          <c:layout/>
          <c:overlay val="0"/>
        </c:title>
        <c:numFmt formatCode="0.0" sourceLinked="0"/>
        <c:majorTickMark val="out"/>
        <c:minorTickMark val="none"/>
        <c:tickLblPos val="nextTo"/>
        <c:txPr>
          <a:bodyPr/>
          <a:lstStyle/>
          <a:p>
            <a:pPr>
              <a:defRPr sz="1050"/>
            </a:pPr>
            <a:endParaRPr lang="sv-SE"/>
          </a:p>
        </c:txPr>
        <c:crossAx val="130254336"/>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600" b="1" i="0" baseline="0">
                <a:effectLst/>
              </a:rPr>
              <a:t>Rörelseenergi hos en alfapartukel som funkton av dess hastighet relativt ljusets hastighet</a:t>
            </a:r>
            <a:endParaRPr lang="sv-SE" sz="1200">
              <a:effectLst/>
            </a:endParaRPr>
          </a:p>
        </c:rich>
      </c:tx>
      <c:layout/>
      <c:overlay val="0"/>
    </c:title>
    <c:autoTitleDeleted val="0"/>
    <c:plotArea>
      <c:layout/>
      <c:scatterChart>
        <c:scatterStyle val="smoothMarker"/>
        <c:varyColors val="0"/>
        <c:ser>
          <c:idx val="0"/>
          <c:order val="0"/>
          <c:tx>
            <c:strRef>
              <c:f>Alfapartikel!$G$3</c:f>
              <c:strCache>
                <c:ptCount val="1"/>
                <c:pt idx="0">
                  <c:v>Ek (MeV)</c:v>
                </c:pt>
              </c:strCache>
            </c:strRef>
          </c:tx>
          <c:xVal>
            <c:numRef>
              <c:f>Alfapartikel!$B$4:$B$19</c:f>
              <c:numCache>
                <c:formatCode>General</c:formatCode>
                <c:ptCount val="16"/>
                <c:pt idx="0">
                  <c:v>0.1</c:v>
                </c:pt>
                <c:pt idx="1">
                  <c:v>0.2</c:v>
                </c:pt>
                <c:pt idx="2">
                  <c:v>0.4</c:v>
                </c:pt>
                <c:pt idx="3">
                  <c:v>0.6</c:v>
                </c:pt>
                <c:pt idx="4">
                  <c:v>0.8</c:v>
                </c:pt>
                <c:pt idx="5">
                  <c:v>1</c:v>
                </c:pt>
                <c:pt idx="6">
                  <c:v>2</c:v>
                </c:pt>
                <c:pt idx="7">
                  <c:v>3</c:v>
                </c:pt>
                <c:pt idx="8">
                  <c:v>4</c:v>
                </c:pt>
                <c:pt idx="9">
                  <c:v>5</c:v>
                </c:pt>
                <c:pt idx="10">
                  <c:v>6</c:v>
                </c:pt>
                <c:pt idx="11">
                  <c:v>7</c:v>
                </c:pt>
                <c:pt idx="12">
                  <c:v>8</c:v>
                </c:pt>
                <c:pt idx="13">
                  <c:v>9</c:v>
                </c:pt>
                <c:pt idx="14">
                  <c:v>10</c:v>
                </c:pt>
                <c:pt idx="15">
                  <c:v>11</c:v>
                </c:pt>
              </c:numCache>
            </c:numRef>
          </c:xVal>
          <c:yVal>
            <c:numRef>
              <c:f>Alfapartikel!$G$4:$G$19</c:f>
              <c:numCache>
                <c:formatCode>0.00</c:formatCode>
                <c:ptCount val="16"/>
                <c:pt idx="0" formatCode="0.000">
                  <c:v>1.8665744331139659E-3</c:v>
                </c:pt>
                <c:pt idx="1">
                  <c:v>7.4663145332246076E-3</c:v>
                </c:pt>
                <c:pt idx="2">
                  <c:v>2.9865526925850983E-2</c:v>
                </c:pt>
                <c:pt idx="3">
                  <c:v>6.719844357689031E-2</c:v>
                </c:pt>
                <c:pt idx="4">
                  <c:v>0.11946640857525091</c:v>
                </c:pt>
                <c:pt idx="5">
                  <c:v>0.18667130383516997</c:v>
                </c:pt>
                <c:pt idx="6">
                  <c:v>0.74685327693633996</c:v>
                </c:pt>
                <c:pt idx="7">
                  <c:v>1.6810505245829126</c:v>
                </c:pt>
                <c:pt idx="8">
                  <c:v>2.9901054592838592</c:v>
                </c:pt>
                <c:pt idx="9">
                  <c:v>4.6752004135809981</c:v>
                </c:pt>
                <c:pt idx="10">
                  <c:v>6.737860612515397</c:v>
                </c:pt>
                <c:pt idx="11">
                  <c:v>9.179958020422184</c:v>
                </c:pt>
                <c:pt idx="12">
                  <c:v>12.003716081162532</c:v>
                </c:pt>
                <c:pt idx="13">
                  <c:v>15.211715375394975</c:v>
                </c:pt>
                <c:pt idx="14">
                  <c:v>18.80690022329447</c:v>
                </c:pt>
                <c:pt idx="15">
                  <c:v>22.792586266090129</c:v>
                </c:pt>
              </c:numCache>
            </c:numRef>
          </c:yVal>
          <c:smooth val="1"/>
        </c:ser>
        <c:dLbls>
          <c:showLegendKey val="0"/>
          <c:showVal val="0"/>
          <c:showCatName val="0"/>
          <c:showSerName val="0"/>
          <c:showPercent val="0"/>
          <c:showBubbleSize val="0"/>
        </c:dLbls>
        <c:axId val="134637440"/>
        <c:axId val="134643712"/>
      </c:scatterChart>
      <c:valAx>
        <c:axId val="134637440"/>
        <c:scaling>
          <c:orientation val="minMax"/>
        </c:scaling>
        <c:delete val="0"/>
        <c:axPos val="b"/>
        <c:title>
          <c:tx>
            <c:rich>
              <a:bodyPr/>
              <a:lstStyle/>
              <a:p>
                <a:pPr>
                  <a:defRPr sz="700"/>
                </a:pPr>
                <a:r>
                  <a:rPr lang="sv-SE" sz="1200" b="1" i="0" baseline="0">
                    <a:effectLst/>
                  </a:rPr>
                  <a:t>Alfapartikelns hastighet i % av ljusets hastighet</a:t>
                </a:r>
                <a:endParaRPr lang="sv-SE" sz="700">
                  <a:effectLst/>
                </a:endParaRPr>
              </a:p>
            </c:rich>
          </c:tx>
          <c:layout/>
          <c:overlay val="0"/>
        </c:title>
        <c:numFmt formatCode="General" sourceLinked="1"/>
        <c:majorTickMark val="out"/>
        <c:minorTickMark val="none"/>
        <c:tickLblPos val="nextTo"/>
        <c:txPr>
          <a:bodyPr/>
          <a:lstStyle/>
          <a:p>
            <a:pPr>
              <a:defRPr sz="1100"/>
            </a:pPr>
            <a:endParaRPr lang="sv-SE"/>
          </a:p>
        </c:txPr>
        <c:crossAx val="134643712"/>
        <c:crosses val="autoZero"/>
        <c:crossBetween val="midCat"/>
      </c:valAx>
      <c:valAx>
        <c:axId val="134643712"/>
        <c:scaling>
          <c:orientation val="minMax"/>
        </c:scaling>
        <c:delete val="0"/>
        <c:axPos val="l"/>
        <c:majorGridlines/>
        <c:title>
          <c:tx>
            <c:rich>
              <a:bodyPr rot="-5400000" vert="horz"/>
              <a:lstStyle/>
              <a:p>
                <a:pPr>
                  <a:defRPr sz="1100"/>
                </a:pPr>
                <a:r>
                  <a:rPr lang="sv-SE" sz="1100"/>
                  <a:t>MeV</a:t>
                </a:r>
              </a:p>
            </c:rich>
          </c:tx>
          <c:layout>
            <c:manualLayout>
              <c:xMode val="edge"/>
              <c:yMode val="edge"/>
              <c:x val="2.2535194502198163E-2"/>
              <c:y val="0.42080046661482057"/>
            </c:manualLayout>
          </c:layout>
          <c:overlay val="0"/>
        </c:title>
        <c:numFmt formatCode="0.0" sourceLinked="0"/>
        <c:majorTickMark val="out"/>
        <c:minorTickMark val="none"/>
        <c:tickLblPos val="nextTo"/>
        <c:txPr>
          <a:bodyPr/>
          <a:lstStyle/>
          <a:p>
            <a:pPr>
              <a:defRPr sz="1100"/>
            </a:pPr>
            <a:endParaRPr lang="sv-SE"/>
          </a:p>
        </c:txPr>
        <c:crossAx val="134637440"/>
        <c:crosses val="autoZero"/>
        <c:crossBetween val="midCat"/>
      </c:valAx>
    </c:plotArea>
    <c:plotVisOnly val="1"/>
    <c:dispBlanksAs val="gap"/>
    <c:showDLblsOverMax val="0"/>
  </c:chart>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0.54839</cdr:x>
      <cdr:y>0.18182</cdr:y>
    </cdr:from>
    <cdr:to>
      <cdr:x>0.75861</cdr:x>
      <cdr:y>0.2685</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562350" y="933450"/>
          <a:ext cx="1365622" cy="445047"/>
        </a:xfrm>
        <a:prstGeom xmlns:a="http://schemas.openxmlformats.org/drawingml/2006/main" prst="rect">
          <a:avLst/>
        </a:prstGeom>
      </cdr:spPr>
    </cdr:pic>
  </cdr:relSizeAnchor>
  <cdr:relSizeAnchor xmlns:cdr="http://schemas.openxmlformats.org/drawingml/2006/chartDrawing">
    <cdr:from>
      <cdr:x>0.33724</cdr:x>
      <cdr:y>0.48609</cdr:y>
    </cdr:from>
    <cdr:to>
      <cdr:x>0.34018</cdr:x>
      <cdr:y>0.88497</cdr:y>
    </cdr:to>
    <cdr:cxnSp macro="">
      <cdr:nvCxnSpPr>
        <cdr:cNvPr id="4" name="Rak 3"/>
        <cdr:cNvCxnSpPr/>
      </cdr:nvCxnSpPr>
      <cdr:spPr>
        <a:xfrm xmlns:a="http://schemas.openxmlformats.org/drawingml/2006/main">
          <a:off x="2190750" y="2495550"/>
          <a:ext cx="19050" cy="2047875"/>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0.11584</cdr:x>
      <cdr:y>0.48609</cdr:y>
    </cdr:from>
    <cdr:to>
      <cdr:x>0.33871</cdr:x>
      <cdr:y>0.48794</cdr:y>
    </cdr:to>
    <cdr:cxnSp macro="">
      <cdr:nvCxnSpPr>
        <cdr:cNvPr id="6" name="Rak 5"/>
        <cdr:cNvCxnSpPr/>
      </cdr:nvCxnSpPr>
      <cdr:spPr>
        <a:xfrm xmlns:a="http://schemas.openxmlformats.org/drawingml/2006/main" flipV="1">
          <a:off x="752475" y="2495550"/>
          <a:ext cx="1447800" cy="9525"/>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2"/>
            <a:ext cx="2971800" cy="493712"/>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84613" y="2"/>
            <a:ext cx="2971800" cy="493712"/>
          </a:xfrm>
          <a:prstGeom prst="rect">
            <a:avLst/>
          </a:prstGeom>
        </p:spPr>
        <p:txBody>
          <a:bodyPr vert="horz" lIns="91440" tIns="45720" rIns="91440" bIns="45720" rtlCol="0"/>
          <a:lstStyle>
            <a:lvl1pPr algn="r">
              <a:defRPr sz="1200"/>
            </a:lvl1pPr>
          </a:lstStyle>
          <a:p>
            <a:fld id="{8C679204-7832-432F-BFB4-E2E09F827FD4}" type="datetimeFigureOut">
              <a:rPr lang="sv-SE" smtClean="0"/>
              <a:t>2017-03-27</a:t>
            </a:fld>
            <a:endParaRPr lang="sv-SE" dirty="0"/>
          </a:p>
        </p:txBody>
      </p:sp>
      <p:sp>
        <p:nvSpPr>
          <p:cNvPr id="4" name="Platshållare för sidfot 3"/>
          <p:cNvSpPr>
            <a:spLocks noGrp="1"/>
          </p:cNvSpPr>
          <p:nvPr>
            <p:ph type="ftr" sz="quarter" idx="2"/>
          </p:nvPr>
        </p:nvSpPr>
        <p:spPr>
          <a:xfrm>
            <a:off x="0" y="9378825"/>
            <a:ext cx="2971800" cy="493712"/>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84613" y="9378825"/>
            <a:ext cx="2971800" cy="493712"/>
          </a:xfrm>
          <a:prstGeom prst="rect">
            <a:avLst/>
          </a:prstGeom>
        </p:spPr>
        <p:txBody>
          <a:bodyPr vert="horz" lIns="91440" tIns="45720" rIns="91440" bIns="45720" rtlCol="0" anchor="b"/>
          <a:lstStyle>
            <a:lvl1pPr algn="r">
              <a:defRPr sz="1200"/>
            </a:lvl1pPr>
          </a:lstStyle>
          <a:p>
            <a:fld id="{89B898F8-9A8E-458A-9923-5CFCA52704E5}" type="slidenum">
              <a:rPr lang="sv-SE" smtClean="0"/>
              <a:t>‹#›</a:t>
            </a:fld>
            <a:endParaRPr lang="sv-SE" dirty="0"/>
          </a:p>
        </p:txBody>
      </p:sp>
    </p:spTree>
    <p:extLst>
      <p:ext uri="{BB962C8B-B14F-4D97-AF65-F5344CB8AC3E}">
        <p14:creationId xmlns:p14="http://schemas.microsoft.com/office/powerpoint/2010/main" val="3381432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2"/>
            <a:ext cx="2971800" cy="493712"/>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2"/>
            <a:ext cx="2971800" cy="493712"/>
          </a:xfrm>
          <a:prstGeom prst="rect">
            <a:avLst/>
          </a:prstGeom>
        </p:spPr>
        <p:txBody>
          <a:bodyPr vert="horz" lIns="91440" tIns="45720" rIns="91440" bIns="45720" rtlCol="0"/>
          <a:lstStyle>
            <a:lvl1pPr algn="r">
              <a:defRPr sz="1200"/>
            </a:lvl1pPr>
          </a:lstStyle>
          <a:p>
            <a:fld id="{20DBEC6C-2F1D-47F3-B137-3D3678646AF8}" type="datetimeFigureOut">
              <a:rPr lang="sv-SE" smtClean="0"/>
              <a:t>2017-03-27</a:t>
            </a:fld>
            <a:endParaRPr lang="sv-SE" dirty="0"/>
          </a:p>
        </p:txBody>
      </p:sp>
      <p:sp>
        <p:nvSpPr>
          <p:cNvPr id="4" name="Platshållare för bildobjekt 3"/>
          <p:cNvSpPr>
            <a:spLocks noGrp="1" noRot="1" noChangeAspect="1"/>
          </p:cNvSpPr>
          <p:nvPr>
            <p:ph type="sldImg" idx="2"/>
          </p:nvPr>
        </p:nvSpPr>
        <p:spPr>
          <a:xfrm>
            <a:off x="960438" y="741363"/>
            <a:ext cx="4937125" cy="370205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690270"/>
            <a:ext cx="5486400" cy="4443413"/>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378825"/>
            <a:ext cx="2971800" cy="493712"/>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9378825"/>
            <a:ext cx="2971800" cy="493712"/>
          </a:xfrm>
          <a:prstGeom prst="rect">
            <a:avLst/>
          </a:prstGeom>
        </p:spPr>
        <p:txBody>
          <a:bodyPr vert="horz" lIns="91440" tIns="45720" rIns="91440" bIns="45720" rtlCol="0" anchor="b"/>
          <a:lstStyle>
            <a:lvl1pPr algn="r">
              <a:defRPr sz="1200"/>
            </a:lvl1pPr>
          </a:lstStyle>
          <a:p>
            <a:fld id="{AB580EBB-66D5-4A80-9B49-02F363642EF3}" type="slidenum">
              <a:rPr lang="sv-SE" smtClean="0"/>
              <a:t>‹#›</a:t>
            </a:fld>
            <a:endParaRPr lang="sv-SE" dirty="0"/>
          </a:p>
        </p:txBody>
      </p:sp>
    </p:spTree>
    <p:extLst>
      <p:ext uri="{BB962C8B-B14F-4D97-AF65-F5344CB8AC3E}">
        <p14:creationId xmlns:p14="http://schemas.microsoft.com/office/powerpoint/2010/main" val="709635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image" Target="../media/image12.png"/></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60438" y="741363"/>
            <a:ext cx="4937125" cy="3702050"/>
          </a:xfrm>
        </p:spPr>
      </p:sp>
      <p:sp>
        <p:nvSpPr>
          <p:cNvPr id="3" name="Platshållare för anteckningar 2"/>
          <p:cNvSpPr>
            <a:spLocks noGrp="1"/>
          </p:cNvSpPr>
          <p:nvPr>
            <p:ph type="body" idx="1"/>
          </p:nvPr>
        </p:nvSpPr>
        <p:spPr>
          <a:xfrm>
            <a:off x="685800" y="4690270"/>
            <a:ext cx="5486400" cy="557891"/>
          </a:xfrm>
        </p:spPr>
        <p:txBody>
          <a:bodyPr/>
          <a:lstStyle/>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a:t>
            </a:fld>
            <a:endParaRPr lang="sv-SE" dirty="0"/>
          </a:p>
        </p:txBody>
      </p:sp>
    </p:spTree>
    <p:extLst>
      <p:ext uri="{BB962C8B-B14F-4D97-AF65-F5344CB8AC3E}">
        <p14:creationId xmlns:p14="http://schemas.microsoft.com/office/powerpoint/2010/main" val="2986152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60438" y="741363"/>
            <a:ext cx="4937125" cy="3702050"/>
          </a:xfrm>
        </p:spPr>
      </p:sp>
      <p:sp>
        <p:nvSpPr>
          <p:cNvPr id="3" name="Platshållare för anteckningar 2"/>
          <p:cNvSpPr>
            <a:spLocks noGrp="1"/>
          </p:cNvSpPr>
          <p:nvPr>
            <p:ph type="body" idx="1"/>
          </p:nvPr>
        </p:nvSpPr>
        <p:spPr/>
        <p:txBody>
          <a:bodyPr/>
          <a:lstStyle/>
          <a:p>
            <a:r>
              <a:rPr lang="sv-SE" dirty="0" smtClean="0"/>
              <a:t>Om antalet neutroner blir väsentligt större an antalet protoner blir kärnan instabilare. Kärnan försöker då kompensera detta genom att omvandla en neutron till en proton och sänder då samtidigt ut en elektron (beta-strålning).  Då får man ett ny atom med atomnummer en enhet högre. Th-234 med atomnummer 90 som är en radioaktiv sönderfallsprodukt av U-238 har för många neutroner. Genom beta-sönderfall bildas Pa-234 (protaktinium med atomnummer 91) men med samma masstal eftersom elektronens massa är försvinnande liten (en tvåtusendel) i förhållande till protonen och neutronen. Pa-234 har fortfarande för många neutroner och undergår i sin tur beta-sönderfall till U-234 med atomnummer 92 och samma masstal.</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10</a:t>
            </a:fld>
            <a:endParaRPr lang="sv-SE" dirty="0"/>
          </a:p>
        </p:txBody>
      </p:sp>
    </p:spTree>
    <p:extLst>
      <p:ext uri="{BB962C8B-B14F-4D97-AF65-F5344CB8AC3E}">
        <p14:creationId xmlns:p14="http://schemas.microsoft.com/office/powerpoint/2010/main" val="2957941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60438" y="741363"/>
            <a:ext cx="4937125" cy="3702050"/>
          </a:xfrm>
        </p:spPr>
      </p:sp>
      <p:sp>
        <p:nvSpPr>
          <p:cNvPr id="3" name="Platshållare för anteckningar 2"/>
          <p:cNvSpPr>
            <a:spLocks noGrp="1"/>
          </p:cNvSpPr>
          <p:nvPr>
            <p:ph type="body" idx="1"/>
          </p:nvPr>
        </p:nvSpPr>
        <p:spPr/>
        <p:txBody>
          <a:bodyPr/>
          <a:lstStyle/>
          <a:p>
            <a:r>
              <a:rPr lang="sv-SE" dirty="0" smtClean="0"/>
              <a:t>Gammastrålning är en rent elektromagnetisk strålning med normalt mycket hög frekvens (väldigt kort våglängd)  och sänds ut i vid sönderfall</a:t>
            </a:r>
            <a:r>
              <a:rPr lang="sv-SE" baseline="0" dirty="0" smtClean="0"/>
              <a:t> av vissa atomkärnor tillsammans med </a:t>
            </a:r>
            <a:r>
              <a:rPr lang="el-GR" baseline="0" dirty="0" smtClean="0">
                <a:latin typeface="Calibri"/>
                <a:cs typeface="Calibri"/>
              </a:rPr>
              <a:t>α</a:t>
            </a:r>
            <a:r>
              <a:rPr lang="sv-SE" baseline="0" dirty="0" smtClean="0">
                <a:latin typeface="Calibri"/>
                <a:cs typeface="Calibri"/>
              </a:rPr>
              <a:t>- eller </a:t>
            </a:r>
            <a:r>
              <a:rPr lang="el-GR" baseline="0" dirty="0" smtClean="0">
                <a:latin typeface="Calibri"/>
                <a:cs typeface="Calibri"/>
              </a:rPr>
              <a:t>β</a:t>
            </a:r>
            <a:r>
              <a:rPr lang="sv-SE" baseline="0" dirty="0" smtClean="0">
                <a:latin typeface="Calibri"/>
                <a:cs typeface="Calibri"/>
              </a:rPr>
              <a:t>-strålning. </a:t>
            </a:r>
          </a:p>
          <a:p>
            <a:r>
              <a:rPr lang="sv-SE" dirty="0" smtClean="0">
                <a:latin typeface="Calibri"/>
                <a:cs typeface="Calibri"/>
              </a:rPr>
              <a:t>Om en radioaktiv atom har för många protoner i förhållande till antalet neutroner försöker kärnan fånga in en elektron från ett inre elektronskal. Elektronen sammansmälter med en proton och övergår till en neutron. Vakansen i elektronskalet fylls på av en elektron i ett skal utanför och sänder därvid ut gamma-strålning. Processen kallas EC, </a:t>
            </a:r>
            <a:r>
              <a:rPr lang="sv-SE" b="1" dirty="0" smtClean="0">
                <a:latin typeface="Calibri"/>
                <a:cs typeface="Calibri"/>
              </a:rPr>
              <a:t>e</a:t>
            </a:r>
            <a:r>
              <a:rPr lang="sv-SE" dirty="0" smtClean="0">
                <a:latin typeface="Calibri"/>
                <a:cs typeface="Calibri"/>
              </a:rPr>
              <a:t>lectron </a:t>
            </a:r>
            <a:r>
              <a:rPr lang="sv-SE" b="1" dirty="0" smtClean="0">
                <a:latin typeface="Calibri"/>
                <a:cs typeface="Calibri"/>
              </a:rPr>
              <a:t>c</a:t>
            </a:r>
            <a:r>
              <a:rPr lang="sv-SE" dirty="0" smtClean="0">
                <a:latin typeface="Calibri"/>
                <a:cs typeface="Calibri"/>
              </a:rPr>
              <a:t>apture (elektroninfångning).</a:t>
            </a:r>
          </a:p>
          <a:p>
            <a:r>
              <a:rPr lang="sv-SE" dirty="0" smtClean="0">
                <a:latin typeface="Calibri"/>
                <a:cs typeface="Calibri"/>
              </a:rPr>
              <a:t>En neutron i kärnan kan också sända ut en positron (en positivt laddad elektron) Den kolliderar så gott som momentant med en elektron varvid dessa släcker ut varandra under gammastrålning.  </a:t>
            </a:r>
          </a:p>
        </p:txBody>
      </p:sp>
      <p:sp>
        <p:nvSpPr>
          <p:cNvPr id="4" name="Platshållare för bildnummer 3"/>
          <p:cNvSpPr>
            <a:spLocks noGrp="1"/>
          </p:cNvSpPr>
          <p:nvPr>
            <p:ph type="sldNum" sz="quarter" idx="10"/>
          </p:nvPr>
        </p:nvSpPr>
        <p:spPr/>
        <p:txBody>
          <a:bodyPr/>
          <a:lstStyle/>
          <a:p>
            <a:fld id="{AB580EBB-66D5-4A80-9B49-02F363642EF3}" type="slidenum">
              <a:rPr lang="sv-SE" smtClean="0"/>
              <a:t>11</a:t>
            </a:fld>
            <a:endParaRPr lang="sv-SE" dirty="0"/>
          </a:p>
        </p:txBody>
      </p:sp>
    </p:spTree>
    <p:extLst>
      <p:ext uri="{BB962C8B-B14F-4D97-AF65-F5344CB8AC3E}">
        <p14:creationId xmlns:p14="http://schemas.microsoft.com/office/powerpoint/2010/main" val="55088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60438" y="741363"/>
            <a:ext cx="4937125" cy="3702050"/>
          </a:xfrm>
        </p:spPr>
      </p:sp>
      <p:sp>
        <p:nvSpPr>
          <p:cNvPr id="3" name="Platshållare för anteckningar 2"/>
          <p:cNvSpPr>
            <a:spLocks noGrp="1"/>
          </p:cNvSpPr>
          <p:nvPr>
            <p:ph type="body" idx="1"/>
          </p:nvPr>
        </p:nvSpPr>
        <p:spPr/>
        <p:txBody>
          <a:bodyPr/>
          <a:lstStyle/>
          <a:p>
            <a:r>
              <a:rPr lang="sv-SE" dirty="0" smtClean="0"/>
              <a:t>Frekvensen = ljusets hastighet i m/våglängden i m.  Grönt ljus (500</a:t>
            </a:r>
            <a:r>
              <a:rPr lang="sv-SE" baseline="0" dirty="0" smtClean="0"/>
              <a:t> nm) = 300 000 000/0,000 000 500 = 6*10</a:t>
            </a:r>
            <a:r>
              <a:rPr lang="sv-SE" baseline="30000" dirty="0" smtClean="0"/>
              <a:t>14</a:t>
            </a:r>
            <a:r>
              <a:rPr lang="sv-SE" baseline="0" dirty="0" smtClean="0"/>
              <a:t> svängningar per sekund (s</a:t>
            </a:r>
            <a:r>
              <a:rPr lang="sv-SE" baseline="30000" dirty="0" smtClean="0"/>
              <a:t>-1</a:t>
            </a:r>
            <a:r>
              <a:rPr lang="sv-SE" baseline="0" dirty="0" smtClean="0"/>
              <a:t>)</a:t>
            </a:r>
          </a:p>
          <a:p>
            <a:r>
              <a:rPr lang="sv-SE" baseline="0" dirty="0" smtClean="0"/>
              <a:t>Röntgenstrålning 1nm eller 1*10</a:t>
            </a:r>
            <a:r>
              <a:rPr lang="sv-SE" baseline="30000" dirty="0" smtClean="0"/>
              <a:t>-9</a:t>
            </a:r>
            <a:r>
              <a:rPr lang="sv-SE" baseline="0" dirty="0" smtClean="0"/>
              <a:t> m  (en miljarddels meter) motsvarar 3*10</a:t>
            </a:r>
            <a:r>
              <a:rPr lang="sv-SE" baseline="30000" dirty="0" smtClean="0"/>
              <a:t>8</a:t>
            </a:r>
            <a:r>
              <a:rPr lang="sv-SE" baseline="0" dirty="0" smtClean="0"/>
              <a:t> /1*10</a:t>
            </a:r>
            <a:r>
              <a:rPr lang="sv-SE" baseline="30000" dirty="0" smtClean="0"/>
              <a:t>-9</a:t>
            </a:r>
            <a:r>
              <a:rPr lang="sv-SE" baseline="0" dirty="0" smtClean="0"/>
              <a:t> = 3*10</a:t>
            </a:r>
            <a:r>
              <a:rPr lang="sv-SE" baseline="30000" dirty="0" smtClean="0"/>
              <a:t>17</a:t>
            </a:r>
            <a:r>
              <a:rPr lang="sv-SE" baseline="0" dirty="0" smtClean="0"/>
              <a:t> s</a:t>
            </a:r>
            <a:r>
              <a:rPr lang="sv-SE" baseline="30000" dirty="0" smtClean="0"/>
              <a:t>-1</a:t>
            </a:r>
            <a:r>
              <a:rPr lang="sv-SE" baseline="0" dirty="0" smtClean="0"/>
              <a:t> </a:t>
            </a:r>
          </a:p>
          <a:p>
            <a:r>
              <a:rPr lang="sv-SE" baseline="0" dirty="0" smtClean="0"/>
              <a:t>Gammastrålning 0,01 nm motsvarar 3*10</a:t>
            </a:r>
            <a:r>
              <a:rPr lang="sv-SE" baseline="30000" dirty="0" smtClean="0"/>
              <a:t>-19</a:t>
            </a:r>
            <a:r>
              <a:rPr lang="sv-SE" baseline="0" dirty="0" smtClean="0"/>
              <a:t> s</a:t>
            </a:r>
            <a:r>
              <a:rPr lang="sv-SE" baseline="30000" dirty="0" smtClean="0"/>
              <a:t>-1</a:t>
            </a:r>
            <a:r>
              <a:rPr lang="sv-SE" baseline="0" dirty="0" smtClean="0"/>
              <a:t>. </a:t>
            </a:r>
          </a:p>
          <a:p>
            <a:r>
              <a:rPr lang="sv-SE" dirty="0" smtClean="0">
                <a:cs typeface="Calibri"/>
              </a:rPr>
              <a:t>Definitionen av gammastrålning </a:t>
            </a:r>
            <a:r>
              <a:rPr lang="sv-SE" dirty="0">
                <a:cs typeface="Calibri"/>
              </a:rPr>
              <a:t>och röntgenstrålning har ändrats under senare år. Ursprungligen hade röntgenstrålning från röntgenrör alltid längre våglängd än gammastrålning från radioaktiva atomkärnor. Äldre litteratur skilde på röntgen- och gammastrålning på basis av våglängden, där strålning kortare än ca 10</a:t>
            </a:r>
            <a:r>
              <a:rPr lang="sv-SE" baseline="30000" dirty="0">
                <a:cs typeface="Calibri"/>
              </a:rPr>
              <a:t>-11</a:t>
            </a:r>
            <a:r>
              <a:rPr lang="sv-SE" dirty="0">
                <a:cs typeface="Calibri"/>
              </a:rPr>
              <a:t> m (0,1 Å) betecknades som gammastrålning. Numera kan artificiella strålningskällor åstadkomma alla de våglängder som kan komma från radioaktiva källor och därvid har det blivit en fullständig överlappning mellan röntgen och gammastrålning beträffande våglängd. Strålningen klassificeras numera utifrån strålningskällan: Röntgenstrålning härrör från elektronerna i atomen, medan gammastrålning har sitt ursprung i atomkärnan. Gammastrålning kan därför ha våglängder upp i det synliga spektret och behöver inte alltid vara joniserande strålning. </a:t>
            </a:r>
            <a:endParaRPr lang="sv-SE" dirty="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12</a:t>
            </a:fld>
            <a:endParaRPr lang="sv-SE" dirty="0"/>
          </a:p>
        </p:txBody>
      </p:sp>
    </p:spTree>
    <p:extLst>
      <p:ext uri="{BB962C8B-B14F-4D97-AF65-F5344CB8AC3E}">
        <p14:creationId xmlns:p14="http://schemas.microsoft.com/office/powerpoint/2010/main" val="1270691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60438" y="741363"/>
            <a:ext cx="4937125" cy="3702050"/>
          </a:xfrm>
        </p:spPr>
      </p:sp>
      <p:sp>
        <p:nvSpPr>
          <p:cNvPr id="3" name="Platshållare för anteckningar 2"/>
          <p:cNvSpPr>
            <a:spLocks noGrp="1"/>
          </p:cNvSpPr>
          <p:nvPr>
            <p:ph type="body" idx="1"/>
          </p:nvPr>
        </p:nvSpPr>
        <p:spPr/>
        <p:txBody>
          <a:bodyPr/>
          <a:lstStyle/>
          <a:p>
            <a:r>
              <a:rPr lang="sv-SE" dirty="0" smtClean="0"/>
              <a:t>Alfastrålning (heliumkärna) hindras av ett tunt papper. Farligare om man får i sig ett ämne som avger alfastrålning, som då kommer i direkt kontakt med kroppens celler.</a:t>
            </a:r>
          </a:p>
          <a:p>
            <a:r>
              <a:rPr lang="sv-SE" dirty="0" smtClean="0"/>
              <a:t>Betastrålning (elektroner) tränger igenom materia något längre, max några cm. </a:t>
            </a:r>
          </a:p>
          <a:p>
            <a:r>
              <a:rPr lang="sv-SE" dirty="0" smtClean="0"/>
              <a:t>Gammastrålning är en rent elektromagnetisk strålning och tränger igenom tjockare material. Material med hög densitet som bly stoppar gammastrålning effektivare än t.ex. vatten. För att stoppa gammastrålning i betong krävs över 1 m.</a:t>
            </a:r>
          </a:p>
          <a:p>
            <a:r>
              <a:rPr lang="sv-SE" dirty="0" smtClean="0"/>
              <a:t>Neutronstrålning förekommer i kärnkraftreaktorer och den stoppas i vatten som bromsar ner hastigheten som till sist utmynnar i värmerörelse i vattenmolekylerna. Sådana långsamma (termiska neutroner) utnyttjas för att klyva U-235 kärnor i kärnkraftreaktorer.</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13</a:t>
            </a:fld>
            <a:endParaRPr lang="sv-SE" dirty="0"/>
          </a:p>
        </p:txBody>
      </p:sp>
    </p:spTree>
    <p:extLst>
      <p:ext uri="{BB962C8B-B14F-4D97-AF65-F5344CB8AC3E}">
        <p14:creationId xmlns:p14="http://schemas.microsoft.com/office/powerpoint/2010/main" val="1109855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60438" y="741363"/>
            <a:ext cx="4937125" cy="3702050"/>
          </a:xfrm>
        </p:spPr>
      </p:sp>
      <p:sp>
        <p:nvSpPr>
          <p:cNvPr id="3" name="Platshållare för anteckningar 2"/>
          <p:cNvSpPr>
            <a:spLocks noGrp="1"/>
          </p:cNvSpPr>
          <p:nvPr>
            <p:ph type="body" idx="1"/>
          </p:nvPr>
        </p:nvSpPr>
        <p:spPr>
          <a:xfrm>
            <a:off x="685800" y="4690269"/>
            <a:ext cx="5486400" cy="1957547"/>
          </a:xfrm>
        </p:spPr>
        <p:txBody>
          <a:bodyPr/>
          <a:lstStyle/>
          <a:p>
            <a:r>
              <a:rPr lang="sv-SE" dirty="0" smtClean="0"/>
              <a:t>Radioaktiva ämnen sönderfaller med en bestämd hastighet </a:t>
            </a:r>
            <a:r>
              <a:rPr lang="sv-SE" dirty="0"/>
              <a:t> </a:t>
            </a:r>
            <a:r>
              <a:rPr lang="sv-SE" dirty="0" smtClean="0"/>
              <a:t>typisk för varje ämne. Sönderfallshastigheten beskrivs med formeln på bilden och syns som en avtagande kurva.  Den beskrivs med halveringstiden, dvs hur lång tid det tar för att halvera mängden av ett ämne. Efter en halveringstid har häften av ämnet sönderdelats och efter ytterligare en halveringstid har den kvarvarande mängden halverats osv. </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14</a:t>
            </a:fld>
            <a:endParaRPr lang="sv-SE" dirty="0"/>
          </a:p>
        </p:txBody>
      </p:sp>
    </p:spTree>
    <p:extLst>
      <p:ext uri="{BB962C8B-B14F-4D97-AF65-F5344CB8AC3E}">
        <p14:creationId xmlns:p14="http://schemas.microsoft.com/office/powerpoint/2010/main" val="2521854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60438" y="741363"/>
            <a:ext cx="4937125" cy="3702050"/>
          </a:xfrm>
        </p:spPr>
      </p:sp>
      <mc:AlternateContent xmlns:mc="http://schemas.openxmlformats.org/markup-compatibility/2006" xmlns:a14="http://schemas.microsoft.com/office/drawing/2010/main">
        <mc:Choice Requires="a14">
          <p:sp>
            <p:nvSpPr>
              <p:cNvPr id="3" name="Platshållare för anteckningar 2"/>
              <p:cNvSpPr>
                <a:spLocks noGrp="1"/>
              </p:cNvSpPr>
              <p:nvPr>
                <p:ph type="body" idx="1"/>
              </p:nvPr>
            </p:nvSpPr>
            <p:spPr>
              <a:xfrm>
                <a:off x="685800" y="4690269"/>
                <a:ext cx="5486400" cy="3434961"/>
              </a:xfrm>
            </p:spPr>
            <p:txBody>
              <a:bodyPr/>
              <a:lstStyle/>
              <a:p>
                <a:r>
                  <a:rPr lang="sv-SE" dirty="0" smtClean="0"/>
                  <a:t>I tabellen visas några radioaktiva isotoper av olika grundämnen. U-238, U-235, Th-232 och K-40 förekommer</a:t>
                </a:r>
                <a:r>
                  <a:rPr lang="sv-SE" baseline="0" dirty="0" smtClean="0"/>
                  <a:t> naturligt på jorden och är ursprungliga dvs de har funnits sedan jordens skapelse för ca 4,5 miljarder år sedan. Radioaktiva isotoper med halveringstid kortare än 100 miljoner år är sedan länge försvunna. Det kan man lätt räkna ut med vetskap om jordens ålder och ämnets halveringstid. Med halveringstid 100 miljoner år har det gått 45 halveringstider. Om det var 100% från början blir nuvarande halt </a:t>
                </a:r>
                <a14:m>
                  <m:oMath xmlns:m="http://schemas.openxmlformats.org/officeDocument/2006/math">
                    <m:r>
                      <a:rPr lang="sv-SE" b="0" i="1" baseline="0" smtClean="0">
                        <a:latin typeface="Cambria Math"/>
                      </a:rPr>
                      <m:t>100</m:t>
                    </m:r>
                    <m:r>
                      <a:rPr lang="sv-SE" b="0" i="1" baseline="0" smtClean="0">
                        <a:latin typeface="Cambria Math"/>
                        <a:ea typeface="Cambria Math"/>
                      </a:rPr>
                      <m:t>×</m:t>
                    </m:r>
                    <m:f>
                      <m:fPr>
                        <m:ctrlPr>
                          <a:rPr lang="sv-SE" b="0" i="1" baseline="0" smtClean="0">
                            <a:latin typeface="Cambria Math"/>
                            <a:ea typeface="Cambria Math"/>
                          </a:rPr>
                        </m:ctrlPr>
                      </m:fPr>
                      <m:num>
                        <m:r>
                          <a:rPr lang="sv-SE" b="0" i="1" baseline="0" smtClean="0">
                            <a:latin typeface="Cambria Math"/>
                            <a:ea typeface="Cambria Math"/>
                          </a:rPr>
                          <m:t>1</m:t>
                        </m:r>
                      </m:num>
                      <m:den>
                        <m:sSup>
                          <m:sSupPr>
                            <m:ctrlPr>
                              <a:rPr lang="sv-SE" b="0" i="1" baseline="0" smtClean="0">
                                <a:latin typeface="Cambria Math"/>
                                <a:ea typeface="Cambria Math"/>
                              </a:rPr>
                            </m:ctrlPr>
                          </m:sSupPr>
                          <m:e>
                            <m:r>
                              <a:rPr lang="sv-SE" b="0" i="1" baseline="0" smtClean="0">
                                <a:latin typeface="Cambria Math"/>
                                <a:ea typeface="Cambria Math"/>
                              </a:rPr>
                              <m:t>2</m:t>
                            </m:r>
                          </m:e>
                          <m:sup>
                            <m:r>
                              <a:rPr lang="sv-SE" b="0" i="1" baseline="0" smtClean="0">
                                <a:latin typeface="Cambria Math"/>
                                <a:ea typeface="Cambria Math"/>
                              </a:rPr>
                              <m:t>45  </m:t>
                            </m:r>
                          </m:sup>
                        </m:sSup>
                      </m:den>
                    </m:f>
                  </m:oMath>
                </a14:m>
                <a:r>
                  <a:rPr lang="sv-SE" dirty="0" smtClean="0"/>
                  <a:t> = 2,84 x 10</a:t>
                </a:r>
                <a:r>
                  <a:rPr lang="sv-SE" baseline="30000" dirty="0" smtClean="0"/>
                  <a:t>-12 </a:t>
                </a:r>
                <a:r>
                  <a:rPr lang="sv-SE" baseline="0" dirty="0" smtClean="0"/>
                  <a:t> % kvar.</a:t>
                </a:r>
              </a:p>
              <a:p>
                <a:r>
                  <a:rPr lang="sv-SE" dirty="0" smtClean="0"/>
                  <a:t>U-234 och Th-230 är steg i sönderfallskedjan från U-238.  Det finns ytterligare ett antal radioaktiva isotoper med tillräckligt långa halveringstider för att finnas kvar naturligt på jorden. Dessa kommer vi att behandla under Dateringsmetoder.</a:t>
                </a:r>
              </a:p>
              <a:p>
                <a:r>
                  <a:rPr lang="sv-SE" dirty="0" smtClean="0"/>
                  <a:t> K-40 sönderfaller dels genom beta-sönderfall 89,28 % och bildar isotopen Ca-40 och dels genom elektroninfångning 10,72 % och bilda isotopen Ar-40. Man använder det senare för åldersbestämning av bergarter. Argon är den vanligaste ädelgasen med ca 1 % i luft. All argon i atmosfären kommer från radioaktivt sönderfall av K-40.</a:t>
                </a:r>
                <a:endParaRPr lang="sv-SE" dirty="0"/>
              </a:p>
            </p:txBody>
          </p:sp>
        </mc:Choice>
        <mc:Fallback xmlns="">
          <p:sp>
            <p:nvSpPr>
              <p:cNvPr id="3" name="Platshållare för anteckningar 2"/>
              <p:cNvSpPr>
                <a:spLocks noGrp="1"/>
              </p:cNvSpPr>
              <p:nvPr>
                <p:ph type="body" idx="1"/>
              </p:nvPr>
            </p:nvSpPr>
            <p:spPr>
              <a:xfrm>
                <a:off x="685800" y="4343400"/>
                <a:ext cx="5486400" cy="3180928"/>
              </a:xfrm>
            </p:spPr>
            <p:txBody>
              <a:bodyPr/>
              <a:lstStyle/>
              <a:p>
                <a:r>
                  <a:rPr lang="sv-SE" dirty="0" smtClean="0"/>
                  <a:t>I tabellen visas några radioaktiva isotoper av olika grundämnen. U-238, U-235, Th-232 och K-40 förekommer</a:t>
                </a:r>
                <a:r>
                  <a:rPr lang="sv-SE" baseline="0" dirty="0" smtClean="0"/>
                  <a:t> naturligt på jorden och är ursprungliga dvs de har funnits sedan jordens skapelse för ca 4,5 miljarder år sedan. Radioaktiva isotoper med halveringstid kortare än 100 miljoner år är sedan länge försvunna. Det kan man lätt räkna ut med vetskap om jordens ålder och ämnets halveringstid. Med halveringstid 100 miljoner år har det gått 45 halveringstider. Om det var 100% från början blir nuvarande halt </a:t>
                </a:r>
                <a:r>
                  <a:rPr lang="sv-SE" b="0" i="0" baseline="0" smtClean="0">
                    <a:latin typeface="Cambria Math"/>
                  </a:rPr>
                  <a:t>100</a:t>
                </a:r>
                <a:r>
                  <a:rPr lang="sv-SE" b="0" i="0" baseline="0" smtClean="0">
                    <a:latin typeface="Cambria Math"/>
                    <a:ea typeface="Cambria Math"/>
                  </a:rPr>
                  <a:t>×1/2^(45  ) </a:t>
                </a:r>
                <a:r>
                  <a:rPr lang="sv-SE" dirty="0" smtClean="0"/>
                  <a:t> = 2,84 x 10</a:t>
                </a:r>
                <a:r>
                  <a:rPr lang="sv-SE" baseline="30000" dirty="0" smtClean="0"/>
                  <a:t>-12 </a:t>
                </a:r>
                <a:r>
                  <a:rPr lang="sv-SE" baseline="0" dirty="0" smtClean="0"/>
                  <a:t> % kvar.</a:t>
                </a:r>
              </a:p>
              <a:p>
                <a:r>
                  <a:rPr lang="sv-SE" dirty="0" smtClean="0"/>
                  <a:t>U-234 och Th-230 är steg i sönderfallskedjan från U-238.  Det finns ytterligare ett antal radioaktiva isotoper med tillräckligt långa halveringstider för att finnas kvar naturligt på jorden. Dessa kommer vi att behandla under Dateringsmetoder.</a:t>
                </a:r>
              </a:p>
              <a:p>
                <a:r>
                  <a:rPr lang="sv-SE" dirty="0" smtClean="0"/>
                  <a:t> K-40 sönderfaller dels genom beta-sönderfall 89,28 % och bildar isotopen Ca-40 och dels genom elektroninfångning 10,72 % och bilda isotopen Ar-40. Man använder det senare för åldersbestämning av bergarter. Argon är den vanligaste ädelgasen med ca 1 % i luft. All argon i atmosfären kommer från radioaktivt sönderfall av K-40.</a:t>
                </a:r>
                <a:endParaRPr lang="sv-SE" dirty="0"/>
              </a:p>
            </p:txBody>
          </p:sp>
        </mc:Fallback>
      </mc:AlternateContent>
      <p:sp>
        <p:nvSpPr>
          <p:cNvPr id="4" name="Platshållare för bildnummer 3"/>
          <p:cNvSpPr>
            <a:spLocks noGrp="1"/>
          </p:cNvSpPr>
          <p:nvPr>
            <p:ph type="sldNum" sz="quarter" idx="10"/>
          </p:nvPr>
        </p:nvSpPr>
        <p:spPr/>
        <p:txBody>
          <a:bodyPr/>
          <a:lstStyle/>
          <a:p>
            <a:fld id="{AB580EBB-66D5-4A80-9B49-02F363642EF3}" type="slidenum">
              <a:rPr lang="sv-SE" smtClean="0"/>
              <a:t>15</a:t>
            </a:fld>
            <a:endParaRPr lang="sv-SE" dirty="0"/>
          </a:p>
        </p:txBody>
      </p:sp>
    </p:spTree>
    <p:extLst>
      <p:ext uri="{BB962C8B-B14F-4D97-AF65-F5344CB8AC3E}">
        <p14:creationId xmlns:p14="http://schemas.microsoft.com/office/powerpoint/2010/main" val="2206858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60438" y="741363"/>
            <a:ext cx="4937125" cy="3702050"/>
          </a:xfrm>
        </p:spPr>
      </p:sp>
      <p:sp>
        <p:nvSpPr>
          <p:cNvPr id="3" name="Platshållare för anteckningar 2"/>
          <p:cNvSpPr>
            <a:spLocks noGrp="1"/>
          </p:cNvSpPr>
          <p:nvPr>
            <p:ph type="body" idx="1"/>
          </p:nvPr>
        </p:nvSpPr>
        <p:spPr>
          <a:xfrm>
            <a:off x="685800" y="4690270"/>
            <a:ext cx="5486400" cy="2579615"/>
          </a:xfrm>
        </p:spPr>
        <p:txBody>
          <a:bodyPr/>
          <a:lstStyle/>
          <a:p>
            <a:r>
              <a:rPr lang="sv-SE" dirty="0" smtClean="0"/>
              <a:t>Det radioaktiva sönderfallet avger joniserande strålning i form av alfa, beta och gammastrålning, med karakteristisk energi för varje atomslag och isotop. Den sammanlagda energin i grafen avges till omgivande materia i form av värme. Värmeledningen från stora djup (ända nedifrån jordens mantel) är väldigt liten. Det betyder att jordens uppvärmning ges i huvudsak av det radioaktiva sönderfallet av dessa 3 ämnen. </a:t>
            </a:r>
          </a:p>
          <a:p>
            <a:r>
              <a:rPr lang="sv-SE" dirty="0" smtClean="0"/>
              <a:t>Vi ser också att uppvärmningen var flera gånger större vid jordens skapelse än i nutid. Med kännedom om nuvarande halter i jordskorpan och ämnenas halveringstider kan man räkna bakåt för att erhålla halterna vid jordens födelse (för 4,5 miljarder år sedan</a:t>
            </a:r>
            <a:r>
              <a:rPr lang="sv-SE" dirty="0"/>
              <a:t> )</a:t>
            </a:r>
            <a:r>
              <a:rPr lang="sv-SE" dirty="0" smtClean="0"/>
              <a:t> och vilken annan tid som helst. </a:t>
            </a:r>
          </a:p>
          <a:p>
            <a:r>
              <a:rPr lang="sv-SE" dirty="0" smtClean="0"/>
              <a:t>Under Hadonian, de första 500 miljonerna åren av jordens ålder,  framgår det av kurvorna att den radioaktiva värmen var 3-4 gånger större än nu. </a:t>
            </a:r>
          </a:p>
        </p:txBody>
      </p:sp>
      <p:sp>
        <p:nvSpPr>
          <p:cNvPr id="4" name="Platshållare för bildnummer 3"/>
          <p:cNvSpPr>
            <a:spLocks noGrp="1"/>
          </p:cNvSpPr>
          <p:nvPr>
            <p:ph type="sldNum" sz="quarter" idx="10"/>
          </p:nvPr>
        </p:nvSpPr>
        <p:spPr/>
        <p:txBody>
          <a:bodyPr/>
          <a:lstStyle/>
          <a:p>
            <a:fld id="{AB580EBB-66D5-4A80-9B49-02F363642EF3}" type="slidenum">
              <a:rPr lang="sv-SE" smtClean="0"/>
              <a:t>16</a:t>
            </a:fld>
            <a:endParaRPr lang="sv-SE" dirty="0"/>
          </a:p>
        </p:txBody>
      </p:sp>
    </p:spTree>
    <p:extLst>
      <p:ext uri="{BB962C8B-B14F-4D97-AF65-F5344CB8AC3E}">
        <p14:creationId xmlns:p14="http://schemas.microsoft.com/office/powerpoint/2010/main" val="2106498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60438" y="741363"/>
            <a:ext cx="4937125" cy="3702050"/>
          </a:xfrm>
        </p:spPr>
      </p:sp>
      <p:sp>
        <p:nvSpPr>
          <p:cNvPr id="3" name="Platshållare för anteckningar 2"/>
          <p:cNvSpPr>
            <a:spLocks noGrp="1"/>
          </p:cNvSpPr>
          <p:nvPr>
            <p:ph type="body" idx="1"/>
          </p:nvPr>
        </p:nvSpPr>
        <p:spPr/>
        <p:txBody>
          <a:bodyPr/>
          <a:lstStyle/>
          <a:p>
            <a:r>
              <a:rPr lang="sv-SE" dirty="0" smtClean="0"/>
              <a:t>I kontinentalskorpan stiger temperaturen med ca 25 </a:t>
            </a:r>
            <a:r>
              <a:rPr lang="sv-SE" dirty="0" smtClean="0">
                <a:latin typeface="Calibri"/>
                <a:cs typeface="Calibri"/>
              </a:rPr>
              <a:t>°C per km.</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17</a:t>
            </a:fld>
            <a:endParaRPr lang="sv-SE" dirty="0"/>
          </a:p>
        </p:txBody>
      </p:sp>
    </p:spTree>
    <p:extLst>
      <p:ext uri="{BB962C8B-B14F-4D97-AF65-F5344CB8AC3E}">
        <p14:creationId xmlns:p14="http://schemas.microsoft.com/office/powerpoint/2010/main" val="1754612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60438" y="741363"/>
            <a:ext cx="4937125" cy="3702050"/>
          </a:xfrm>
        </p:spPr>
      </p:sp>
      <p:sp>
        <p:nvSpPr>
          <p:cNvPr id="3" name="Platshållare för anteckningar 2"/>
          <p:cNvSpPr>
            <a:spLocks noGrp="1"/>
          </p:cNvSpPr>
          <p:nvPr>
            <p:ph type="body" idx="1"/>
          </p:nvPr>
        </p:nvSpPr>
        <p:spPr/>
        <p:txBody>
          <a:bodyPr/>
          <a:lstStyle/>
          <a:p>
            <a:r>
              <a:rPr lang="en-US" dirty="0" smtClean="0"/>
              <a:t>Kontinentalskorpan </a:t>
            </a:r>
            <a:r>
              <a:rPr lang="en-US" dirty="0"/>
              <a:t>innehåller mer av mineral med låg densitet, men innehåller också högre halter av tyngre mineral som uran. Därför innehåller den det största globala  förrådet av radioaktiva element i jorden. Dessa </a:t>
            </a:r>
            <a:r>
              <a:rPr lang="en-US" dirty="0" smtClean="0"/>
              <a:t>radioaktiva </a:t>
            </a:r>
            <a:r>
              <a:rPr lang="en-US" dirty="0"/>
              <a:t>mineral förekommer </a:t>
            </a:r>
            <a:r>
              <a:rPr lang="en-US" dirty="0" smtClean="0"/>
              <a:t>i </a:t>
            </a:r>
            <a:r>
              <a:rPr lang="en-US" dirty="0"/>
              <a:t>mycket lägre halter i manteln beroende på att de ogärna ingår </a:t>
            </a:r>
            <a:r>
              <a:rPr lang="en-US" dirty="0" smtClean="0"/>
              <a:t>i </a:t>
            </a:r>
            <a:r>
              <a:rPr lang="en-US" dirty="0"/>
              <a:t>och ersätter mineral i manteln. Manteln utgörs till största delen av mineral med hög densitet </a:t>
            </a:r>
            <a:r>
              <a:rPr lang="en-US" dirty="0" smtClean="0"/>
              <a:t>och atomer </a:t>
            </a:r>
            <a:r>
              <a:rPr lang="en-US" dirty="0"/>
              <a:t>med liten radie såsom Mg, Ti och Ca. Uran platsar därmed sämre </a:t>
            </a:r>
            <a:r>
              <a:rPr lang="en-US" dirty="0" smtClean="0"/>
              <a:t>i </a:t>
            </a:r>
            <a:r>
              <a:rPr lang="en-US" dirty="0"/>
              <a:t>manteln</a:t>
            </a:r>
            <a:r>
              <a:rPr lang="en-US" dirty="0" smtClean="0"/>
              <a:t>.</a:t>
            </a:r>
          </a:p>
          <a:p>
            <a:r>
              <a:rPr lang="en-US" dirty="0" smtClean="0"/>
              <a:t>Uranhalten i jordskorpan är ca 4 g/ton vilket är mer</a:t>
            </a:r>
            <a:r>
              <a:rPr lang="en-US" baseline="0" dirty="0" smtClean="0"/>
              <a:t> än 100 gånger så hög halt som i manteln</a:t>
            </a:r>
            <a:r>
              <a:rPr lang="en-US" dirty="0" smtClean="0"/>
              <a:t> </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18</a:t>
            </a:fld>
            <a:endParaRPr lang="sv-SE" dirty="0"/>
          </a:p>
        </p:txBody>
      </p:sp>
    </p:spTree>
    <p:extLst>
      <p:ext uri="{BB962C8B-B14F-4D97-AF65-F5344CB8AC3E}">
        <p14:creationId xmlns:p14="http://schemas.microsoft.com/office/powerpoint/2010/main" val="2106498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60438" y="741363"/>
            <a:ext cx="4937125" cy="3702050"/>
          </a:xfrm>
        </p:spPr>
      </p:sp>
      <p:sp>
        <p:nvSpPr>
          <p:cNvPr id="3" name="Platshållare för anteckningar 2"/>
          <p:cNvSpPr>
            <a:spLocks noGrp="1"/>
          </p:cNvSpPr>
          <p:nvPr>
            <p:ph type="body" idx="1"/>
          </p:nvPr>
        </p:nvSpPr>
        <p:spPr/>
        <p:txBody>
          <a:bodyPr/>
          <a:lstStyle/>
          <a:p>
            <a:r>
              <a:rPr lang="sv-SE" dirty="0" smtClean="0"/>
              <a:t>Konvektionsströmmarna i den mycket trögflytande manteln orsakas till största delen av värmen från det radioaktiva sönderfallet. Det ger upphov till plattektoniken, som får kontinenter och havsbottnar att förflyttas. Där havsbottnarna dyker ner under kontinentplattorna uppstår vulkaner och jordbävningar. De största värmemängderna avgår vid plattgränser och oceanryggar i samband med vulkanism.</a:t>
            </a:r>
          </a:p>
          <a:p>
            <a:r>
              <a:rPr lang="sv-SE" dirty="0"/>
              <a:t>Värme flödar konstant till jordytan från inre värmekällor i manteln, ca 44 TW. Medelflödet genom kontinentalskorpan är 65 mW/m</a:t>
            </a:r>
            <a:r>
              <a:rPr lang="sv-SE" baseline="30000" dirty="0"/>
              <a:t>2 </a:t>
            </a:r>
            <a:r>
              <a:rPr lang="sv-SE" dirty="0"/>
              <a:t>och 101 mW/m</a:t>
            </a:r>
            <a:r>
              <a:rPr lang="sv-SE" baseline="30000" dirty="0"/>
              <a:t>2</a:t>
            </a:r>
            <a:r>
              <a:rPr lang="sv-SE" dirty="0"/>
              <a:t> genom oceanskorpan</a:t>
            </a:r>
            <a:r>
              <a:rPr lang="sv-SE" dirty="0" smtClean="0"/>
              <a:t>. Detta motsvarar bara 0,3 % av solinstrålningen till jordytan, men genom jordens värmeisolerande förmåga bidrar det med hela 80 % av det totala värmeflödet i jordklotet.  </a:t>
            </a:r>
            <a:endParaRPr lang="sv-SE" dirty="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19</a:t>
            </a:fld>
            <a:endParaRPr lang="sv-SE" dirty="0"/>
          </a:p>
        </p:txBody>
      </p:sp>
    </p:spTree>
    <p:extLst>
      <p:ext uri="{BB962C8B-B14F-4D97-AF65-F5344CB8AC3E}">
        <p14:creationId xmlns:p14="http://schemas.microsoft.com/office/powerpoint/2010/main" val="71759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60438" y="741363"/>
            <a:ext cx="4937125" cy="370205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2</a:t>
            </a:fld>
            <a:endParaRPr lang="sv-SE" dirty="0"/>
          </a:p>
        </p:txBody>
      </p:sp>
    </p:spTree>
    <p:extLst>
      <p:ext uri="{BB962C8B-B14F-4D97-AF65-F5344CB8AC3E}">
        <p14:creationId xmlns:p14="http://schemas.microsoft.com/office/powerpoint/2010/main" val="247368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60438" y="741363"/>
            <a:ext cx="4937125" cy="3702050"/>
          </a:xfrm>
        </p:spPr>
      </p:sp>
      <p:sp>
        <p:nvSpPr>
          <p:cNvPr id="3" name="Platshållare för anteckningar 2"/>
          <p:cNvSpPr>
            <a:spLocks noGrp="1"/>
          </p:cNvSpPr>
          <p:nvPr>
            <p:ph type="body" idx="1"/>
          </p:nvPr>
        </p:nvSpPr>
        <p:spPr/>
        <p:txBody>
          <a:bodyPr/>
          <a:lstStyle/>
          <a:p>
            <a:r>
              <a:rPr lang="sv-SE" dirty="0" smtClean="0"/>
              <a:t>Det finns två motverkande krafter i atomkärnan: Elektrostatisk repulsion mellan protoner och den attraherande kärnkraften (nukleära kraften) mellan alla kärnpartiklar. Den elektrostatiska kraften verkar över långa avstånd och avtar med kvadraten på avståndet mellan laddningar. Den nukleära kraften verkar bara över mycket korta avstånd, inte över 1,5 fm (1*10</a:t>
            </a:r>
            <a:r>
              <a:rPr lang="sv-SE" baseline="30000" dirty="0" smtClean="0"/>
              <a:t>-15</a:t>
            </a:r>
            <a:r>
              <a:rPr lang="sv-SE" dirty="0"/>
              <a:t> </a:t>
            </a:r>
            <a:r>
              <a:rPr lang="sv-SE" dirty="0" smtClean="0"/>
              <a:t>m), dvs inte utanför atomkärnan. Därför tenderar stora kärnor att  bli mer instabila och kompenserar den ökande elektrostatiska repulsionen mellan det ökande antalet protoner med ännu flera neutroner. Den röda kurvan representerar den högsta stabiliteten för atomkärnor med ökande atomnummer. </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20</a:t>
            </a:fld>
            <a:endParaRPr lang="sv-SE" dirty="0"/>
          </a:p>
        </p:txBody>
      </p:sp>
    </p:spTree>
    <p:extLst>
      <p:ext uri="{BB962C8B-B14F-4D97-AF65-F5344CB8AC3E}">
        <p14:creationId xmlns:p14="http://schemas.microsoft.com/office/powerpoint/2010/main" val="3188415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60438" y="741363"/>
            <a:ext cx="4937125" cy="3702050"/>
          </a:xfrm>
        </p:spPr>
      </p:sp>
      <p:sp>
        <p:nvSpPr>
          <p:cNvPr id="3" name="Platshållare för anteckningar 2"/>
          <p:cNvSpPr>
            <a:spLocks noGrp="1"/>
          </p:cNvSpPr>
          <p:nvPr>
            <p:ph type="body" idx="1"/>
          </p:nvPr>
        </p:nvSpPr>
        <p:spPr/>
        <p:txBody>
          <a:bodyPr/>
          <a:lstStyle/>
          <a:p>
            <a:r>
              <a:rPr lang="sv-SE" dirty="0" smtClean="0"/>
              <a:t>Svarta prickar = stabila</a:t>
            </a:r>
            <a:r>
              <a:rPr lang="sv-SE" baseline="0" dirty="0" smtClean="0"/>
              <a:t> isotoper. Ju högre atomnummer (protoner=Z) ju fler blir neutronerna i de stabila isotoperna. Från början är det lika många protoner som neutroner men sedan avviker kurvan mot fler neutroner. Alla isotoper på båda sidorna om kurvan med de stabila isotoperna är radioaktiva och sönderfaller med olika typ av sönderfall. Under kurvan är det överskott på neutroner, och där sänder en neutron ut en elektron (laddning -1) och omvandlas till en proton. Ovanför kurvan är det underskott på neutroner. Där sänder en proton ut en positron (laddning +1) och övergår i en neutron eller en proton fångar in en elektron och övergår i en neutron. Över atomnummer (Z) 83  är alla isotoper radioaktiva. Den gula rutan i det röda korset är Uran-238 (92 protoner och 146 neutroner. Gul färg betyder sönderfall genom alfa-strålning.</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21</a:t>
            </a:fld>
            <a:endParaRPr lang="sv-SE" dirty="0"/>
          </a:p>
        </p:txBody>
      </p:sp>
    </p:spTree>
    <p:extLst>
      <p:ext uri="{BB962C8B-B14F-4D97-AF65-F5344CB8AC3E}">
        <p14:creationId xmlns:p14="http://schemas.microsoft.com/office/powerpoint/2010/main" val="3712251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60438" y="741363"/>
            <a:ext cx="4937125" cy="3702050"/>
          </a:xfrm>
        </p:spPr>
      </p:sp>
      <p:sp>
        <p:nvSpPr>
          <p:cNvPr id="3" name="Platshållare för anteckningar 2"/>
          <p:cNvSpPr>
            <a:spLocks noGrp="1"/>
          </p:cNvSpPr>
          <p:nvPr>
            <p:ph type="body" idx="1"/>
          </p:nvPr>
        </p:nvSpPr>
        <p:spPr/>
        <p:txBody>
          <a:bodyPr/>
          <a:lstStyle/>
          <a:p>
            <a:r>
              <a:rPr lang="sv-SE" dirty="0"/>
              <a:t>Den starka kärnkraften håller ihop kärnpartiklarna oavsett laddning. Verkar inte utanför kärnan.</a:t>
            </a:r>
          </a:p>
          <a:p>
            <a:r>
              <a:rPr lang="sv-SE" dirty="0"/>
              <a:t>Den </a:t>
            </a:r>
            <a:r>
              <a:rPr lang="sv-SE" dirty="0" smtClean="0"/>
              <a:t>elektromagnetiska </a:t>
            </a:r>
            <a:r>
              <a:rPr lang="sv-SE" dirty="0"/>
              <a:t>kraften verkar repellerande mellan protoner. Avtar med kvadraten på avståndet mellan två laddade partiklar.</a:t>
            </a:r>
          </a:p>
          <a:p>
            <a:r>
              <a:rPr lang="sv-SE" dirty="0"/>
              <a:t>I stabila kärnor överväger den starka kärnkraften. Skillnaden mellan den starka kraften och den elektriska kraften är kärnans inre bindningskraft.</a:t>
            </a:r>
          </a:p>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22</a:t>
            </a:fld>
            <a:endParaRPr lang="sv-SE" dirty="0"/>
          </a:p>
        </p:txBody>
      </p:sp>
    </p:spTree>
    <p:extLst>
      <p:ext uri="{BB962C8B-B14F-4D97-AF65-F5344CB8AC3E}">
        <p14:creationId xmlns:p14="http://schemas.microsoft.com/office/powerpoint/2010/main" val="928099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60438" y="741363"/>
            <a:ext cx="4937125" cy="3702050"/>
          </a:xfrm>
        </p:spPr>
      </p:sp>
      <p:sp>
        <p:nvSpPr>
          <p:cNvPr id="3" name="Platshållare för anteckningar 2"/>
          <p:cNvSpPr>
            <a:spLocks noGrp="1"/>
          </p:cNvSpPr>
          <p:nvPr>
            <p:ph type="body" idx="1"/>
          </p:nvPr>
        </p:nvSpPr>
        <p:spPr>
          <a:xfrm>
            <a:off x="685800" y="4690271"/>
            <a:ext cx="5486400" cy="1179960"/>
          </a:xfrm>
        </p:spPr>
        <p:txBody>
          <a:bodyPr/>
          <a:lstStyle/>
          <a:p>
            <a:r>
              <a:rPr lang="sv-SE" dirty="0" smtClean="0"/>
              <a:t>U-238, U-235 och Th-232 sönderfaller i flera steg på varandra för att till slut bilda olika stabila blyisotoper. Ämnena sönderfaller genom alfastrålning, betastrålning och i flera fall kombinerat med gammastrålning.</a:t>
            </a:r>
          </a:p>
          <a:p>
            <a:r>
              <a:rPr lang="sv-SE" dirty="0" smtClean="0"/>
              <a:t>Varje sönderfall sker med en viss mängd energi</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23</a:t>
            </a:fld>
            <a:endParaRPr lang="sv-SE" dirty="0"/>
          </a:p>
        </p:txBody>
      </p:sp>
    </p:spTree>
    <p:extLst>
      <p:ext uri="{BB962C8B-B14F-4D97-AF65-F5344CB8AC3E}">
        <p14:creationId xmlns:p14="http://schemas.microsoft.com/office/powerpoint/2010/main" val="2943335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60438" y="741363"/>
            <a:ext cx="4937125" cy="3702050"/>
          </a:xfrm>
        </p:spPr>
      </p:sp>
      <p:sp>
        <p:nvSpPr>
          <p:cNvPr id="3" name="Platshållare för anteckningar 2"/>
          <p:cNvSpPr>
            <a:spLocks noGrp="1"/>
          </p:cNvSpPr>
          <p:nvPr>
            <p:ph type="body" idx="1"/>
          </p:nvPr>
        </p:nvSpPr>
        <p:spPr>
          <a:xfrm>
            <a:off x="685800" y="4690271"/>
            <a:ext cx="5486400" cy="1179960"/>
          </a:xfrm>
        </p:spPr>
        <p:txBody>
          <a:bodyPr/>
          <a:lstStyle/>
          <a:p>
            <a:r>
              <a:rPr lang="sv-SE" dirty="0" smtClean="0"/>
              <a:t>U-238, U-235 och Th-232 sönderfaller i flera steg på varandra för att till slut bilda olika stabila blyisotoper. Ämnena sönderfaller genom alfastrålning, betastrålning och i flera fall kombinerat med gammastrålning.</a:t>
            </a:r>
          </a:p>
          <a:p>
            <a:r>
              <a:rPr lang="sv-SE" dirty="0" smtClean="0"/>
              <a:t>Varje sönderfall sker med en för varje isotop karakteristisk energi</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24</a:t>
            </a:fld>
            <a:endParaRPr lang="sv-SE" dirty="0"/>
          </a:p>
        </p:txBody>
      </p:sp>
    </p:spTree>
    <p:extLst>
      <p:ext uri="{BB962C8B-B14F-4D97-AF65-F5344CB8AC3E}">
        <p14:creationId xmlns:p14="http://schemas.microsoft.com/office/powerpoint/2010/main" val="2943335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Diagrammet visar sönderfallkedja med ämnen med de längsta halveringstiderna.  Beräkningarna är gjorda med kedjekopplade sönderfallsekvationer (Batesmans ekvation). Beräkningar i mer än 6 led blir väldigt jobbigt. Då behöver man ett snabbt beräkningsprogram. Obs att båda axlarna har logaritmiska skalor, annars skulle det inte gå att visa kurvorna i samma diagram. Efter ca 1 miljon år når man en platå där sönderfallsprodukternas koncentrationer är proportionella mot halveringstiderna.</a:t>
            </a:r>
          </a:p>
          <a:p>
            <a:r>
              <a:rPr lang="sv-SE" dirty="0" smtClean="0"/>
              <a:t>Efter en halveringstid 4,5 miljarder år gäller detta fortvarande. Aktiviteten dvs antal Becquerel är densamma för varje ämne i sönderfallserien. Den totala strålningen blir därmed summan av delstrålningarna.</a:t>
            </a:r>
          </a:p>
          <a:p>
            <a:endParaRPr lang="sv-SE" dirty="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25</a:t>
            </a:fld>
            <a:endParaRPr lang="sv-SE" dirty="0"/>
          </a:p>
        </p:txBody>
      </p:sp>
    </p:spTree>
    <p:extLst>
      <p:ext uri="{BB962C8B-B14F-4D97-AF65-F5344CB8AC3E}">
        <p14:creationId xmlns:p14="http://schemas.microsoft.com/office/powerpoint/2010/main" val="1641892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Platshållare för anteckningar 2"/>
              <p:cNvSpPr>
                <a:spLocks noGrp="1"/>
              </p:cNvSpPr>
              <p:nvPr>
                <p:ph type="body" idx="1"/>
              </p:nvPr>
            </p:nvSpPr>
            <p:spPr/>
            <p:txBody>
              <a:bodyPr/>
              <a:lstStyle/>
              <a:p>
                <a:r>
                  <a:rPr lang="sv-SE" dirty="0" smtClean="0"/>
                  <a:t>Vid betastrålning sänds elektroner ut från kärnan med mycket stor hastighet. Med kännedom om strålningsenergin (finns på internet) är det enkelt att räkna ut elektronens rörelseenergi och uppskatta hastigheten. Typiska energier vid betastrålning är några få elektronvolt till drygt 3 MeV. Vid så höga hastigheter måste man ta hänsyn till att elektronens massa ökar när hastigheten närmar sig ljusets hastighet. Massan vid hastigheten v räknas ut med formeln:</a:t>
                </a:r>
              </a:p>
              <a:p>
                <a:endParaRPr lang="sv-SE" dirty="0"/>
              </a:p>
              <a:p>
                <a:r>
                  <a:rPr lang="sv-SE" b="0" dirty="0" smtClean="0"/>
                  <a:t>                                                                </a:t>
                </a:r>
                <a14:m>
                  <m:oMath xmlns:m="http://schemas.openxmlformats.org/officeDocument/2006/math">
                    <m:r>
                      <a:rPr lang="sv-SE" b="0" i="1" smtClean="0">
                        <a:latin typeface="Cambria Math"/>
                      </a:rPr>
                      <m:t>𝑚</m:t>
                    </m:r>
                    <m:d>
                      <m:dPr>
                        <m:ctrlPr>
                          <a:rPr lang="sv-SE" b="0" i="1" smtClean="0">
                            <a:latin typeface="Cambria Math"/>
                          </a:rPr>
                        </m:ctrlPr>
                      </m:dPr>
                      <m:e>
                        <m:r>
                          <a:rPr lang="sv-SE" b="0" i="1" smtClean="0">
                            <a:latin typeface="Cambria Math"/>
                          </a:rPr>
                          <m:t>𝑣</m:t>
                        </m:r>
                      </m:e>
                    </m:d>
                    <m:r>
                      <a:rPr lang="sv-SE" b="0" i="1" smtClean="0">
                        <a:latin typeface="Cambria Math"/>
                        <a:ea typeface="Cambria Math"/>
                      </a:rPr>
                      <m:t>=</m:t>
                    </m:r>
                    <m:f>
                      <m:fPr>
                        <m:ctrlPr>
                          <a:rPr lang="sv-SE" b="0" i="1" smtClean="0">
                            <a:latin typeface="Cambria Math"/>
                            <a:ea typeface="Cambria Math"/>
                          </a:rPr>
                        </m:ctrlPr>
                      </m:fPr>
                      <m:num>
                        <m:sSub>
                          <m:sSubPr>
                            <m:ctrlPr>
                              <a:rPr lang="sv-SE" b="0" i="1" smtClean="0">
                                <a:latin typeface="Cambria Math"/>
                                <a:ea typeface="Cambria Math"/>
                              </a:rPr>
                            </m:ctrlPr>
                          </m:sSubPr>
                          <m:e>
                            <m:r>
                              <a:rPr lang="sv-SE" b="0" i="1" smtClean="0">
                                <a:latin typeface="Cambria Math"/>
                                <a:ea typeface="Cambria Math"/>
                              </a:rPr>
                              <m:t>𝑚</m:t>
                            </m:r>
                          </m:e>
                          <m:sub>
                            <m:r>
                              <a:rPr lang="sv-SE" b="0" i="1" smtClean="0">
                                <a:latin typeface="Cambria Math"/>
                                <a:ea typeface="Cambria Math"/>
                              </a:rPr>
                              <m:t>0</m:t>
                            </m:r>
                          </m:sub>
                        </m:sSub>
                      </m:num>
                      <m:den>
                        <m:rad>
                          <m:radPr>
                            <m:degHide m:val="on"/>
                            <m:ctrlPr>
                              <a:rPr lang="sv-SE" b="0" i="1" smtClean="0">
                                <a:latin typeface="Cambria Math"/>
                                <a:ea typeface="Cambria Math"/>
                              </a:rPr>
                            </m:ctrlPr>
                          </m:radPr>
                          <m:deg/>
                          <m:e>
                            <m:r>
                              <a:rPr lang="sv-SE" b="0" i="1" smtClean="0">
                                <a:latin typeface="Cambria Math"/>
                                <a:ea typeface="Cambria Math"/>
                              </a:rPr>
                              <m:t>1−</m:t>
                            </m:r>
                            <m:sSup>
                              <m:sSupPr>
                                <m:ctrlPr>
                                  <a:rPr lang="sv-SE" b="0" i="1" smtClean="0">
                                    <a:latin typeface="Cambria Math"/>
                                    <a:ea typeface="Cambria Math"/>
                                  </a:rPr>
                                </m:ctrlPr>
                              </m:sSupPr>
                              <m:e>
                                <m:d>
                                  <m:dPr>
                                    <m:ctrlPr>
                                      <a:rPr lang="sv-SE" b="0" i="1" smtClean="0">
                                        <a:latin typeface="Cambria Math"/>
                                        <a:ea typeface="Cambria Math"/>
                                      </a:rPr>
                                    </m:ctrlPr>
                                  </m:dPr>
                                  <m:e>
                                    <m:f>
                                      <m:fPr>
                                        <m:ctrlPr>
                                          <a:rPr lang="sv-SE" b="0" i="1" smtClean="0">
                                            <a:latin typeface="Cambria Math"/>
                                            <a:ea typeface="Cambria Math"/>
                                          </a:rPr>
                                        </m:ctrlPr>
                                      </m:fPr>
                                      <m:num>
                                        <m:r>
                                          <a:rPr lang="sv-SE" b="0" i="1" smtClean="0">
                                            <a:latin typeface="Cambria Math"/>
                                            <a:ea typeface="Cambria Math"/>
                                          </a:rPr>
                                          <m:t>𝑣</m:t>
                                        </m:r>
                                      </m:num>
                                      <m:den>
                                        <m:r>
                                          <a:rPr lang="sv-SE" b="0" i="1" smtClean="0">
                                            <a:latin typeface="Cambria Math"/>
                                            <a:ea typeface="Cambria Math"/>
                                          </a:rPr>
                                          <m:t>𝑐</m:t>
                                        </m:r>
                                      </m:den>
                                    </m:f>
                                  </m:e>
                                </m:d>
                              </m:e>
                              <m:sup>
                                <m:r>
                                  <a:rPr lang="sv-SE" b="0" i="1" smtClean="0">
                                    <a:latin typeface="Cambria Math"/>
                                    <a:ea typeface="Cambria Math"/>
                                  </a:rPr>
                                  <m:t>2</m:t>
                                </m:r>
                              </m:sup>
                            </m:sSup>
                          </m:e>
                        </m:rad>
                      </m:den>
                    </m:f>
                  </m:oMath>
                </a14:m>
                <a:r>
                  <a:rPr lang="sv-SE" dirty="0" smtClean="0"/>
                  <a:t>                                     (1)</a:t>
                </a:r>
              </a:p>
              <a:p>
                <a:r>
                  <a:rPr lang="sv-SE" dirty="0" smtClean="0"/>
                  <a:t>Där m(v) är massan vid hastigheten </a:t>
                </a:r>
                <a:r>
                  <a:rPr lang="sv-SE" i="1" dirty="0" smtClean="0"/>
                  <a:t>v</a:t>
                </a:r>
                <a:r>
                  <a:rPr lang="sv-SE" dirty="0" smtClean="0"/>
                  <a:t>, </a:t>
                </a:r>
              </a:p>
              <a:p>
                <a:r>
                  <a:rPr lang="sv-SE" dirty="0" smtClean="0"/>
                  <a:t>m</a:t>
                </a:r>
                <a:r>
                  <a:rPr lang="sv-SE" baseline="-25000" dirty="0" smtClean="0"/>
                  <a:t>0  </a:t>
                </a:r>
                <a:r>
                  <a:rPr lang="sv-SE" dirty="0" smtClean="0"/>
                  <a:t>är elektronens vilomassa</a:t>
                </a:r>
              </a:p>
              <a:p>
                <a:r>
                  <a:rPr lang="sv-SE" dirty="0" smtClean="0"/>
                  <a:t>c är ljusets hastighet 3x10</a:t>
                </a:r>
                <a:r>
                  <a:rPr lang="sv-SE" baseline="30000" dirty="0" smtClean="0"/>
                  <a:t>8</a:t>
                </a:r>
                <a:r>
                  <a:rPr lang="sv-SE" dirty="0" smtClean="0"/>
                  <a:t> m/s</a:t>
                </a:r>
              </a:p>
              <a:p>
                <a:endParaRPr lang="sv-SE" dirty="0"/>
              </a:p>
              <a:p>
                <a:r>
                  <a:rPr lang="sv-SE" dirty="0" smtClean="0"/>
                  <a:t>Rörelseenergin (kinetiska energin)  E</a:t>
                </a:r>
                <a:r>
                  <a:rPr lang="sv-SE" baseline="-25000" dirty="0" smtClean="0"/>
                  <a:t>k</a:t>
                </a:r>
                <a:r>
                  <a:rPr lang="sv-SE" dirty="0" smtClean="0"/>
                  <a:t> = E – E</a:t>
                </a:r>
                <a:r>
                  <a:rPr lang="sv-SE" baseline="-25000" dirty="0" smtClean="0"/>
                  <a:t>0</a:t>
                </a:r>
                <a:r>
                  <a:rPr lang="sv-SE" dirty="0" smtClean="0"/>
                  <a:t>  = m(</a:t>
                </a:r>
                <a:r>
                  <a:rPr lang="sv-SE" i="1" dirty="0" smtClean="0"/>
                  <a:t>v</a:t>
                </a:r>
                <a:r>
                  <a:rPr lang="sv-SE" dirty="0" smtClean="0"/>
                  <a:t>)c</a:t>
                </a:r>
                <a:r>
                  <a:rPr lang="sv-SE" baseline="30000" dirty="0" smtClean="0"/>
                  <a:t>2</a:t>
                </a:r>
                <a:r>
                  <a:rPr lang="sv-SE" dirty="0" smtClean="0"/>
                  <a:t> – m</a:t>
                </a:r>
                <a:r>
                  <a:rPr lang="sv-SE" baseline="-25000" dirty="0" smtClean="0"/>
                  <a:t>0</a:t>
                </a:r>
                <a:r>
                  <a:rPr lang="sv-SE" dirty="0" smtClean="0"/>
                  <a:t>c</a:t>
                </a:r>
                <a:r>
                  <a:rPr lang="sv-SE" baseline="30000" dirty="0" smtClean="0"/>
                  <a:t>2</a:t>
                </a:r>
                <a:r>
                  <a:rPr lang="sv-SE" dirty="0" smtClean="0"/>
                  <a:t>.                    (2) </a:t>
                </a:r>
              </a:p>
              <a:p>
                <a:r>
                  <a:rPr lang="sv-SE" dirty="0" smtClean="0"/>
                  <a:t>Sätt in uttrycket för m(v) (</a:t>
                </a:r>
                <a:r>
                  <a:rPr lang="sv-SE" dirty="0" err="1" smtClean="0"/>
                  <a:t>ekv</a:t>
                </a:r>
                <a:r>
                  <a:rPr lang="sv-SE" dirty="0" smtClean="0"/>
                  <a:t>. (1) i </a:t>
                </a:r>
                <a:r>
                  <a:rPr lang="sv-SE" dirty="0" err="1" smtClean="0"/>
                  <a:t>ekv</a:t>
                </a:r>
                <a:r>
                  <a:rPr lang="sv-SE" dirty="0" smtClean="0"/>
                  <a:t>. (2). </a:t>
                </a:r>
              </a:p>
              <a:p>
                <a:r>
                  <a:rPr lang="sv-SE" dirty="0" smtClean="0"/>
                  <a:t>Vid de högsta elektronenergierna ser vi att hastigheten är  uppåt 99 % av ljusets hastighet. Massan ökar mycket snabbt när hastigheten är nära ljushastigheten.</a:t>
                </a:r>
                <a:endParaRPr lang="sv-SE" dirty="0"/>
              </a:p>
              <a:p>
                <a:endParaRPr lang="sv-SE" dirty="0" smtClean="0"/>
              </a:p>
              <a:p>
                <a:endParaRPr lang="sv-SE" dirty="0"/>
              </a:p>
              <a:p>
                <a:endParaRPr lang="sv-SE" dirty="0" smtClean="0"/>
              </a:p>
              <a:p>
                <a:endParaRPr lang="sv-SE" dirty="0" smtClean="0"/>
              </a:p>
              <a:p>
                <a:endParaRPr lang="sv-SE" dirty="0"/>
              </a:p>
            </p:txBody>
          </p:sp>
        </mc:Choice>
        <mc:Fallback xmlns="">
          <p:sp>
            <p:nvSpPr>
              <p:cNvPr id="3" name="Platshållare för anteckningar 2"/>
              <p:cNvSpPr>
                <a:spLocks noGrp="1"/>
              </p:cNvSpPr>
              <p:nvPr>
                <p:ph type="body" idx="1"/>
              </p:nvPr>
            </p:nvSpPr>
            <p:spPr/>
            <p:txBody>
              <a:bodyPr/>
              <a:lstStyle/>
              <a:p>
                <a:r>
                  <a:rPr lang="sv-SE" dirty="0" smtClean="0"/>
                  <a:t>Vid betastrålning sänds elektroner ut från kärnan med mycket stor hastighet. Med kännedom om strålningsenergin (finns på internet) är det enkelt att räkna ut elektronens rörelseenergi och uppskatta hastigheten. Typiska energier vid betastrålning är några få elektronvolt till drygt 3 MeV. Vid så höga hastigheter måste man ta hänsyn till att elektronens massa ökar när hastigheten närmar sig ljusets hastighet. Massan vid hastigheten v räknas ut med formeln:</a:t>
                </a:r>
              </a:p>
              <a:p>
                <a:endParaRPr lang="sv-SE" dirty="0"/>
              </a:p>
              <a:p>
                <a:r>
                  <a:rPr lang="sv-SE" b="0" dirty="0" smtClean="0"/>
                  <a:t>                                                                </a:t>
                </a:r>
                <a:r>
                  <a:rPr lang="sv-SE" b="0" i="0" smtClean="0">
                    <a:latin typeface="Cambria Math"/>
                  </a:rPr>
                  <a:t>𝑚(𝑣)</a:t>
                </a:r>
                <a:r>
                  <a:rPr lang="sv-SE" b="0" i="0" smtClean="0">
                    <a:latin typeface="Cambria Math"/>
                    <a:ea typeface="Cambria Math"/>
                  </a:rPr>
                  <a:t>=𝑚_0/√(1−(𝑣/𝑐)^2 )</a:t>
                </a:r>
                <a:r>
                  <a:rPr lang="sv-SE" dirty="0" smtClean="0"/>
                  <a:t>                                     (1)</a:t>
                </a:r>
              </a:p>
              <a:p>
                <a:r>
                  <a:rPr lang="sv-SE" dirty="0" smtClean="0"/>
                  <a:t>Där m(v) är massan vid hastigheten </a:t>
                </a:r>
                <a:r>
                  <a:rPr lang="sv-SE" i="1" dirty="0" smtClean="0"/>
                  <a:t>v</a:t>
                </a:r>
                <a:r>
                  <a:rPr lang="sv-SE" dirty="0" smtClean="0"/>
                  <a:t>, </a:t>
                </a:r>
              </a:p>
              <a:p>
                <a:r>
                  <a:rPr lang="sv-SE" dirty="0" smtClean="0"/>
                  <a:t>m</a:t>
                </a:r>
                <a:r>
                  <a:rPr lang="sv-SE" baseline="-25000" dirty="0" smtClean="0"/>
                  <a:t>0  </a:t>
                </a:r>
                <a:r>
                  <a:rPr lang="sv-SE" dirty="0" smtClean="0"/>
                  <a:t>är elektronens vilomassa</a:t>
                </a:r>
              </a:p>
              <a:p>
                <a:r>
                  <a:rPr lang="sv-SE" dirty="0" smtClean="0"/>
                  <a:t>c är ljusets hastighet 3x10</a:t>
                </a:r>
                <a:r>
                  <a:rPr lang="sv-SE" baseline="30000" dirty="0" smtClean="0"/>
                  <a:t>8</a:t>
                </a:r>
                <a:r>
                  <a:rPr lang="sv-SE" dirty="0" smtClean="0"/>
                  <a:t> m/s</a:t>
                </a:r>
              </a:p>
              <a:p>
                <a:endParaRPr lang="sv-SE" dirty="0"/>
              </a:p>
              <a:p>
                <a:r>
                  <a:rPr lang="sv-SE" dirty="0" smtClean="0"/>
                  <a:t>Rörelseenergin (kinetiska energin)  E</a:t>
                </a:r>
                <a:r>
                  <a:rPr lang="sv-SE" baseline="-25000" dirty="0" smtClean="0"/>
                  <a:t>k</a:t>
                </a:r>
                <a:r>
                  <a:rPr lang="sv-SE" dirty="0" smtClean="0"/>
                  <a:t> = E – E</a:t>
                </a:r>
                <a:r>
                  <a:rPr lang="sv-SE" baseline="-25000" dirty="0" smtClean="0"/>
                  <a:t>0</a:t>
                </a:r>
                <a:r>
                  <a:rPr lang="sv-SE" dirty="0" smtClean="0"/>
                  <a:t>  = m(</a:t>
                </a:r>
                <a:r>
                  <a:rPr lang="sv-SE" i="1" dirty="0" smtClean="0"/>
                  <a:t>v</a:t>
                </a:r>
                <a:r>
                  <a:rPr lang="sv-SE" dirty="0" smtClean="0"/>
                  <a:t>)c</a:t>
                </a:r>
                <a:r>
                  <a:rPr lang="sv-SE" baseline="30000" dirty="0" smtClean="0"/>
                  <a:t>2</a:t>
                </a:r>
                <a:r>
                  <a:rPr lang="sv-SE" dirty="0" smtClean="0"/>
                  <a:t> – m</a:t>
                </a:r>
                <a:r>
                  <a:rPr lang="sv-SE" baseline="-25000" dirty="0" smtClean="0"/>
                  <a:t>0</a:t>
                </a:r>
                <a:r>
                  <a:rPr lang="sv-SE" dirty="0" smtClean="0"/>
                  <a:t>c</a:t>
                </a:r>
                <a:r>
                  <a:rPr lang="sv-SE" baseline="30000" dirty="0" smtClean="0"/>
                  <a:t>2</a:t>
                </a:r>
                <a:r>
                  <a:rPr lang="sv-SE" dirty="0" smtClean="0"/>
                  <a:t>.                    (2) </a:t>
                </a:r>
              </a:p>
              <a:p>
                <a:r>
                  <a:rPr lang="sv-SE" dirty="0" smtClean="0"/>
                  <a:t>Sätt in uttrycket för m(v) (</a:t>
                </a:r>
                <a:r>
                  <a:rPr lang="sv-SE" dirty="0" err="1" smtClean="0"/>
                  <a:t>ekv</a:t>
                </a:r>
                <a:r>
                  <a:rPr lang="sv-SE" dirty="0" smtClean="0"/>
                  <a:t>. (1) i </a:t>
                </a:r>
                <a:r>
                  <a:rPr lang="sv-SE" dirty="0" err="1" smtClean="0"/>
                  <a:t>ekv</a:t>
                </a:r>
                <a:r>
                  <a:rPr lang="sv-SE" dirty="0" smtClean="0"/>
                  <a:t>. (2). </a:t>
                </a:r>
              </a:p>
              <a:p>
                <a:r>
                  <a:rPr lang="sv-SE" dirty="0" smtClean="0"/>
                  <a:t>Vid de högsta elektronenergierna ser vi att hastigheten är  uppåt 99 % av ljusets hastighet. Massan ökar mycket snabbt när hastigheten är nära ljushastigheten.</a:t>
                </a:r>
                <a:endParaRPr lang="sv-SE" dirty="0"/>
              </a:p>
              <a:p>
                <a:endParaRPr lang="sv-SE" dirty="0" smtClean="0"/>
              </a:p>
              <a:p>
                <a:endParaRPr lang="sv-SE" dirty="0"/>
              </a:p>
              <a:p>
                <a:endParaRPr lang="sv-SE" dirty="0" smtClean="0"/>
              </a:p>
              <a:p>
                <a:endParaRPr lang="sv-SE" dirty="0" smtClean="0"/>
              </a:p>
              <a:p>
                <a:endParaRPr lang="sv-SE" dirty="0"/>
              </a:p>
            </p:txBody>
          </p:sp>
        </mc:Fallback>
      </mc:AlternateContent>
      <p:sp>
        <p:nvSpPr>
          <p:cNvPr id="4" name="Platshållare för bildnummer 3"/>
          <p:cNvSpPr>
            <a:spLocks noGrp="1"/>
          </p:cNvSpPr>
          <p:nvPr>
            <p:ph type="sldNum" sz="quarter" idx="10"/>
          </p:nvPr>
        </p:nvSpPr>
        <p:spPr/>
        <p:txBody>
          <a:bodyPr/>
          <a:lstStyle/>
          <a:p>
            <a:fld id="{AB580EBB-66D5-4A80-9B49-02F363642EF3}" type="slidenum">
              <a:rPr lang="sv-SE" smtClean="0"/>
              <a:t>26</a:t>
            </a:fld>
            <a:endParaRPr lang="sv-SE" dirty="0"/>
          </a:p>
        </p:txBody>
      </p:sp>
    </p:spTree>
    <p:extLst>
      <p:ext uri="{BB962C8B-B14F-4D97-AF65-F5344CB8AC3E}">
        <p14:creationId xmlns:p14="http://schemas.microsoft.com/office/powerpoint/2010/main" val="495823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Neutronens massa är 1836 gånger elektronens massa. Hastigheten är proportionell mot massan. Hastigheter nära ljuset skulle ge enormt höga energier. Neutronens energi t.ex. vid kärnklyvning är i samma storleksordning som alfapartiklar, upp till 6-7 MeV. Neutronens hastighet blir mycket lägre än elektronens, ca 11 % av ljusets hastighet.  Detta har stor betydelse vid kärnklyvning i kärnkraftreaktorer där neutronerna som bildas vid klyvningsprocessen måste bromsas ner till långt under </a:t>
            </a:r>
          </a:p>
          <a:p>
            <a:r>
              <a:rPr lang="sv-SE" dirty="0" smtClean="0"/>
              <a:t>1 eV</a:t>
            </a:r>
            <a:r>
              <a:rPr lang="sv-SE" dirty="0"/>
              <a:t> </a:t>
            </a:r>
            <a:r>
              <a:rPr lang="sv-SE" dirty="0" smtClean="0"/>
              <a:t>vilket motsvarar termiska rörelser. </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27</a:t>
            </a:fld>
            <a:endParaRPr lang="sv-SE" dirty="0"/>
          </a:p>
        </p:txBody>
      </p:sp>
    </p:spTree>
    <p:extLst>
      <p:ext uri="{BB962C8B-B14F-4D97-AF65-F5344CB8AC3E}">
        <p14:creationId xmlns:p14="http://schemas.microsoft.com/office/powerpoint/2010/main" val="2263360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Motsvarande beräkningar för alfapartiklar ger ännu lägre hastigheter. Alfasönderfall för uran-238 är 4,27 MeV. I kurvan kan man då avläsa hastigheten ca 5 % av ljushastigheten (15 miljoner m/s)</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28</a:t>
            </a:fld>
            <a:endParaRPr lang="sv-SE" dirty="0"/>
          </a:p>
        </p:txBody>
      </p:sp>
    </p:spTree>
    <p:extLst>
      <p:ext uri="{BB962C8B-B14F-4D97-AF65-F5344CB8AC3E}">
        <p14:creationId xmlns:p14="http://schemas.microsoft.com/office/powerpoint/2010/main" val="422964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60438" y="741363"/>
            <a:ext cx="4937125" cy="3702050"/>
          </a:xfrm>
        </p:spPr>
      </p:sp>
      <p:sp>
        <p:nvSpPr>
          <p:cNvPr id="3" name="Platshållare för anteckningar 2"/>
          <p:cNvSpPr>
            <a:spLocks noGrp="1"/>
          </p:cNvSpPr>
          <p:nvPr>
            <p:ph type="body" idx="1"/>
          </p:nvPr>
        </p:nvSpPr>
        <p:spPr>
          <a:xfrm>
            <a:off x="685800" y="4690270"/>
            <a:ext cx="5695528" cy="4443413"/>
          </a:xfrm>
        </p:spPr>
        <p:txBody>
          <a:bodyPr/>
          <a:lstStyle/>
          <a:p>
            <a:r>
              <a:rPr lang="sv-SE" dirty="0" smtClean="0"/>
              <a:t>Aktivitet (intensiteten av sönderfallet) anges</a:t>
            </a:r>
            <a:r>
              <a:rPr lang="sv-SE" baseline="0" dirty="0" smtClean="0"/>
              <a:t> i antalet sönderfall per sekund och kallas Becquerel (Bq) efter den franske vetenskapsmannen Henry Bequerel som upptäckte den radioaktiva strålningen 1896. Han delade nobelpriset 1903 med Marie och Pierre Curie</a:t>
            </a:r>
            <a:r>
              <a:rPr lang="sv-SE" baseline="0" dirty="0" smtClean="0"/>
              <a:t>.</a:t>
            </a:r>
          </a:p>
          <a:p>
            <a:r>
              <a:rPr lang="sv-SE" dirty="0" smtClean="0"/>
              <a:t>Från sönderfallsekvationen kan man lätt räkna ut aktiviteten</a:t>
            </a:r>
          </a:p>
          <a:p>
            <a:endParaRPr lang="sv-SE" dirty="0"/>
          </a:p>
          <a:p>
            <a:endParaRPr lang="sv-SE" dirty="0" smtClean="0"/>
          </a:p>
          <a:p>
            <a:endParaRPr lang="sv-SE" dirty="0"/>
          </a:p>
          <a:p>
            <a:endParaRPr lang="sv-SE" dirty="0" smtClean="0"/>
          </a:p>
          <a:p>
            <a:r>
              <a:rPr lang="sv-SE" dirty="0" smtClean="0"/>
              <a:t>A är aktiviteten i antal sönderfall per sekund (Becquerel, Bq)</a:t>
            </a:r>
          </a:p>
          <a:p>
            <a:r>
              <a:rPr lang="sv-SE" dirty="0" smtClean="0"/>
              <a:t>N är antalet kvarvarande atomer vid den valda tidpunkten. Om man väljer N vid tiden t=0 blir N=N</a:t>
            </a:r>
            <a:r>
              <a:rPr lang="sv-SE" baseline="-25000" dirty="0" smtClean="0"/>
              <a:t>0</a:t>
            </a:r>
            <a:r>
              <a:rPr lang="sv-SE" dirty="0" smtClean="0"/>
              <a:t>, vid </a:t>
            </a:r>
            <a:r>
              <a:rPr lang="sv-SE" dirty="0"/>
              <a:t>en halveringstid </a:t>
            </a:r>
            <a:r>
              <a:rPr lang="sv-SE" dirty="0" smtClean="0"/>
              <a:t>(T</a:t>
            </a:r>
            <a:r>
              <a:rPr lang="sv-SE" baseline="-25000" dirty="0" smtClean="0"/>
              <a:t>1/2</a:t>
            </a:r>
            <a:r>
              <a:rPr lang="sv-SE" dirty="0" smtClean="0"/>
              <a:t> ) blir N = N</a:t>
            </a:r>
            <a:r>
              <a:rPr lang="sv-SE" baseline="-25000" dirty="0" smtClean="0"/>
              <a:t>0</a:t>
            </a:r>
            <a:r>
              <a:rPr lang="sv-SE" dirty="0" smtClean="0"/>
              <a:t>/2.  Tiden anges i sekunder. </a:t>
            </a:r>
          </a:p>
          <a:p>
            <a:r>
              <a:rPr lang="sv-SE" dirty="0" smtClean="0"/>
              <a:t>Ett år = 31 557 600 sekunder</a:t>
            </a:r>
          </a:p>
          <a:p>
            <a:endParaRPr lang="sv-SE" dirty="0"/>
          </a:p>
          <a:p>
            <a:r>
              <a:rPr lang="sv-SE" dirty="0" smtClean="0"/>
              <a:t> Vid en godtycklig tid: </a:t>
            </a:r>
          </a:p>
          <a:p>
            <a:endParaRPr lang="sv-SE" dirty="0"/>
          </a:p>
          <a:p>
            <a:endParaRPr lang="sv-SE" dirty="0" smtClean="0"/>
          </a:p>
          <a:p>
            <a:endParaRPr lang="sv-SE" dirty="0" smtClean="0"/>
          </a:p>
          <a:p>
            <a:r>
              <a:rPr lang="sv-SE" dirty="0" smtClean="0"/>
              <a:t>Ex: om vi hade ett g U-238 från början (för 4,5 miljarder år sedan) så finns det nu 0,5 g kvar T</a:t>
            </a:r>
            <a:r>
              <a:rPr lang="sv-SE" baseline="-25000" dirty="0" smtClean="0"/>
              <a:t>1/2</a:t>
            </a:r>
            <a:r>
              <a:rPr lang="sv-SE" dirty="0" smtClean="0"/>
              <a:t> = 4 500 000 000 * 31 557 600 = 142 000 000 000 000 000 sek. = 1,42*10</a:t>
            </a:r>
            <a:r>
              <a:rPr lang="sv-SE" baseline="30000" dirty="0" smtClean="0"/>
              <a:t>17</a:t>
            </a:r>
            <a:r>
              <a:rPr lang="sv-SE" dirty="0" smtClean="0"/>
              <a:t> sek.</a:t>
            </a:r>
          </a:p>
          <a:p>
            <a:r>
              <a:rPr lang="sv-SE" dirty="0" smtClean="0"/>
              <a:t>0,5 g U-238 ger N = 0,5* 6*10</a:t>
            </a:r>
            <a:r>
              <a:rPr lang="sv-SE" baseline="30000" dirty="0" smtClean="0"/>
              <a:t>23</a:t>
            </a:r>
            <a:r>
              <a:rPr lang="sv-SE" dirty="0" smtClean="0"/>
              <a:t>*/238 = 8,735*10</a:t>
            </a:r>
            <a:r>
              <a:rPr lang="sv-SE" baseline="30000" dirty="0" smtClean="0"/>
              <a:t>20</a:t>
            </a:r>
            <a:r>
              <a:rPr lang="sv-SE" dirty="0" smtClean="0"/>
              <a:t> atomer. Aktiviteten blir:</a:t>
            </a:r>
          </a:p>
          <a:p>
            <a:r>
              <a:rPr lang="sv-SE" dirty="0" smtClean="0"/>
              <a:t>A= 8,735*</a:t>
            </a:r>
            <a:r>
              <a:rPr lang="sv-SE" baseline="30000" dirty="0" smtClean="0"/>
              <a:t>20</a:t>
            </a:r>
            <a:r>
              <a:rPr lang="sv-SE" baseline="-25000" dirty="0" smtClean="0"/>
              <a:t>*</a:t>
            </a:r>
            <a:r>
              <a:rPr lang="sv-SE" dirty="0" smtClean="0"/>
              <a:t> 0,693/1,42*10</a:t>
            </a:r>
            <a:r>
              <a:rPr lang="sv-SE" baseline="30000" dirty="0" smtClean="0"/>
              <a:t>17</a:t>
            </a:r>
            <a:r>
              <a:rPr lang="sv-SE" dirty="0" smtClean="0"/>
              <a:t>= 4260 Bq</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29</a:t>
            </a:fld>
            <a:endParaRPr lang="sv-SE" dirty="0"/>
          </a:p>
        </p:txBody>
      </p:sp>
      <mc:AlternateContent xmlns:mc="http://schemas.openxmlformats.org/markup-compatibility/2006">
        <mc:Choice xmlns:a14="http://schemas.microsoft.com/office/drawing/2010/main" Requires="a14">
          <p:sp>
            <p:nvSpPr>
              <p:cNvPr id="6" name="textruta 5"/>
              <p:cNvSpPr txBox="1"/>
              <p:nvPr/>
            </p:nvSpPr>
            <p:spPr>
              <a:xfrm>
                <a:off x="2492896" y="5754044"/>
                <a:ext cx="1656184" cy="49673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sv-SE" sz="1200" b="0" i="1" smtClean="0">
                          <a:latin typeface="Cambria Math"/>
                        </a:rPr>
                        <m:t>𝐴</m:t>
                      </m:r>
                      <m:r>
                        <a:rPr lang="sv-SE" sz="1200" b="0" i="1" smtClean="0">
                          <a:latin typeface="Cambria Math"/>
                          <a:ea typeface="Cambria Math"/>
                        </a:rPr>
                        <m:t>=</m:t>
                      </m:r>
                      <m:r>
                        <a:rPr lang="sv-SE" sz="1200" b="0" i="1" smtClean="0">
                          <a:latin typeface="Cambria Math"/>
                          <a:ea typeface="Cambria Math"/>
                        </a:rPr>
                        <m:t>𝑁</m:t>
                      </m:r>
                      <m:r>
                        <a:rPr lang="sv-SE" sz="1200" b="0" i="1" smtClean="0">
                          <a:latin typeface="Cambria Math"/>
                          <a:ea typeface="Cambria Math"/>
                        </a:rPr>
                        <m:t>∙</m:t>
                      </m:r>
                      <m:f>
                        <m:fPr>
                          <m:ctrlPr>
                            <a:rPr lang="sv-SE" sz="1200" b="0" i="1" smtClean="0">
                              <a:latin typeface="Cambria Math"/>
                              <a:ea typeface="Cambria Math"/>
                            </a:rPr>
                          </m:ctrlPr>
                        </m:fPr>
                        <m:num>
                          <m:r>
                            <a:rPr lang="sv-SE" sz="1200" b="0" i="1" smtClean="0">
                              <a:latin typeface="Cambria Math"/>
                              <a:ea typeface="Cambria Math"/>
                            </a:rPr>
                            <m:t>𝑙𝑛</m:t>
                          </m:r>
                          <m:r>
                            <a:rPr lang="sv-SE" sz="1200" b="0" i="1" smtClean="0">
                              <a:latin typeface="Cambria Math"/>
                              <a:ea typeface="Cambria Math"/>
                            </a:rPr>
                            <m:t>2</m:t>
                          </m:r>
                        </m:num>
                        <m:den>
                          <m:sSub>
                            <m:sSubPr>
                              <m:ctrlPr>
                                <a:rPr lang="sv-SE" sz="1200" b="0" i="1" smtClean="0">
                                  <a:latin typeface="Cambria Math"/>
                                  <a:ea typeface="Cambria Math"/>
                                </a:rPr>
                              </m:ctrlPr>
                            </m:sSubPr>
                            <m:e>
                              <m:r>
                                <a:rPr lang="sv-SE" sz="1200" b="0" i="1" smtClean="0">
                                  <a:latin typeface="Cambria Math"/>
                                  <a:ea typeface="Cambria Math"/>
                                </a:rPr>
                                <m:t>𝑇</m:t>
                              </m:r>
                            </m:e>
                            <m:sub>
                              <m:r>
                                <a:rPr lang="sv-SE" sz="1200" b="0" i="1" smtClean="0">
                                  <a:latin typeface="Cambria Math"/>
                                  <a:ea typeface="Cambria Math"/>
                                </a:rPr>
                                <m:t>1/2</m:t>
                              </m:r>
                            </m:sub>
                          </m:sSub>
                        </m:den>
                      </m:f>
                    </m:oMath>
                  </m:oMathPara>
                </a14:m>
                <a:endParaRPr lang="sv-SE" sz="1200" dirty="0"/>
              </a:p>
            </p:txBody>
          </p:sp>
        </mc:Choice>
        <mc:Fallback>
          <p:sp>
            <p:nvSpPr>
              <p:cNvPr id="6" name="textruta 5"/>
              <p:cNvSpPr txBox="1">
                <a:spLocks noRot="1" noChangeAspect="1" noMove="1" noResize="1" noEditPoints="1" noAdjustHandles="1" noChangeArrowheads="1" noChangeShapeType="1" noTextEdit="1"/>
              </p:cNvSpPr>
              <p:nvPr/>
            </p:nvSpPr>
            <p:spPr>
              <a:xfrm>
                <a:off x="2492896" y="5754044"/>
                <a:ext cx="1656184" cy="496739"/>
              </a:xfrm>
              <a:prstGeom prst="rect">
                <a:avLst/>
              </a:prstGeom>
              <a:blipFill rotWithShape="1">
                <a:blip r:embed="rId3"/>
                <a:stretch>
                  <a:fillRect b="-1235"/>
                </a:stretch>
              </a:blipFill>
            </p:spPr>
            <p:txBody>
              <a:bodyPr/>
              <a:lstStyle/>
              <a:p>
                <a:r>
                  <a:rPr lang="sv-SE">
                    <a:noFill/>
                  </a:rPr>
                  <a:t> </a:t>
                </a:r>
              </a:p>
            </p:txBody>
          </p:sp>
        </mc:Fallback>
      </mc:AlternateContent>
      <p:pic>
        <p:nvPicPr>
          <p:cNvPr id="7" name="chart"/>
          <p:cNvPicPr>
            <a:picLocks noChangeAspect="1"/>
          </p:cNvPicPr>
          <p:nvPr/>
        </p:nvPicPr>
        <p:blipFill>
          <a:blip r:embed="rId4"/>
          <a:stretch>
            <a:fillRect/>
          </a:stretch>
        </p:blipFill>
        <p:spPr>
          <a:xfrm>
            <a:off x="2852936" y="7107378"/>
            <a:ext cx="1042840" cy="339834"/>
          </a:xfrm>
          <a:prstGeom prst="rect">
            <a:avLst/>
          </a:prstGeom>
        </p:spPr>
      </p:pic>
    </p:spTree>
    <p:extLst>
      <p:ext uri="{BB962C8B-B14F-4D97-AF65-F5344CB8AC3E}">
        <p14:creationId xmlns:p14="http://schemas.microsoft.com/office/powerpoint/2010/main" val="1927713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60438" y="741363"/>
            <a:ext cx="4937125" cy="3702050"/>
          </a:xfrm>
        </p:spPr>
      </p:sp>
      <p:sp>
        <p:nvSpPr>
          <p:cNvPr id="3" name="Platshållare för anteckningar 2"/>
          <p:cNvSpPr>
            <a:spLocks noGrp="1"/>
          </p:cNvSpPr>
          <p:nvPr>
            <p:ph type="body" idx="1"/>
          </p:nvPr>
        </p:nvSpPr>
        <p:spPr/>
        <p:txBody>
          <a:bodyPr/>
          <a:lstStyle/>
          <a:p>
            <a:r>
              <a:rPr lang="sv-SE" dirty="0" smtClean="0"/>
              <a:t>Periodiska systemet är en systematisk uppställning av alla kända grundämnen på jorden, såväl naturliga som syntetiska (framställda av människan), totalt 118 ämnen (element). Av dessa är 90 element naturligt förekommande. Resterande är alla radioaktiva, d.v.s. de sönderfaller spontant under utsändning av joniserande strålning.</a:t>
            </a:r>
          </a:p>
          <a:p>
            <a:r>
              <a:rPr lang="sv-SE" dirty="0" smtClean="0"/>
              <a:t> Alla element över nr 83 (Vismut) är radioaktiva plus nr 43 (Teknetium och nr 61 (Prometium). </a:t>
            </a:r>
          </a:p>
          <a:p>
            <a:r>
              <a:rPr lang="sv-SE" dirty="0" smtClean="0"/>
              <a:t>Väte (H) är det lättaste elementet där kärnan består av en proton och omges av en elektron. Kärnan i nästa element Helium (He) består av 2 protoner och 2 neutroner och omges av 2 elektroner. </a:t>
            </a:r>
          </a:p>
          <a:p>
            <a:r>
              <a:rPr lang="sv-SE" dirty="0" smtClean="0"/>
              <a:t>Hämta tabellen från internet: </a:t>
            </a:r>
            <a:r>
              <a:rPr lang="sv-SE" b="1" dirty="0" smtClean="0"/>
              <a:t>www.ptable.com</a:t>
            </a:r>
            <a:r>
              <a:rPr lang="sv-SE" dirty="0" smtClean="0"/>
              <a:t> </a:t>
            </a:r>
          </a:p>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3</a:t>
            </a:fld>
            <a:endParaRPr lang="sv-SE" dirty="0"/>
          </a:p>
        </p:txBody>
      </p:sp>
    </p:spTree>
    <p:extLst>
      <p:ext uri="{BB962C8B-B14F-4D97-AF65-F5344CB8AC3E}">
        <p14:creationId xmlns:p14="http://schemas.microsoft.com/office/powerpoint/2010/main" val="3401012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60438" y="741363"/>
            <a:ext cx="4937125" cy="3702050"/>
          </a:xfrm>
        </p:spPr>
      </p:sp>
      <p:sp>
        <p:nvSpPr>
          <p:cNvPr id="3" name="Platshållare för anteckningar 2"/>
          <p:cNvSpPr>
            <a:spLocks noGrp="1"/>
          </p:cNvSpPr>
          <p:nvPr>
            <p:ph type="body" idx="1"/>
          </p:nvPr>
        </p:nvSpPr>
        <p:spPr/>
        <p:txBody>
          <a:bodyPr/>
          <a:lstStyle/>
          <a:p>
            <a:r>
              <a:rPr lang="sv-SE" dirty="0" smtClean="0"/>
              <a:t>Kurvorna visar antalet sönderfall av naturligt uran-238 mätt i kiloBecquerel (kBq/g) ursprungligt uran. Pga uranets långa halveringstid 4,5 miljarder är det uranet som helt bestämmer sönderfallet för alla efterföljande </a:t>
            </a:r>
            <a:r>
              <a:rPr lang="sv-SE" dirty="0"/>
              <a:t>(</a:t>
            </a:r>
            <a:r>
              <a:rPr lang="sv-SE" dirty="0" smtClean="0"/>
              <a:t>döttrar). Varje dotterämne sönderfaller med samma antal Bq som uranet. Den totala strålningen blir summan av alla delsönderfall. Koncentrationen av varje ämne är proportionellt mot halveringstiden.</a:t>
            </a:r>
          </a:p>
          <a:p>
            <a:r>
              <a:rPr lang="sv-SE" dirty="0" smtClean="0"/>
              <a:t>Ex: Radon-222 har koncentrationen T</a:t>
            </a:r>
            <a:r>
              <a:rPr lang="sv-SE" baseline="-25000" dirty="0" smtClean="0"/>
              <a:t>1/2</a:t>
            </a:r>
            <a:r>
              <a:rPr lang="sv-SE" dirty="0" smtClean="0"/>
              <a:t> (Rn)/T</a:t>
            </a:r>
            <a:r>
              <a:rPr lang="sv-SE" baseline="-25000" dirty="0" smtClean="0"/>
              <a:t>1/2</a:t>
            </a:r>
            <a:r>
              <a:rPr lang="sv-SE" dirty="0" smtClean="0"/>
              <a:t>(U) = 328320/1,42x10</a:t>
            </a:r>
            <a:r>
              <a:rPr lang="sv-SE" baseline="30000" dirty="0" smtClean="0"/>
              <a:t>17</a:t>
            </a:r>
            <a:r>
              <a:rPr lang="sv-SE" dirty="0" smtClean="0"/>
              <a:t> = 2,3x10</a:t>
            </a:r>
            <a:r>
              <a:rPr lang="sv-SE" baseline="30000" dirty="0" smtClean="0"/>
              <a:t>-10 </a:t>
            </a:r>
            <a:r>
              <a:rPr lang="sv-SE" dirty="0" smtClean="0"/>
              <a:t>% av uranmängden (2,3 tiomiljarddels procent). 1 g ursprungligt uran 238 har nu efter 4,5 miljarder år halverats (en halveringstid). Det finns alltså 0,5 g U-238 kvar. Resten har blivit Bly-206. Alla mellanliggande led finns i mycket låga koncentrationer beroende på deras mycket kortare halveringstider. Obs tidskalan. Halveringstiderna omräknat till sekunder.</a:t>
            </a:r>
          </a:p>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30</a:t>
            </a:fld>
            <a:endParaRPr lang="sv-SE" dirty="0"/>
          </a:p>
        </p:txBody>
      </p:sp>
    </p:spTree>
    <p:extLst>
      <p:ext uri="{BB962C8B-B14F-4D97-AF65-F5344CB8AC3E}">
        <p14:creationId xmlns:p14="http://schemas.microsoft.com/office/powerpoint/2010/main" val="8983053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B580EBB-66D5-4A80-9B49-02F363642EF3}" type="slidenum">
              <a:rPr lang="sv-SE" smtClean="0"/>
              <a:t>31</a:t>
            </a:fld>
            <a:endParaRPr lang="sv-SE" dirty="0"/>
          </a:p>
        </p:txBody>
      </p:sp>
    </p:spTree>
    <p:extLst>
      <p:ext uri="{BB962C8B-B14F-4D97-AF65-F5344CB8AC3E}">
        <p14:creationId xmlns:p14="http://schemas.microsoft.com/office/powerpoint/2010/main" val="64365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60438" y="741363"/>
            <a:ext cx="4937125" cy="370205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33</a:t>
            </a:fld>
            <a:endParaRPr lang="sv-SE" dirty="0"/>
          </a:p>
        </p:txBody>
      </p:sp>
    </p:spTree>
    <p:extLst>
      <p:ext uri="{BB962C8B-B14F-4D97-AF65-F5344CB8AC3E}">
        <p14:creationId xmlns:p14="http://schemas.microsoft.com/office/powerpoint/2010/main" val="29503868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60438" y="741363"/>
            <a:ext cx="4937125" cy="3702050"/>
          </a:xfrm>
        </p:spPr>
      </p:sp>
      <p:sp>
        <p:nvSpPr>
          <p:cNvPr id="3" name="Platshållare för anteckningar 2"/>
          <p:cNvSpPr>
            <a:spLocks noGrp="1"/>
          </p:cNvSpPr>
          <p:nvPr>
            <p:ph type="body" idx="1"/>
          </p:nvPr>
        </p:nvSpPr>
        <p:spPr>
          <a:xfrm>
            <a:off x="685800" y="4690270"/>
            <a:ext cx="5551512" cy="4443413"/>
          </a:xfrm>
        </p:spPr>
        <p:txBody>
          <a:bodyPr/>
          <a:lstStyle/>
          <a:p>
            <a:r>
              <a:rPr lang="sv-SE" dirty="0" smtClean="0"/>
              <a:t>Diagrammet visar relationen mellan detektionsområdena för gasjonisation i ett tänkt koncept med varierande spänningar i en cylindrisk kammare utsatt för joniserande strålning. Alfa- och betapartiklar är plottade för att demonstrera effekten av olika jonisationsenergier, men samma princip gäller för alla former av joniserande strålning. Jonkammare- och proportionalitetsområdena kan arbeta vid atmosfärstryck. I praktiken arbetar ”Geiger”-området vid reducerat tryck (0,1 atmosfärer) för att tillåta lägre spänningar för att jonisera gasen. I ”Geiger”-området går det inte att skilja mellan olika strålningsenergier.</a:t>
            </a:r>
          </a:p>
          <a:p>
            <a:endParaRPr lang="sv-SE" dirty="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34</a:t>
            </a:fld>
            <a:endParaRPr lang="sv-SE" dirty="0"/>
          </a:p>
        </p:txBody>
      </p:sp>
    </p:spTree>
    <p:extLst>
      <p:ext uri="{BB962C8B-B14F-4D97-AF65-F5344CB8AC3E}">
        <p14:creationId xmlns:p14="http://schemas.microsoft.com/office/powerpoint/2010/main" val="16456413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60438" y="741363"/>
            <a:ext cx="4937125" cy="3702050"/>
          </a:xfrm>
        </p:spPr>
      </p:sp>
      <p:sp>
        <p:nvSpPr>
          <p:cNvPr id="3" name="Platshållare för anteckningar 2"/>
          <p:cNvSpPr>
            <a:spLocks noGrp="1"/>
          </p:cNvSpPr>
          <p:nvPr>
            <p:ph type="body" idx="1"/>
          </p:nvPr>
        </p:nvSpPr>
        <p:spPr>
          <a:xfrm>
            <a:off x="685800" y="4690269"/>
            <a:ext cx="5486400" cy="3823754"/>
          </a:xfrm>
        </p:spPr>
        <p:txBody>
          <a:bodyPr/>
          <a:lstStyle/>
          <a:p>
            <a:r>
              <a:rPr lang="sv-SE" dirty="0"/>
              <a:t>Wilsonkammaren är en behållare med innehåll av </a:t>
            </a:r>
            <a:r>
              <a:rPr lang="sv-SE" dirty="0" smtClean="0"/>
              <a:t>övermättad(klar</a:t>
            </a:r>
            <a:r>
              <a:rPr lang="sv-SE" dirty="0"/>
              <a:t>) vattenånga. Behållaren är försedd med ett fönster där man kan se dimspår av ånga efter </a:t>
            </a:r>
            <a:r>
              <a:rPr lang="sv-SE" dirty="0" smtClean="0"/>
              <a:t>alfa- </a:t>
            </a:r>
            <a:r>
              <a:rPr lang="sv-SE" dirty="0"/>
              <a:t>och </a:t>
            </a:r>
            <a:r>
              <a:rPr lang="sv-SE" dirty="0" smtClean="0"/>
              <a:t>betapartiklar. </a:t>
            </a:r>
            <a:r>
              <a:rPr lang="sv-SE" dirty="0"/>
              <a:t>Dessa partiklar bildar sekundärt </a:t>
            </a:r>
            <a:r>
              <a:rPr lang="sv-SE" dirty="0" smtClean="0"/>
              <a:t>joner </a:t>
            </a:r>
            <a:r>
              <a:rPr lang="sv-SE" dirty="0"/>
              <a:t>som drar till sig vattenmolekyler, dimdroppar byggs sedan upp enligt kalla väggens princip. </a:t>
            </a:r>
            <a:r>
              <a:rPr lang="sv-SE" dirty="0" smtClean="0"/>
              <a:t>Idag </a:t>
            </a:r>
            <a:r>
              <a:rPr lang="sv-SE" dirty="0"/>
              <a:t>används wilsonkammaren i huvudsak inom fysikutbildningen där man tittar på spontana sönderfall och lågradioaktiva </a:t>
            </a:r>
            <a:r>
              <a:rPr lang="sv-SE" dirty="0" smtClean="0"/>
              <a:t>preparat.</a:t>
            </a:r>
          </a:p>
          <a:p>
            <a:r>
              <a:rPr lang="sv-SE" dirty="0" smtClean="0"/>
              <a:t>Det finns två typer av wilsonkammare, pulserande kompressions -dekompressionskammare</a:t>
            </a:r>
            <a:r>
              <a:rPr lang="sv-SE" dirty="0"/>
              <a:t>, samt kontinuerlig wilsonkammare</a:t>
            </a:r>
            <a:r>
              <a:rPr lang="sv-SE" dirty="0" smtClean="0"/>
              <a:t>.</a:t>
            </a:r>
          </a:p>
          <a:p>
            <a:r>
              <a:rPr lang="sv-SE" b="1" dirty="0"/>
              <a:t>Pulserande </a:t>
            </a:r>
            <a:r>
              <a:rPr lang="sv-SE" b="1" dirty="0" smtClean="0"/>
              <a:t>kompressions-dekompressionskammare</a:t>
            </a:r>
            <a:r>
              <a:rPr lang="sv-SE" dirty="0" smtClean="0"/>
              <a:t>:</a:t>
            </a:r>
          </a:p>
          <a:p>
            <a:r>
              <a:rPr lang="sv-SE" dirty="0"/>
              <a:t>En alkoholhaltig gas reduceras i sitt tryck </a:t>
            </a:r>
            <a:r>
              <a:rPr lang="sv-SE" dirty="0" smtClean="0"/>
              <a:t>adiabatiskt med </a:t>
            </a:r>
            <a:r>
              <a:rPr lang="sv-SE" dirty="0"/>
              <a:t>en omvänd handpump, då blir gasen kallare och övermättad. Under cirka en sekund blir joniserade droppar av vatten synliga som partikelspår. Därefter upprepar man det cykliska förloppet</a:t>
            </a:r>
            <a:r>
              <a:rPr lang="sv-SE" dirty="0" smtClean="0"/>
              <a:t>.</a:t>
            </a:r>
          </a:p>
          <a:p>
            <a:r>
              <a:rPr lang="sv-SE" b="1" dirty="0"/>
              <a:t>Kontinuerlig </a:t>
            </a:r>
            <a:r>
              <a:rPr lang="sv-SE" b="1" dirty="0" smtClean="0"/>
              <a:t>wilsonkammare :</a:t>
            </a:r>
          </a:p>
          <a:p>
            <a:r>
              <a:rPr lang="sv-SE" dirty="0"/>
              <a:t>En kammare laddas med kolsyreis och alkohol, efter cirka 10 minuter blir spår av joniserad vattenånga synliga i gasen, efter cirka 15 minuter brukar kammaren nå sin högsta känslighet. Det är viktigt men inte nödvändigt att gasen renas från vattenjoner med ett elektrostatiskt fält. Det finns avancerade kontinuerliga wilsonkammare med </a:t>
            </a:r>
            <a:r>
              <a:rPr lang="sv-SE" dirty="0" smtClean="0"/>
              <a:t>peltierkylning.</a:t>
            </a:r>
            <a:r>
              <a:rPr lang="sv-SE" b="1" dirty="0" smtClean="0"/>
              <a:t> </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35</a:t>
            </a:fld>
            <a:endParaRPr lang="sv-SE" dirty="0"/>
          </a:p>
        </p:txBody>
      </p:sp>
    </p:spTree>
    <p:extLst>
      <p:ext uri="{BB962C8B-B14F-4D97-AF65-F5344CB8AC3E}">
        <p14:creationId xmlns:p14="http://schemas.microsoft.com/office/powerpoint/2010/main" val="14934266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60438" y="741363"/>
            <a:ext cx="4937125" cy="3702050"/>
          </a:xfrm>
        </p:spPr>
      </p:sp>
      <p:sp>
        <p:nvSpPr>
          <p:cNvPr id="3" name="Platshållare för anteckningar 2"/>
          <p:cNvSpPr>
            <a:spLocks noGrp="1"/>
          </p:cNvSpPr>
          <p:nvPr>
            <p:ph type="body" idx="1"/>
          </p:nvPr>
        </p:nvSpPr>
        <p:spPr>
          <a:xfrm>
            <a:off x="685800" y="4690270"/>
            <a:ext cx="5486400" cy="2346340"/>
          </a:xfrm>
        </p:spPr>
        <p:txBody>
          <a:bodyPr/>
          <a:lstStyle/>
          <a:p>
            <a:r>
              <a:rPr lang="sv-SE" dirty="0" smtClean="0"/>
              <a:t>Scintillator är ett material som uppvisar scintillation, dvs. sänder ut synligt ljus när det träffas av joniserande strålning. </a:t>
            </a:r>
          </a:p>
          <a:p>
            <a:r>
              <a:rPr lang="sv-SE" dirty="0" smtClean="0"/>
              <a:t>En scintillationsdetektor är en scintillator kopplad till en fotomultiplikator. Fotomultiplikatorn absorberar ljuset som sänds ut från scintillatormaterialet och sänder ut det i form av elektroner som sedan förstärks och kommer ut som en signal som kan mätas.</a:t>
            </a:r>
          </a:p>
          <a:p>
            <a:r>
              <a:rPr lang="sv-SE" dirty="0" smtClean="0"/>
              <a:t>Det finns en hel rad med material som kan scintillera, organiska vätskor, plaster och kristalliska material. Val av material beror på vad man främst vill mäta, gamma, beta, eller alfastrålning, stark eller svag strålning, hög eller låg känslighet.</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36</a:t>
            </a:fld>
            <a:endParaRPr lang="sv-SE" dirty="0"/>
          </a:p>
        </p:txBody>
      </p:sp>
    </p:spTree>
    <p:extLst>
      <p:ext uri="{BB962C8B-B14F-4D97-AF65-F5344CB8AC3E}">
        <p14:creationId xmlns:p14="http://schemas.microsoft.com/office/powerpoint/2010/main" val="541512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B580EBB-66D5-4A80-9B49-02F363642EF3}" type="slidenum">
              <a:rPr lang="sv-SE" smtClean="0"/>
              <a:t>37</a:t>
            </a:fld>
            <a:endParaRPr lang="sv-SE" dirty="0"/>
          </a:p>
        </p:txBody>
      </p:sp>
    </p:spTree>
    <p:extLst>
      <p:ext uri="{BB962C8B-B14F-4D97-AF65-F5344CB8AC3E}">
        <p14:creationId xmlns:p14="http://schemas.microsoft.com/office/powerpoint/2010/main" val="3664560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60438" y="741363"/>
            <a:ext cx="4937125" cy="370205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38</a:t>
            </a:fld>
            <a:endParaRPr lang="sv-SE" dirty="0"/>
          </a:p>
        </p:txBody>
      </p:sp>
    </p:spTree>
    <p:extLst>
      <p:ext uri="{BB962C8B-B14F-4D97-AF65-F5344CB8AC3E}">
        <p14:creationId xmlns:p14="http://schemas.microsoft.com/office/powerpoint/2010/main" val="7993885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60438" y="741363"/>
            <a:ext cx="4937125" cy="370205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39</a:t>
            </a:fld>
            <a:endParaRPr lang="sv-SE" dirty="0"/>
          </a:p>
        </p:txBody>
      </p:sp>
    </p:spTree>
    <p:extLst>
      <p:ext uri="{BB962C8B-B14F-4D97-AF65-F5344CB8AC3E}">
        <p14:creationId xmlns:p14="http://schemas.microsoft.com/office/powerpoint/2010/main" val="2827547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60438" y="741363"/>
            <a:ext cx="4937125" cy="3702050"/>
          </a:xfrm>
        </p:spPr>
      </p:sp>
      <p:sp>
        <p:nvSpPr>
          <p:cNvPr id="3" name="Platshållare för anteckningar 2"/>
          <p:cNvSpPr>
            <a:spLocks noGrp="1"/>
          </p:cNvSpPr>
          <p:nvPr>
            <p:ph type="body" idx="1"/>
          </p:nvPr>
        </p:nvSpPr>
        <p:spPr/>
        <p:txBody>
          <a:bodyPr/>
          <a:lstStyle/>
          <a:p>
            <a:r>
              <a:rPr lang="sv-SE" dirty="0" smtClean="0"/>
              <a:t>En</a:t>
            </a:r>
            <a:r>
              <a:rPr lang="sv-SE" baseline="0" dirty="0" smtClean="0"/>
              <a:t> atom består av en kärna och negativt laddade elektroner som kretsar runt kärnan. Kärnan består av positivt laddade protoner (en proton har enhetsladdningen +1) och oladdade neutroner. Antalet protoner är lika med antalet elektroner i en neutral atom (dvs som inte är joniserad).</a:t>
            </a:r>
          </a:p>
          <a:p>
            <a:r>
              <a:rPr lang="sv-SE" dirty="0" smtClean="0"/>
              <a:t>Elektronerna roterar runt kärnan med en oerhörd hastighet flera miljarder varv i sekunden. Om vi kunde se en enskild elektron skulle den uppfattas som ett moln. På grund av kvantmekanikens lagar kan elektronerna bara existera i vissa energitillstånd. I varje sådant tillstånd får det plats max 2 elektroner. Elektroner kan hoppa mellan olika energitillstånd om det finns ledigt utrymme. Vid varje sådant hopp avges eller upptas energi. Vid hopp till utanförliggande nivå upptas energi och vid hopp till nivåer innanför avges energi i form av strålning.</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4</a:t>
            </a:fld>
            <a:endParaRPr lang="sv-SE" dirty="0"/>
          </a:p>
        </p:txBody>
      </p:sp>
    </p:spTree>
    <p:extLst>
      <p:ext uri="{BB962C8B-B14F-4D97-AF65-F5344CB8AC3E}">
        <p14:creationId xmlns:p14="http://schemas.microsoft.com/office/powerpoint/2010/main" val="2518555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60438" y="741363"/>
            <a:ext cx="4937125" cy="3702050"/>
          </a:xfrm>
        </p:spPr>
      </p:sp>
      <p:sp>
        <p:nvSpPr>
          <p:cNvPr id="3" name="Platshållare för anteckningar 2"/>
          <p:cNvSpPr>
            <a:spLocks noGrp="1"/>
          </p:cNvSpPr>
          <p:nvPr>
            <p:ph type="body" idx="1"/>
          </p:nvPr>
        </p:nvSpPr>
        <p:spPr/>
        <p:txBody>
          <a:bodyPr/>
          <a:lstStyle/>
          <a:p>
            <a:r>
              <a:rPr lang="sv-SE" dirty="0" smtClean="0"/>
              <a:t>Uran-238</a:t>
            </a:r>
            <a:r>
              <a:rPr lang="sv-SE" baseline="0" dirty="0" smtClean="0"/>
              <a:t> </a:t>
            </a:r>
            <a:r>
              <a:rPr lang="sv-SE" dirty="0" smtClean="0"/>
              <a:t> består av 92 protoner</a:t>
            </a:r>
            <a:r>
              <a:rPr lang="sv-SE" baseline="0" dirty="0" smtClean="0"/>
              <a:t> och 146 neutroner samt 92 elektroner. Atomens volym är till allra största delen tomrum. Uranatomens diameter är ca 23000 gånger större än kärnans diameter. Nästan all massa är samlad i kärnan.  </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5</a:t>
            </a:fld>
            <a:endParaRPr lang="sv-SE" dirty="0"/>
          </a:p>
        </p:txBody>
      </p:sp>
    </p:spTree>
    <p:extLst>
      <p:ext uri="{BB962C8B-B14F-4D97-AF65-F5344CB8AC3E}">
        <p14:creationId xmlns:p14="http://schemas.microsoft.com/office/powerpoint/2010/main" val="1306676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60438" y="741363"/>
            <a:ext cx="4937125" cy="3702050"/>
          </a:xfrm>
        </p:spPr>
      </p:sp>
      <p:sp>
        <p:nvSpPr>
          <p:cNvPr id="3" name="Platshållare för anteckningar 2"/>
          <p:cNvSpPr>
            <a:spLocks noGrp="1"/>
          </p:cNvSpPr>
          <p:nvPr>
            <p:ph type="body" idx="1"/>
          </p:nvPr>
        </p:nvSpPr>
        <p:spPr/>
        <p:txBody>
          <a:bodyPr/>
          <a:lstStyle/>
          <a:p>
            <a:r>
              <a:rPr lang="sv-SE" dirty="0" smtClean="0"/>
              <a:t>Den starka kärnkraften håller ihop kärnpartiklarna oavsett laddning. Verkar inte utanför kärnan.</a:t>
            </a:r>
          </a:p>
          <a:p>
            <a:r>
              <a:rPr lang="sv-SE" dirty="0" smtClean="0"/>
              <a:t>Den elektromotoriska kraften verkar repellerande mellan protoner. Avtar med kvadraten på avståndet mellan två laddade partiklar.</a:t>
            </a:r>
          </a:p>
          <a:p>
            <a:r>
              <a:rPr lang="sv-SE" dirty="0" smtClean="0"/>
              <a:t>I stabila kärnor överväger den starka kärnkraften. Skillnaden mellan den starka kraften och den elektriska kraften är kärnans inre bindningskraft.</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6</a:t>
            </a:fld>
            <a:endParaRPr lang="sv-SE" dirty="0"/>
          </a:p>
        </p:txBody>
      </p:sp>
    </p:spTree>
    <p:extLst>
      <p:ext uri="{BB962C8B-B14F-4D97-AF65-F5344CB8AC3E}">
        <p14:creationId xmlns:p14="http://schemas.microsoft.com/office/powerpoint/2010/main" val="1355809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60438" y="741363"/>
            <a:ext cx="4937125" cy="370205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7</a:t>
            </a:fld>
            <a:endParaRPr lang="sv-SE" dirty="0"/>
          </a:p>
        </p:txBody>
      </p:sp>
    </p:spTree>
    <p:extLst>
      <p:ext uri="{BB962C8B-B14F-4D97-AF65-F5344CB8AC3E}">
        <p14:creationId xmlns:p14="http://schemas.microsoft.com/office/powerpoint/2010/main" val="1983178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60438" y="741363"/>
            <a:ext cx="4937125" cy="3702050"/>
          </a:xfrm>
        </p:spPr>
      </p:sp>
      <p:sp>
        <p:nvSpPr>
          <p:cNvPr id="3" name="Platshållare för anteckningar 2"/>
          <p:cNvSpPr>
            <a:spLocks noGrp="1"/>
          </p:cNvSpPr>
          <p:nvPr>
            <p:ph type="body" idx="1"/>
          </p:nvPr>
        </p:nvSpPr>
        <p:spPr/>
        <p:txBody>
          <a:bodyPr/>
          <a:lstStyle/>
          <a:p>
            <a:r>
              <a:rPr lang="sv-SE" dirty="0" smtClean="0"/>
              <a:t>Varje atom har endast ett visst antal protoner (t.ex. uran har alltid 92 protoner) medan det kan finnas olika antal neutroner för varje atomslag. Dessa kallas </a:t>
            </a:r>
            <a:r>
              <a:rPr lang="sv-SE" b="1" dirty="0" smtClean="0"/>
              <a:t>isotoper.</a:t>
            </a:r>
            <a:r>
              <a:rPr lang="sv-SE" dirty="0" smtClean="0"/>
              <a:t>  Uran-238 är en isotop av uran. Uran-235 är en annan uranisotop. På bilden visas några isotoper av Järn, Kobolt och Nickel. Svartmarkerade är stabila isotoper, medan de färgade är radioaktiva.  Fe-56 är en järnisotop. Obs att siffran 56 anger summan av protoner och neutroner. Man kan också välja att presentera masstalet (summan av protoner och neutroner) på den horisontella axeln. Då får man isotopbeteckningen direkt.</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8</a:t>
            </a:fld>
            <a:endParaRPr lang="sv-SE" dirty="0"/>
          </a:p>
        </p:txBody>
      </p:sp>
    </p:spTree>
    <p:extLst>
      <p:ext uri="{BB962C8B-B14F-4D97-AF65-F5344CB8AC3E}">
        <p14:creationId xmlns:p14="http://schemas.microsoft.com/office/powerpoint/2010/main" val="4113248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60438" y="741363"/>
            <a:ext cx="4937125" cy="3702050"/>
          </a:xfrm>
        </p:spPr>
      </p:sp>
      <p:sp>
        <p:nvSpPr>
          <p:cNvPr id="3" name="Platshållare för anteckningar 2"/>
          <p:cNvSpPr>
            <a:spLocks noGrp="1"/>
          </p:cNvSpPr>
          <p:nvPr>
            <p:ph type="body" idx="1"/>
          </p:nvPr>
        </p:nvSpPr>
        <p:spPr/>
        <p:txBody>
          <a:bodyPr/>
          <a:lstStyle/>
          <a:p>
            <a:r>
              <a:rPr lang="sv-SE" dirty="0" smtClean="0"/>
              <a:t>Tunga atomkärnor med atomnummer</a:t>
            </a:r>
            <a:r>
              <a:rPr lang="sv-SE" baseline="0" dirty="0" smtClean="0"/>
              <a:t> över 83 (vismut) blir instabila och sönderfaller spontant med olika typ av sönderfall. Atomkärnans stabilitet ären balans mellan de starkaste krafterna som finns: </a:t>
            </a:r>
            <a:r>
              <a:rPr lang="sv-SE" b="1" baseline="0" dirty="0" smtClean="0"/>
              <a:t>Den elektromagnetiska kraften </a:t>
            </a:r>
            <a:r>
              <a:rPr lang="sv-SE" b="0" baseline="0" dirty="0" smtClean="0"/>
              <a:t>och den </a:t>
            </a:r>
            <a:r>
              <a:rPr lang="sv-SE" b="1" baseline="0" dirty="0" smtClean="0"/>
              <a:t>starka kärnkraften.</a:t>
            </a:r>
            <a:r>
              <a:rPr lang="sv-SE" b="0" baseline="0" dirty="0" smtClean="0"/>
              <a:t>  Den elektromagnetiska kraften verkar på elektriska laddningar. Olika laddningar dras till varandra (protoner och elektroner) och lika laddningar stöter bort varandra (t.ex 2 protoner ) Kraften är proportionell mot kvadraten på avståndet mellan laddningarna. Den starka kärnkraften verkar på mycket små avstånd, i praktiken inte utanför atomkärnan. Den verkar lika mellan både protoner och neutroner. De yttre partiklarna i stora atomkärnor binds svagare mot inre partiklar eftersom de binder till färre partiklar och kan därför lättare spaltas av från kärnan. Alfapartikeln (Heliumkärna) är ytterst stabil och spaltas av i sin helhet hellre än att spaltas av i mindre delar. </a:t>
            </a:r>
            <a:endParaRPr lang="sv-SE" b="1"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9</a:t>
            </a:fld>
            <a:endParaRPr lang="sv-SE" dirty="0"/>
          </a:p>
        </p:txBody>
      </p:sp>
    </p:spTree>
    <p:extLst>
      <p:ext uri="{BB962C8B-B14F-4D97-AF65-F5344CB8AC3E}">
        <p14:creationId xmlns:p14="http://schemas.microsoft.com/office/powerpoint/2010/main" val="774278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sv-SE" smtClean="0"/>
              <a:t>Klicka här för att ändra format</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
        <p:nvSpPr>
          <p:cNvPr id="7" name="Date Placeholder 6"/>
          <p:cNvSpPr>
            <a:spLocks noGrp="1"/>
          </p:cNvSpPr>
          <p:nvPr>
            <p:ph type="dt" sz="half" idx="10"/>
          </p:nvPr>
        </p:nvSpPr>
        <p:spPr/>
        <p:txBody>
          <a:bodyPr/>
          <a:lstStyle/>
          <a:p>
            <a:fld id="{BFD5F4B3-F986-4819-BCD5-D0A056173118}" type="datetime1">
              <a:rPr lang="sv-SE" smtClean="0"/>
              <a:t>2017-03-27</a:t>
            </a:fld>
            <a:endParaRPr lang="sv-SE" dirty="0"/>
          </a:p>
        </p:txBody>
      </p:sp>
      <p:sp>
        <p:nvSpPr>
          <p:cNvPr id="8" name="Slide Number Placeholder 7"/>
          <p:cNvSpPr>
            <a:spLocks noGrp="1"/>
          </p:cNvSpPr>
          <p:nvPr>
            <p:ph type="sldNum" sz="quarter" idx="11"/>
          </p:nvPr>
        </p:nvSpPr>
        <p:spPr/>
        <p:txBody>
          <a:bodyPr/>
          <a:lstStyle/>
          <a:p>
            <a:fld id="{7E97A45E-0230-4FB2-83FE-3BD47444E13B}" type="slidenum">
              <a:rPr lang="sv-SE" smtClean="0"/>
              <a:t>‹#›</a:t>
            </a:fld>
            <a:endParaRPr lang="sv-SE" dirty="0"/>
          </a:p>
        </p:txBody>
      </p:sp>
      <p:sp>
        <p:nvSpPr>
          <p:cNvPr id="9" name="Footer Placeholder 8"/>
          <p:cNvSpPr>
            <a:spLocks noGrp="1"/>
          </p:cNvSpPr>
          <p:nvPr>
            <p:ph type="ftr" sz="quarter" idx="12"/>
          </p:nvPr>
        </p:nvSpPr>
        <p:spPr/>
        <p:txBody>
          <a:bodyPr/>
          <a:lstStyle/>
          <a:p>
            <a:endParaRPr lang="sv-S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AA00DFB4-3068-43E0-AC80-729FD36B77D7}" type="datetime1">
              <a:rPr lang="sv-SE" smtClean="0"/>
              <a:t>2017-03-27</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AEAD8294-2683-4E9F-B375-ED1FC92CE7EF}" type="datetime1">
              <a:rPr lang="sv-SE" smtClean="0"/>
              <a:t>2017-03-27</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4" name="Date Placeholder 3"/>
          <p:cNvSpPr>
            <a:spLocks noGrp="1"/>
          </p:cNvSpPr>
          <p:nvPr>
            <p:ph type="dt" sz="half" idx="10"/>
          </p:nvPr>
        </p:nvSpPr>
        <p:spPr/>
        <p:txBody>
          <a:bodyPr/>
          <a:lstStyle/>
          <a:p>
            <a:fld id="{8B463319-06EF-4FF3-A4B7-1D61197A1762}" type="datetime1">
              <a:rPr lang="sv-SE" smtClean="0"/>
              <a:t>2017-03-27</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1"/>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sv-SE" smtClean="0"/>
              <a:t>Klicka här för att ändra format</a:t>
            </a:r>
            <a:endParaRPr lang="en-US" dirty="0"/>
          </a:p>
        </p:txBody>
      </p:sp>
      <p:sp>
        <p:nvSpPr>
          <p:cNvPr id="3" name="Text Placeholder 2"/>
          <p:cNvSpPr>
            <a:spLocks noGrp="1"/>
          </p:cNvSpPr>
          <p:nvPr>
            <p:ph type="body" idx="1"/>
          </p:nvPr>
        </p:nvSpPr>
        <p:spPr>
          <a:xfrm>
            <a:off x="722313" y="4068764"/>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E82E72DA-930A-40D1-A845-078ABB4CAA95}" type="datetime1">
              <a:rPr lang="sv-SE" smtClean="0"/>
              <a:t>2017-03-27</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7E97A45E-0230-4FB2-83FE-3BD47444E13B}" type="slidenum">
              <a:rPr lang="sv-SE" smtClean="0"/>
              <a:t>‹#›</a:t>
            </a:fld>
            <a:endParaRPr lang="sv-SE" dirty="0"/>
          </a:p>
        </p:txBody>
      </p:sp>
      <p:sp>
        <p:nvSpPr>
          <p:cNvPr id="7" name="Oval 6"/>
          <p:cNvSpPr/>
          <p:nvPr/>
        </p:nvSpPr>
        <p:spPr>
          <a:xfrm>
            <a:off x="4495801"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6"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9"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4" name="Content Placeholder 3"/>
          <p:cNvSpPr>
            <a:spLocks noGrp="1"/>
          </p:cNvSpPr>
          <p:nvPr>
            <p:ph sz="half" idx="2"/>
          </p:nvPr>
        </p:nvSpPr>
        <p:spPr>
          <a:xfrm>
            <a:off x="4648200" y="1600201"/>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5" name="Date Placeholder 4"/>
          <p:cNvSpPr>
            <a:spLocks noGrp="1"/>
          </p:cNvSpPr>
          <p:nvPr>
            <p:ph type="dt" sz="half" idx="10"/>
          </p:nvPr>
        </p:nvSpPr>
        <p:spPr/>
        <p:txBody>
          <a:bodyPr/>
          <a:lstStyle/>
          <a:p>
            <a:fld id="{728BAE00-1E33-4888-BF53-9EA415E78A14}" type="datetime1">
              <a:rPr lang="sv-SE" smtClean="0"/>
              <a:t>2017-03-27</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7E97A45E-0230-4FB2-83FE-3BD47444E13B}" type="slidenum">
              <a:rPr lang="sv-SE" smtClean="0"/>
              <a:t>‹#›</a:t>
            </a:fld>
            <a:endParaRPr lang="sv-SE" dirty="0"/>
          </a:p>
        </p:txBody>
      </p:sp>
      <p:sp>
        <p:nvSpPr>
          <p:cNvPr id="9" name="Content Placeholder 8"/>
          <p:cNvSpPr>
            <a:spLocks noGrp="1"/>
          </p:cNvSpPr>
          <p:nvPr>
            <p:ph sz="quarter" idx="13"/>
          </p:nvPr>
        </p:nvSpPr>
        <p:spPr>
          <a:xfrm>
            <a:off x="365760" y="1600200"/>
            <a:ext cx="4041648" cy="452628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lang="en-US"/>
          </a:p>
        </p:txBody>
      </p:sp>
      <p:sp>
        <p:nvSpPr>
          <p:cNvPr id="3" name="Text Placeholder 2"/>
          <p:cNvSpPr>
            <a:spLocks noGrp="1"/>
          </p:cNvSpPr>
          <p:nvPr>
            <p:ph type="body" idx="1"/>
          </p:nvPr>
        </p:nvSpPr>
        <p:spPr>
          <a:xfrm>
            <a:off x="457201"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5" name="Text Placeholder 4"/>
          <p:cNvSpPr>
            <a:spLocks noGrp="1"/>
          </p:cNvSpPr>
          <p:nvPr>
            <p:ph type="body" sz="quarter" idx="3"/>
          </p:nvPr>
        </p:nvSpPr>
        <p:spPr>
          <a:xfrm>
            <a:off x="4648201"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7" name="Date Placeholder 6"/>
          <p:cNvSpPr>
            <a:spLocks noGrp="1"/>
          </p:cNvSpPr>
          <p:nvPr>
            <p:ph type="dt" sz="half" idx="10"/>
          </p:nvPr>
        </p:nvSpPr>
        <p:spPr/>
        <p:txBody>
          <a:bodyPr/>
          <a:lstStyle/>
          <a:p>
            <a:fld id="{B4B94CD9-6568-4E5B-BFCE-5EAE9E713DC1}" type="datetime1">
              <a:rPr lang="sv-SE" smtClean="0"/>
              <a:t>2017-03-27</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7E97A45E-0230-4FB2-83FE-3BD47444E13B}" type="slidenum">
              <a:rPr lang="sv-SE" smtClean="0"/>
              <a:t>‹#›</a:t>
            </a:fld>
            <a:endParaRPr lang="sv-SE" dirty="0"/>
          </a:p>
        </p:txBody>
      </p:sp>
      <p:sp>
        <p:nvSpPr>
          <p:cNvPr id="11" name="Content Placeholder 10"/>
          <p:cNvSpPr>
            <a:spLocks noGrp="1"/>
          </p:cNvSpPr>
          <p:nvPr>
            <p:ph sz="quarter" idx="13"/>
          </p:nvPr>
        </p:nvSpPr>
        <p:spPr>
          <a:xfrm>
            <a:off x="457200" y="2212848"/>
            <a:ext cx="4041648" cy="391363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13" name="Content Placeholder 12"/>
          <p:cNvSpPr>
            <a:spLocks noGrp="1"/>
          </p:cNvSpPr>
          <p:nvPr>
            <p:ph sz="quarter" idx="14"/>
          </p:nvPr>
        </p:nvSpPr>
        <p:spPr>
          <a:xfrm>
            <a:off x="4672584" y="2212849"/>
            <a:ext cx="4041648" cy="39131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09A4C6A9-FAEC-4B9E-BF01-5E2D14B37BC7}" type="datetime1">
              <a:rPr lang="sv-SE" smtClean="0"/>
              <a:t>2017-03-27</a:t>
            </a:fld>
            <a:endParaRPr lang="sv-SE" dirty="0"/>
          </a:p>
        </p:txBody>
      </p:sp>
      <p:sp>
        <p:nvSpPr>
          <p:cNvPr id="4" name="Footer Placeholder 3"/>
          <p:cNvSpPr>
            <a:spLocks noGrp="1"/>
          </p:cNvSpPr>
          <p:nvPr>
            <p:ph type="ftr" sz="quarter" idx="11"/>
          </p:nvPr>
        </p:nvSpPr>
        <p:spPr/>
        <p:txBody>
          <a:bodyPr/>
          <a:lstStyle/>
          <a:p>
            <a:endParaRPr lang="sv-SE" dirty="0"/>
          </a:p>
        </p:txBody>
      </p:sp>
      <p:sp>
        <p:nvSpPr>
          <p:cNvPr id="5" name="Slide Number Placeholder 4"/>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3960E-01E4-42EF-898B-2DE858DD867D}" type="datetime1">
              <a:rPr lang="sv-SE" smtClean="0"/>
              <a:t>2017-03-27</a:t>
            </a:fld>
            <a:endParaRPr lang="sv-SE" dirty="0"/>
          </a:p>
        </p:txBody>
      </p:sp>
      <p:sp>
        <p:nvSpPr>
          <p:cNvPr id="3" name="Footer Placeholder 2"/>
          <p:cNvSpPr>
            <a:spLocks noGrp="1"/>
          </p:cNvSpPr>
          <p:nvPr>
            <p:ph type="ftr" sz="quarter" idx="11"/>
          </p:nvPr>
        </p:nvSpPr>
        <p:spPr/>
        <p:txBody>
          <a:bodyPr/>
          <a:lstStyle/>
          <a:p>
            <a:endParaRPr lang="sv-SE" dirty="0"/>
          </a:p>
        </p:txBody>
      </p:sp>
      <p:sp>
        <p:nvSpPr>
          <p:cNvPr id="4" name="Slide Number Placeholder 3"/>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5907089"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sv-SE" smtClean="0"/>
              <a:t>Klicka här för att ändra format</a:t>
            </a:r>
            <a:endParaRPr lang="en-US" dirty="0"/>
          </a:p>
        </p:txBody>
      </p:sp>
      <p:sp>
        <p:nvSpPr>
          <p:cNvPr id="3" name="Content Placeholder 2"/>
          <p:cNvSpPr>
            <a:spLocks noGrp="1"/>
          </p:cNvSpPr>
          <p:nvPr>
            <p:ph idx="1"/>
          </p:nvPr>
        </p:nvSpPr>
        <p:spPr>
          <a:xfrm>
            <a:off x="719138" y="273051"/>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5907089" y="2438401"/>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7AF7B779-22BE-49F6-ABFD-588DFF2DAD45}" type="datetime1">
              <a:rPr lang="sv-SE" smtClean="0"/>
              <a:t>2017-03-27</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sv-SE" smtClean="0"/>
              <a:t>Klicka här för att ändra format</a:t>
            </a:r>
            <a:endParaRPr lang="en-US" dirty="0"/>
          </a:p>
        </p:txBody>
      </p:sp>
      <p:sp>
        <p:nvSpPr>
          <p:cNvPr id="3" name="Picture Placeholder 2"/>
          <p:cNvSpPr>
            <a:spLocks noGrp="1"/>
          </p:cNvSpPr>
          <p:nvPr>
            <p:ph type="pic" idx="1"/>
          </p:nvPr>
        </p:nvSpPr>
        <p:spPr>
          <a:xfrm>
            <a:off x="1508127"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smtClean="0"/>
              <a:t>Klicka på ikonen för att lägga till en bild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8AAB0DD7-43D3-43AE-B985-00D2510846AF}" type="datetime1">
              <a:rPr lang="sv-SE" smtClean="0"/>
              <a:t>2017-03-27</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sv-SE" smtClean="0"/>
              <a:t>Klicka här för att ändra format</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4" name="Date Placeholder 3"/>
          <p:cNvSpPr>
            <a:spLocks noGrp="1"/>
          </p:cNvSpPr>
          <p:nvPr>
            <p:ph type="dt" sz="half" idx="2"/>
          </p:nvPr>
        </p:nvSpPr>
        <p:spPr>
          <a:xfrm>
            <a:off x="6363349" y="6356351"/>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44D892A-10FC-450A-AE8D-5B4F0A031159}" type="datetime1">
              <a:rPr lang="sv-SE" smtClean="0"/>
              <a:t>2017-03-27</a:t>
            </a:fld>
            <a:endParaRPr lang="sv-SE" dirty="0"/>
          </a:p>
        </p:txBody>
      </p:sp>
      <p:sp>
        <p:nvSpPr>
          <p:cNvPr id="5" name="Footer Placeholder 4"/>
          <p:cNvSpPr>
            <a:spLocks noGrp="1"/>
          </p:cNvSpPr>
          <p:nvPr>
            <p:ph type="ftr" sz="quarter" idx="3"/>
          </p:nvPr>
        </p:nvSpPr>
        <p:spPr>
          <a:xfrm>
            <a:off x="659166" y="6356351"/>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sv-SE" dirty="0"/>
          </a:p>
        </p:txBody>
      </p:sp>
      <p:sp>
        <p:nvSpPr>
          <p:cNvPr id="6" name="Slide Number Placeholder 5"/>
          <p:cNvSpPr>
            <a:spLocks noGrp="1"/>
          </p:cNvSpPr>
          <p:nvPr>
            <p:ph type="sldNum" sz="quarter" idx="4"/>
          </p:nvPr>
        </p:nvSpPr>
        <p:spPr>
          <a:xfrm>
            <a:off x="8543279" y="6356351"/>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E97A45E-0230-4FB2-83FE-3BD47444E13B}" type="slidenum">
              <a:rPr lang="sv-SE" smtClean="0"/>
              <a:t>‹#›</a:t>
            </a:fld>
            <a:endParaRPr lang="sv-SE" dirty="0"/>
          </a:p>
        </p:txBody>
      </p:sp>
      <p:sp>
        <p:nvSpPr>
          <p:cNvPr id="7" name="Oval 6"/>
          <p:cNvSpPr/>
          <p:nvPr/>
        </p:nvSpPr>
        <p:spPr>
          <a:xfrm>
            <a:off x="8457761" y="6499385"/>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5"/>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File:Evolution_of_Earth's_radiogenic_heat.svg"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03252" y="188640"/>
            <a:ext cx="8229600" cy="907504"/>
          </a:xfrm>
        </p:spPr>
        <p:txBody>
          <a:bodyPr>
            <a:normAutofit/>
            <a:scene3d>
              <a:camera prst="orthographicFront"/>
              <a:lightRig rig="threePt" dir="t"/>
            </a:scene3d>
            <a:sp3d extrusionH="57150">
              <a:bevelT w="38100" h="38100" prst="relaxedInset"/>
            </a:sp3d>
          </a:bodyPr>
          <a:lstStyle/>
          <a:p>
            <a:r>
              <a:rPr lang="sv-SE" sz="3600" dirty="0" smtClean="0"/>
              <a:t>RADIOAKTIVA ÄMNEN</a:t>
            </a:r>
            <a:endParaRPr lang="sv-SE" sz="3600" dirty="0"/>
          </a:p>
        </p:txBody>
      </p:sp>
      <p:sp>
        <p:nvSpPr>
          <p:cNvPr id="5" name="textruta 4"/>
          <p:cNvSpPr txBox="1"/>
          <p:nvPr/>
        </p:nvSpPr>
        <p:spPr>
          <a:xfrm>
            <a:off x="6588224" y="6237312"/>
            <a:ext cx="2232248" cy="369332"/>
          </a:xfrm>
          <a:prstGeom prst="rect">
            <a:avLst/>
          </a:prstGeom>
          <a:noFill/>
        </p:spPr>
        <p:txBody>
          <a:bodyPr wrap="square" rtlCol="0">
            <a:spAutoFit/>
          </a:bodyPr>
          <a:lstStyle/>
          <a:p>
            <a:r>
              <a:rPr lang="sv-SE" dirty="0" smtClean="0"/>
              <a:t>Håkan Wieck</a:t>
            </a:r>
            <a:endParaRPr lang="sv-SE" dirty="0"/>
          </a:p>
        </p:txBody>
      </p:sp>
      <p:sp>
        <p:nvSpPr>
          <p:cNvPr id="6" name="textruta 5"/>
          <p:cNvSpPr txBox="1"/>
          <p:nvPr/>
        </p:nvSpPr>
        <p:spPr>
          <a:xfrm>
            <a:off x="1948469" y="1113712"/>
            <a:ext cx="5472608" cy="369332"/>
          </a:xfrm>
          <a:prstGeom prst="rect">
            <a:avLst/>
          </a:prstGeom>
          <a:noFill/>
        </p:spPr>
        <p:txBody>
          <a:bodyPr wrap="square" rtlCol="0">
            <a:spAutoFit/>
          </a:bodyPr>
          <a:lstStyle/>
          <a:p>
            <a:pPr algn="ctr"/>
            <a:r>
              <a:rPr lang="sv-SE" dirty="0" smtClean="0"/>
              <a:t>Behandlas under 4 kursträffar i mineralmuseet</a:t>
            </a:r>
            <a:endParaRPr lang="sv-SE" dirty="0"/>
          </a:p>
        </p:txBody>
      </p:sp>
      <p:sp>
        <p:nvSpPr>
          <p:cNvPr id="7" name="textruta 6"/>
          <p:cNvSpPr txBox="1"/>
          <p:nvPr/>
        </p:nvSpPr>
        <p:spPr>
          <a:xfrm>
            <a:off x="683568" y="1916833"/>
            <a:ext cx="8136904" cy="4524315"/>
          </a:xfrm>
          <a:prstGeom prst="rect">
            <a:avLst/>
          </a:prstGeom>
          <a:noFill/>
        </p:spPr>
        <p:txBody>
          <a:bodyPr wrap="square" rtlCol="0">
            <a:spAutoFit/>
          </a:bodyPr>
          <a:lstStyle/>
          <a:p>
            <a:pPr marL="992188" indent="-992188">
              <a:buFont typeface="+mj-lt"/>
              <a:buAutoNum type="arabicPeriod"/>
            </a:pPr>
            <a:r>
              <a:rPr lang="sv-SE" sz="2000" b="1" dirty="0" smtClean="0"/>
              <a:t>Radioaktivitet, Radioaktiva grundämnen</a:t>
            </a:r>
          </a:p>
          <a:p>
            <a:pPr marL="992188" indent="-992188">
              <a:buFont typeface="+mj-lt"/>
              <a:buAutoNum type="arabicPeriod"/>
            </a:pPr>
            <a:endParaRPr lang="sv-SE" sz="2000" b="1" dirty="0" smtClean="0"/>
          </a:p>
          <a:p>
            <a:pPr marL="992188" indent="-992188">
              <a:buFont typeface="+mj-lt"/>
              <a:buAutoNum type="arabicPeriod"/>
            </a:pPr>
            <a:r>
              <a:rPr lang="sv-SE" sz="2000" b="1" dirty="0" smtClean="0"/>
              <a:t> </a:t>
            </a:r>
            <a:r>
              <a:rPr lang="sv-SE" sz="2000" b="1" dirty="0"/>
              <a:t>Förekomster, </a:t>
            </a:r>
            <a:r>
              <a:rPr lang="sv-SE" sz="2000" b="1" dirty="0" smtClean="0"/>
              <a:t>brytningsmetoder</a:t>
            </a:r>
          </a:p>
          <a:p>
            <a:pPr marL="992188" indent="-992188">
              <a:buFont typeface="+mj-lt"/>
              <a:buAutoNum type="arabicPeriod"/>
            </a:pPr>
            <a:endParaRPr lang="sv-SE" sz="2000" b="1" dirty="0" smtClean="0"/>
          </a:p>
          <a:p>
            <a:pPr marL="992188" indent="-992188">
              <a:buFont typeface="+mj-lt"/>
              <a:buAutoNum type="arabicPeriod"/>
            </a:pPr>
            <a:r>
              <a:rPr lang="sv-SE" sz="2000" b="1" dirty="0" smtClean="0"/>
              <a:t>Dateringsmetoder</a:t>
            </a:r>
          </a:p>
          <a:p>
            <a:pPr marL="992188" indent="-992188">
              <a:buFont typeface="+mj-lt"/>
              <a:buAutoNum type="arabicPeriod"/>
            </a:pPr>
            <a:endParaRPr lang="sv-SE" sz="2000" b="1" dirty="0"/>
          </a:p>
          <a:p>
            <a:pPr marL="992188" indent="-992188">
              <a:buFont typeface="+mj-lt"/>
              <a:buAutoNum type="arabicPeriod"/>
            </a:pPr>
            <a:r>
              <a:rPr lang="sv-SE" sz="2000" b="1" dirty="0" smtClean="0"/>
              <a:t>Kärnkraft </a:t>
            </a:r>
            <a:r>
              <a:rPr lang="sv-SE" sz="2000" b="1" dirty="0"/>
              <a:t>, fissionsprodukter, risker</a:t>
            </a:r>
            <a:endParaRPr lang="sv-SE" sz="2000" b="1" dirty="0" smtClean="0"/>
          </a:p>
          <a:p>
            <a:pPr marL="342900" indent="-342900">
              <a:buFont typeface="+mj-lt"/>
              <a:buAutoNum type="arabicPeriod"/>
            </a:pPr>
            <a:endParaRPr lang="sv-SE" sz="2000" b="1" dirty="0" smtClean="0"/>
          </a:p>
          <a:p>
            <a:r>
              <a:rPr lang="sv-SE" sz="2000" b="1" dirty="0" smtClean="0"/>
              <a:t>            </a:t>
            </a:r>
            <a:endParaRPr lang="sv-SE" sz="2400" b="1" dirty="0"/>
          </a:p>
          <a:p>
            <a:r>
              <a:rPr lang="sv-SE" sz="2400" b="1" dirty="0"/>
              <a:t>  </a:t>
            </a:r>
            <a:endParaRPr lang="sv-SE" sz="2400" dirty="0"/>
          </a:p>
          <a:p>
            <a:pPr marL="342900" indent="-342900">
              <a:buFont typeface="+mj-lt"/>
              <a:buAutoNum type="arabicPeriod"/>
            </a:pPr>
            <a:endParaRPr lang="sv-SE" sz="2400" b="1" dirty="0" smtClean="0"/>
          </a:p>
          <a:p>
            <a:r>
              <a:rPr lang="sv-SE" sz="2400" b="1" dirty="0" smtClean="0"/>
              <a:t>         </a:t>
            </a:r>
            <a:endParaRPr lang="sv-SE" dirty="0"/>
          </a:p>
          <a:p>
            <a:endParaRPr lang="sv-SE" dirty="0" smtClean="0"/>
          </a:p>
          <a:p>
            <a:pPr marL="285750" indent="-285750">
              <a:buFont typeface="Wingdings" panose="05000000000000000000" pitchFamily="2" charset="2"/>
              <a:buChar char="q"/>
            </a:pPr>
            <a:endParaRPr lang="sv-SE" dirty="0"/>
          </a:p>
        </p:txBody>
      </p:sp>
      <p:sp>
        <p:nvSpPr>
          <p:cNvPr id="3" name="Platshållare för sidfot 2"/>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5820980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764704"/>
          </a:xfrm>
        </p:spPr>
        <p:txBody>
          <a:bodyPr/>
          <a:lstStyle/>
          <a:p>
            <a:r>
              <a:rPr lang="sv-SE" sz="3200" dirty="0" smtClean="0"/>
              <a:t>Strålning</a:t>
            </a:r>
            <a:endParaRPr lang="sv-SE" sz="3200" dirty="0"/>
          </a:p>
        </p:txBody>
      </p:sp>
      <p:sp>
        <p:nvSpPr>
          <p:cNvPr id="3" name="textruta 2"/>
          <p:cNvSpPr txBox="1"/>
          <p:nvPr/>
        </p:nvSpPr>
        <p:spPr>
          <a:xfrm>
            <a:off x="1115616" y="836712"/>
            <a:ext cx="7056784" cy="523220"/>
          </a:xfrm>
          <a:prstGeom prst="rect">
            <a:avLst/>
          </a:prstGeom>
          <a:noFill/>
        </p:spPr>
        <p:txBody>
          <a:bodyPr wrap="square" rtlCol="0">
            <a:spAutoFit/>
          </a:bodyPr>
          <a:lstStyle/>
          <a:p>
            <a:r>
              <a:rPr lang="sv-SE" sz="2800" dirty="0" smtClean="0"/>
              <a:t>Betastrålning      </a:t>
            </a:r>
            <a:r>
              <a:rPr lang="el-GR" sz="2800" dirty="0" smtClean="0">
                <a:latin typeface="Calibri"/>
                <a:cs typeface="Calibri"/>
              </a:rPr>
              <a:t>β</a:t>
            </a:r>
            <a:r>
              <a:rPr lang="sv-SE" sz="2800" baseline="30000" dirty="0" smtClean="0">
                <a:latin typeface="Calibri"/>
                <a:cs typeface="Calibri"/>
              </a:rPr>
              <a:t>-1</a:t>
            </a:r>
            <a:endParaRPr lang="sv-SE" sz="2800" dirty="0" smtClean="0">
              <a:latin typeface="Calibri"/>
              <a:cs typeface="Calibri"/>
            </a:endParaRPr>
          </a:p>
        </p:txBody>
      </p:sp>
      <p:pic>
        <p:nvPicPr>
          <p:cNvPr id="1027" name="Picture 3" descr="C:\Users\hakan\Documents\Radioaktiva ämnen\Strålning\Betasönderf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279283"/>
            <a:ext cx="3816424" cy="2595168"/>
          </a:xfrm>
          <a:prstGeom prst="rect">
            <a:avLst/>
          </a:prstGeom>
          <a:noFill/>
          <a:extLst>
            <a:ext uri="{909E8E84-426E-40DD-AFC4-6F175D3DCCD1}">
              <a14:hiddenFill xmlns:a14="http://schemas.microsoft.com/office/drawing/2010/main">
                <a:solidFill>
                  <a:srgbClr val="FFFFFF"/>
                </a:solidFill>
              </a14:hiddenFill>
            </a:ext>
          </a:extLst>
        </p:spPr>
      </p:pic>
      <p:sp>
        <p:nvSpPr>
          <p:cNvPr id="7" name="Ellips 6"/>
          <p:cNvSpPr/>
          <p:nvPr/>
        </p:nvSpPr>
        <p:spPr>
          <a:xfrm>
            <a:off x="5124425" y="3429001"/>
            <a:ext cx="1152128" cy="373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Ellips 7"/>
          <p:cNvSpPr/>
          <p:nvPr/>
        </p:nvSpPr>
        <p:spPr>
          <a:xfrm>
            <a:off x="5868144" y="3615722"/>
            <a:ext cx="576064" cy="258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sidfot 3"/>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7893992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764704"/>
          </a:xfrm>
        </p:spPr>
        <p:txBody>
          <a:bodyPr/>
          <a:lstStyle/>
          <a:p>
            <a:r>
              <a:rPr lang="sv-SE" sz="3200" dirty="0" smtClean="0"/>
              <a:t>Strålning</a:t>
            </a:r>
            <a:endParaRPr lang="sv-SE" sz="3200" dirty="0"/>
          </a:p>
        </p:txBody>
      </p:sp>
      <p:sp>
        <p:nvSpPr>
          <p:cNvPr id="3" name="textruta 2"/>
          <p:cNvSpPr txBox="1"/>
          <p:nvPr/>
        </p:nvSpPr>
        <p:spPr>
          <a:xfrm>
            <a:off x="1259632" y="941269"/>
            <a:ext cx="7056784" cy="523220"/>
          </a:xfrm>
          <a:prstGeom prst="rect">
            <a:avLst/>
          </a:prstGeom>
          <a:noFill/>
        </p:spPr>
        <p:txBody>
          <a:bodyPr wrap="square" rtlCol="0">
            <a:spAutoFit/>
          </a:bodyPr>
          <a:lstStyle/>
          <a:p>
            <a:r>
              <a:rPr lang="sv-SE" sz="2800" dirty="0" smtClean="0">
                <a:latin typeface="Calibri"/>
                <a:cs typeface="Calibri"/>
              </a:rPr>
              <a:t>Gammastrålning   γ</a:t>
            </a:r>
            <a:endParaRPr lang="sv-SE" sz="2800" dirty="0"/>
          </a:p>
        </p:txBody>
      </p:sp>
      <p:pic>
        <p:nvPicPr>
          <p:cNvPr id="2050" name="Picture 2" descr="C:\Users\hakan\Documents\Radioaktiva ämnen\Strålning\Gammastrål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916833"/>
            <a:ext cx="3240360" cy="3192473"/>
          </a:xfrm>
          <a:prstGeom prst="rect">
            <a:avLst/>
          </a:prstGeom>
          <a:noFill/>
          <a:extLst>
            <a:ext uri="{909E8E84-426E-40DD-AFC4-6F175D3DCCD1}">
              <a14:hiddenFill xmlns:a14="http://schemas.microsoft.com/office/drawing/2010/main">
                <a:solidFill>
                  <a:srgbClr val="FFFFFF"/>
                </a:solidFill>
              </a14:hiddenFill>
            </a:ext>
          </a:extLst>
        </p:spPr>
      </p:pic>
      <p:sp>
        <p:nvSpPr>
          <p:cNvPr id="4" name="Platshållare för sidfot 3"/>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3474187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16632"/>
            <a:ext cx="8229600" cy="648072"/>
          </a:xfrm>
        </p:spPr>
        <p:txBody>
          <a:bodyPr/>
          <a:lstStyle/>
          <a:p>
            <a:r>
              <a:rPr lang="sv-SE" sz="2000" dirty="0" smtClean="0"/>
              <a:t>Strålning</a:t>
            </a:r>
            <a:endParaRPr lang="sv-SE"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666875"/>
            <a:ext cx="70866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ruta 2"/>
          <p:cNvSpPr txBox="1"/>
          <p:nvPr/>
        </p:nvSpPr>
        <p:spPr>
          <a:xfrm>
            <a:off x="1028701" y="1666876"/>
            <a:ext cx="951012" cy="307777"/>
          </a:xfrm>
          <a:prstGeom prst="rect">
            <a:avLst/>
          </a:prstGeom>
          <a:noFill/>
        </p:spPr>
        <p:txBody>
          <a:bodyPr wrap="square" rtlCol="0">
            <a:spAutoFit/>
          </a:bodyPr>
          <a:lstStyle/>
          <a:p>
            <a:r>
              <a:rPr lang="sv-SE" sz="1400" dirty="0" smtClean="0"/>
              <a:t>Gamma</a:t>
            </a:r>
            <a:endParaRPr lang="sv-SE" sz="1400" dirty="0"/>
          </a:p>
        </p:txBody>
      </p:sp>
      <p:sp>
        <p:nvSpPr>
          <p:cNvPr id="5" name="textruta 4"/>
          <p:cNvSpPr txBox="1"/>
          <p:nvPr/>
        </p:nvSpPr>
        <p:spPr>
          <a:xfrm>
            <a:off x="2051721" y="1666876"/>
            <a:ext cx="951012" cy="307777"/>
          </a:xfrm>
          <a:prstGeom prst="rect">
            <a:avLst/>
          </a:prstGeom>
          <a:noFill/>
        </p:spPr>
        <p:txBody>
          <a:bodyPr wrap="square" rtlCol="0">
            <a:spAutoFit/>
          </a:bodyPr>
          <a:lstStyle/>
          <a:p>
            <a:r>
              <a:rPr lang="sv-SE" sz="1400" dirty="0" smtClean="0"/>
              <a:t>Röntgen</a:t>
            </a:r>
            <a:endParaRPr lang="sv-SE" sz="1400" dirty="0"/>
          </a:p>
        </p:txBody>
      </p:sp>
      <p:sp>
        <p:nvSpPr>
          <p:cNvPr id="6" name="textruta 5"/>
          <p:cNvSpPr txBox="1"/>
          <p:nvPr/>
        </p:nvSpPr>
        <p:spPr>
          <a:xfrm>
            <a:off x="3052715" y="1666876"/>
            <a:ext cx="951012" cy="307777"/>
          </a:xfrm>
          <a:prstGeom prst="rect">
            <a:avLst/>
          </a:prstGeom>
          <a:noFill/>
        </p:spPr>
        <p:txBody>
          <a:bodyPr wrap="square" rtlCol="0">
            <a:spAutoFit/>
          </a:bodyPr>
          <a:lstStyle/>
          <a:p>
            <a:r>
              <a:rPr lang="sv-SE" sz="1400" dirty="0" smtClean="0"/>
              <a:t>UV-ljus</a:t>
            </a:r>
            <a:endParaRPr lang="sv-SE" sz="1400" dirty="0"/>
          </a:p>
        </p:txBody>
      </p:sp>
      <p:sp>
        <p:nvSpPr>
          <p:cNvPr id="8" name="textruta 7"/>
          <p:cNvSpPr txBox="1"/>
          <p:nvPr/>
        </p:nvSpPr>
        <p:spPr>
          <a:xfrm>
            <a:off x="4003725" y="1677889"/>
            <a:ext cx="1144339" cy="307777"/>
          </a:xfrm>
          <a:prstGeom prst="rect">
            <a:avLst/>
          </a:prstGeom>
          <a:noFill/>
        </p:spPr>
        <p:txBody>
          <a:bodyPr wrap="square" rtlCol="0">
            <a:spAutoFit/>
          </a:bodyPr>
          <a:lstStyle/>
          <a:p>
            <a:r>
              <a:rPr lang="sv-SE" sz="1400" dirty="0" smtClean="0"/>
              <a:t>Synligt ljus</a:t>
            </a:r>
            <a:endParaRPr lang="sv-SE" sz="1400" dirty="0"/>
          </a:p>
        </p:txBody>
      </p:sp>
      <p:sp>
        <p:nvSpPr>
          <p:cNvPr id="9" name="textruta 8"/>
          <p:cNvSpPr txBox="1"/>
          <p:nvPr/>
        </p:nvSpPr>
        <p:spPr>
          <a:xfrm>
            <a:off x="5004048" y="1677889"/>
            <a:ext cx="1512168" cy="307777"/>
          </a:xfrm>
          <a:prstGeom prst="rect">
            <a:avLst/>
          </a:prstGeom>
          <a:noFill/>
        </p:spPr>
        <p:txBody>
          <a:bodyPr wrap="square" rtlCol="0">
            <a:spAutoFit/>
          </a:bodyPr>
          <a:lstStyle/>
          <a:p>
            <a:pPr algn="ctr"/>
            <a:r>
              <a:rPr lang="sv-SE" sz="1400" dirty="0" smtClean="0"/>
              <a:t>Värmestrålning</a:t>
            </a:r>
            <a:endParaRPr lang="sv-SE" sz="1400" dirty="0"/>
          </a:p>
        </p:txBody>
      </p:sp>
      <p:sp>
        <p:nvSpPr>
          <p:cNvPr id="10" name="textruta 9"/>
          <p:cNvSpPr txBox="1"/>
          <p:nvPr/>
        </p:nvSpPr>
        <p:spPr>
          <a:xfrm>
            <a:off x="6574532" y="1677889"/>
            <a:ext cx="1512168" cy="307777"/>
          </a:xfrm>
          <a:prstGeom prst="rect">
            <a:avLst/>
          </a:prstGeom>
          <a:noFill/>
        </p:spPr>
        <p:txBody>
          <a:bodyPr wrap="square" rtlCol="0">
            <a:spAutoFit/>
          </a:bodyPr>
          <a:lstStyle/>
          <a:p>
            <a:pPr algn="ctr"/>
            <a:r>
              <a:rPr lang="sv-SE" sz="1400" dirty="0" smtClean="0"/>
              <a:t>Radiovågor</a:t>
            </a:r>
            <a:endParaRPr lang="sv-SE" sz="1400" dirty="0"/>
          </a:p>
        </p:txBody>
      </p:sp>
      <p:sp>
        <p:nvSpPr>
          <p:cNvPr id="4" name="Platshållare för sidfot 3"/>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6625679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16632"/>
            <a:ext cx="8229600" cy="504056"/>
          </a:xfrm>
        </p:spPr>
        <p:txBody>
          <a:bodyPr/>
          <a:lstStyle/>
          <a:p>
            <a:r>
              <a:rPr lang="sv-SE" sz="2400" dirty="0" smtClean="0"/>
              <a:t>Strålning</a:t>
            </a:r>
            <a:endParaRPr lang="sv-SE"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836713"/>
            <a:ext cx="6019800"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ktangel med rundade hörn 3"/>
          <p:cNvSpPr/>
          <p:nvPr/>
        </p:nvSpPr>
        <p:spPr>
          <a:xfrm>
            <a:off x="2771800" y="4581129"/>
            <a:ext cx="648072" cy="1132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med rundade hörn 6"/>
          <p:cNvSpPr/>
          <p:nvPr/>
        </p:nvSpPr>
        <p:spPr>
          <a:xfrm>
            <a:off x="6516216" y="3837781"/>
            <a:ext cx="936104" cy="28803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med rundade hörn 7"/>
          <p:cNvSpPr/>
          <p:nvPr/>
        </p:nvSpPr>
        <p:spPr>
          <a:xfrm>
            <a:off x="4932040" y="4125814"/>
            <a:ext cx="648072" cy="1672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9" name="textruta 8"/>
          <p:cNvSpPr txBox="1"/>
          <p:nvPr/>
        </p:nvSpPr>
        <p:spPr>
          <a:xfrm>
            <a:off x="2555776" y="4581129"/>
            <a:ext cx="936104" cy="338554"/>
          </a:xfrm>
          <a:prstGeom prst="rect">
            <a:avLst/>
          </a:prstGeom>
          <a:noFill/>
        </p:spPr>
        <p:txBody>
          <a:bodyPr wrap="square" rtlCol="0">
            <a:spAutoFit/>
          </a:bodyPr>
          <a:lstStyle/>
          <a:p>
            <a:r>
              <a:rPr lang="sv-SE" sz="1600" dirty="0" smtClean="0"/>
              <a:t>Papper</a:t>
            </a:r>
            <a:endParaRPr lang="sv-SE" sz="1600" dirty="0"/>
          </a:p>
        </p:txBody>
      </p:sp>
      <p:sp>
        <p:nvSpPr>
          <p:cNvPr id="10" name="textruta 9"/>
          <p:cNvSpPr txBox="1"/>
          <p:nvPr/>
        </p:nvSpPr>
        <p:spPr>
          <a:xfrm>
            <a:off x="4746104" y="4211797"/>
            <a:ext cx="936104" cy="369332"/>
          </a:xfrm>
          <a:prstGeom prst="rect">
            <a:avLst/>
          </a:prstGeom>
          <a:noFill/>
        </p:spPr>
        <p:txBody>
          <a:bodyPr wrap="square" rtlCol="0">
            <a:spAutoFit/>
          </a:bodyPr>
          <a:lstStyle/>
          <a:p>
            <a:r>
              <a:rPr lang="sv-SE" dirty="0" smtClean="0"/>
              <a:t>Vatten</a:t>
            </a:r>
            <a:endParaRPr lang="sv-SE" dirty="0"/>
          </a:p>
        </p:txBody>
      </p:sp>
      <p:sp>
        <p:nvSpPr>
          <p:cNvPr id="11" name="textruta 10"/>
          <p:cNvSpPr txBox="1"/>
          <p:nvPr/>
        </p:nvSpPr>
        <p:spPr>
          <a:xfrm>
            <a:off x="6322101" y="3941146"/>
            <a:ext cx="1346243" cy="369332"/>
          </a:xfrm>
          <a:prstGeom prst="rect">
            <a:avLst/>
          </a:prstGeom>
          <a:noFill/>
        </p:spPr>
        <p:txBody>
          <a:bodyPr wrap="square" rtlCol="0">
            <a:spAutoFit/>
          </a:bodyPr>
          <a:lstStyle/>
          <a:p>
            <a:r>
              <a:rPr lang="sv-SE" dirty="0" smtClean="0"/>
              <a:t>Betong</a:t>
            </a:r>
            <a:endParaRPr lang="sv-SE" dirty="0"/>
          </a:p>
        </p:txBody>
      </p:sp>
      <p:sp>
        <p:nvSpPr>
          <p:cNvPr id="3" name="Platshållare för sidfot 2"/>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1944487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3"/>
          <p:cNvGrpSpPr/>
          <p:nvPr/>
        </p:nvGrpSpPr>
        <p:grpSpPr>
          <a:xfrm>
            <a:off x="1259632" y="764704"/>
            <a:ext cx="6496051" cy="5133975"/>
            <a:chOff x="0" y="0"/>
            <a:chExt cx="6496050" cy="5133975"/>
          </a:xfrm>
        </p:grpSpPr>
        <p:graphicFrame>
          <p:nvGraphicFramePr>
            <p:cNvPr id="5" name="Diagram 4"/>
            <p:cNvGraphicFramePr/>
            <p:nvPr>
              <p:extLst>
                <p:ext uri="{D42A27DB-BD31-4B8C-83A1-F6EECF244321}">
                  <p14:modId xmlns:p14="http://schemas.microsoft.com/office/powerpoint/2010/main" val="3686920243"/>
                </p:ext>
              </p:extLst>
            </p:nvPr>
          </p:nvGraphicFramePr>
          <p:xfrm>
            <a:off x="0" y="0"/>
            <a:ext cx="6496050" cy="5133975"/>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Rak 5"/>
            <p:cNvCxnSpPr/>
            <p:nvPr/>
          </p:nvCxnSpPr>
          <p:spPr>
            <a:xfrm flipV="1">
              <a:off x="742950" y="3476625"/>
              <a:ext cx="2886075" cy="2857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7" name="Rak 6"/>
            <p:cNvCxnSpPr/>
            <p:nvPr/>
          </p:nvCxnSpPr>
          <p:spPr>
            <a:xfrm flipH="1" flipV="1">
              <a:off x="3638550" y="3457575"/>
              <a:ext cx="28575" cy="107632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8" name="Rak 7"/>
            <p:cNvCxnSpPr/>
            <p:nvPr/>
          </p:nvCxnSpPr>
          <p:spPr>
            <a:xfrm flipH="1" flipV="1">
              <a:off x="5095875" y="3971925"/>
              <a:ext cx="9525" cy="561975"/>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9" name="Rak 8"/>
            <p:cNvCxnSpPr/>
            <p:nvPr/>
          </p:nvCxnSpPr>
          <p:spPr>
            <a:xfrm flipH="1" flipV="1">
              <a:off x="742950" y="3981450"/>
              <a:ext cx="4352925" cy="9525"/>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grpSp>
      <p:sp>
        <p:nvSpPr>
          <p:cNvPr id="2" name="Platshållare för sidfot 1"/>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2395174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1560" y="260648"/>
            <a:ext cx="8229600" cy="691480"/>
          </a:xfrm>
        </p:spPr>
        <p:txBody>
          <a:bodyPr/>
          <a:lstStyle/>
          <a:p>
            <a:r>
              <a:rPr lang="sv-SE" sz="3200" dirty="0" smtClean="0"/>
              <a:t>Halveringstider</a:t>
            </a:r>
            <a:endParaRPr lang="sv-SE" sz="3200" dirty="0"/>
          </a:p>
        </p:txBody>
      </p:sp>
      <p:graphicFrame>
        <p:nvGraphicFramePr>
          <p:cNvPr id="3" name="Tabell 2"/>
          <p:cNvGraphicFramePr>
            <a:graphicFrameLocks noGrp="1"/>
          </p:cNvGraphicFramePr>
          <p:nvPr>
            <p:extLst>
              <p:ext uri="{D42A27DB-BD31-4B8C-83A1-F6EECF244321}">
                <p14:modId xmlns:p14="http://schemas.microsoft.com/office/powerpoint/2010/main" val="2271952838"/>
              </p:ext>
            </p:extLst>
          </p:nvPr>
        </p:nvGraphicFramePr>
        <p:xfrm>
          <a:off x="827584" y="909320"/>
          <a:ext cx="7488832" cy="4849834"/>
        </p:xfrm>
        <a:graphic>
          <a:graphicData uri="http://schemas.openxmlformats.org/drawingml/2006/table">
            <a:tbl>
              <a:tblPr firstRow="1" bandRow="1">
                <a:tableStyleId>{5C22544A-7EE6-4342-B048-85BDC9FD1C3A}</a:tableStyleId>
              </a:tblPr>
              <a:tblGrid>
                <a:gridCol w="2088232"/>
                <a:gridCol w="1728192"/>
                <a:gridCol w="1944216"/>
                <a:gridCol w="1728192"/>
              </a:tblGrid>
              <a:tr h="735094">
                <a:tc>
                  <a:txBody>
                    <a:bodyPr/>
                    <a:lstStyle/>
                    <a:p>
                      <a:r>
                        <a:rPr lang="sv-SE" sz="1800" dirty="0" smtClean="0"/>
                        <a:t>Isotop</a:t>
                      </a:r>
                      <a:endParaRPr lang="sv-SE" sz="1800" dirty="0"/>
                    </a:p>
                  </a:txBody>
                  <a:tcPr/>
                </a:tc>
                <a:tc>
                  <a:txBody>
                    <a:bodyPr/>
                    <a:lstStyle/>
                    <a:p>
                      <a:r>
                        <a:rPr lang="sv-SE" sz="1800" dirty="0" smtClean="0"/>
                        <a:t>Stabil Dotterisotop</a:t>
                      </a:r>
                      <a:endParaRPr lang="sv-SE" sz="1800" dirty="0"/>
                    </a:p>
                  </a:txBody>
                  <a:tcPr/>
                </a:tc>
                <a:tc>
                  <a:txBody>
                    <a:bodyPr/>
                    <a:lstStyle/>
                    <a:p>
                      <a:pPr algn="ctr"/>
                      <a:r>
                        <a:rPr lang="sv-SE" sz="1800" dirty="0" smtClean="0"/>
                        <a:t>Halveringstid</a:t>
                      </a:r>
                      <a:endParaRPr lang="sv-SE" sz="1800" dirty="0"/>
                    </a:p>
                  </a:txBody>
                  <a:tcPr/>
                </a:tc>
                <a:tc>
                  <a:txBody>
                    <a:bodyPr/>
                    <a:lstStyle/>
                    <a:p>
                      <a:r>
                        <a:rPr lang="sv-SE" sz="1800" dirty="0" smtClean="0"/>
                        <a:t>Typ av sönderfall</a:t>
                      </a:r>
                      <a:endParaRPr lang="sv-SE" sz="1800" dirty="0"/>
                    </a:p>
                  </a:txBody>
                  <a:tcPr/>
                </a:tc>
              </a:tr>
              <a:tr h="735094">
                <a:tc>
                  <a:txBody>
                    <a:bodyPr/>
                    <a:lstStyle/>
                    <a:p>
                      <a:r>
                        <a:rPr lang="sv-SE" sz="1800" dirty="0" smtClean="0"/>
                        <a:t>Uran-238</a:t>
                      </a:r>
                      <a:endParaRPr lang="sv-SE" sz="1800" dirty="0"/>
                    </a:p>
                  </a:txBody>
                  <a:tcPr/>
                </a:tc>
                <a:tc>
                  <a:txBody>
                    <a:bodyPr/>
                    <a:lstStyle/>
                    <a:p>
                      <a:r>
                        <a:rPr lang="sv-SE" sz="1800" dirty="0" smtClean="0"/>
                        <a:t>Bly-206</a:t>
                      </a:r>
                      <a:endParaRPr lang="sv-SE" sz="1800" dirty="0"/>
                    </a:p>
                  </a:txBody>
                  <a:tcPr/>
                </a:tc>
                <a:tc>
                  <a:txBody>
                    <a:bodyPr/>
                    <a:lstStyle/>
                    <a:p>
                      <a:r>
                        <a:rPr lang="sv-SE" sz="1800" dirty="0" smtClean="0"/>
                        <a:t>4,5 miljarder</a:t>
                      </a:r>
                      <a:r>
                        <a:rPr lang="sv-SE" sz="1800" baseline="0" dirty="0" smtClean="0"/>
                        <a:t> år</a:t>
                      </a:r>
                      <a:endParaRPr lang="sv-SE" sz="1800" dirty="0"/>
                    </a:p>
                  </a:txBody>
                  <a:tcPr/>
                </a:tc>
                <a:tc>
                  <a:txBody>
                    <a:bodyPr/>
                    <a:lstStyle/>
                    <a:p>
                      <a:pPr algn="ctr"/>
                      <a:r>
                        <a:rPr lang="sv-SE" sz="1800" dirty="0" smtClean="0"/>
                        <a:t>Alfa</a:t>
                      </a:r>
                      <a:endParaRPr lang="sv-SE" sz="1800" dirty="0"/>
                    </a:p>
                  </a:txBody>
                  <a:tcPr/>
                </a:tc>
              </a:tr>
              <a:tr h="735094">
                <a:tc>
                  <a:txBody>
                    <a:bodyPr/>
                    <a:lstStyle/>
                    <a:p>
                      <a:r>
                        <a:rPr lang="sv-SE" sz="1800" dirty="0" smtClean="0"/>
                        <a:t>Uran-235</a:t>
                      </a:r>
                      <a:endParaRPr lang="sv-SE" sz="1800" dirty="0"/>
                    </a:p>
                  </a:txBody>
                  <a:tcPr/>
                </a:tc>
                <a:tc>
                  <a:txBody>
                    <a:bodyPr/>
                    <a:lstStyle/>
                    <a:p>
                      <a:r>
                        <a:rPr lang="sv-SE" sz="1800" dirty="0" smtClean="0"/>
                        <a:t>Bly-207</a:t>
                      </a:r>
                      <a:endParaRPr lang="sv-SE" sz="1800" dirty="0"/>
                    </a:p>
                  </a:txBody>
                  <a:tcPr/>
                </a:tc>
                <a:tc>
                  <a:txBody>
                    <a:bodyPr/>
                    <a:lstStyle/>
                    <a:p>
                      <a:r>
                        <a:rPr lang="sv-SE" sz="1800" dirty="0" smtClean="0"/>
                        <a:t>700 miljoner år</a:t>
                      </a:r>
                      <a:endParaRPr lang="sv-SE" sz="1800" dirty="0"/>
                    </a:p>
                  </a:txBody>
                  <a:tcPr/>
                </a:tc>
                <a:tc>
                  <a:txBody>
                    <a:bodyPr/>
                    <a:lstStyle/>
                    <a:p>
                      <a:pPr algn="ctr"/>
                      <a:r>
                        <a:rPr lang="sv-SE" sz="1800" dirty="0" smtClean="0"/>
                        <a:t>Alfa</a:t>
                      </a:r>
                      <a:endParaRPr lang="sv-SE" sz="1800" dirty="0"/>
                    </a:p>
                  </a:txBody>
                  <a:tcPr/>
                </a:tc>
              </a:tr>
              <a:tr h="339858">
                <a:tc>
                  <a:txBody>
                    <a:bodyPr/>
                    <a:lstStyle/>
                    <a:p>
                      <a:r>
                        <a:rPr lang="sv-SE" sz="1800" dirty="0" smtClean="0"/>
                        <a:t>Uran-234</a:t>
                      </a:r>
                      <a:endParaRPr lang="sv-SE" sz="1800" dirty="0"/>
                    </a:p>
                  </a:txBody>
                  <a:tcPr/>
                </a:tc>
                <a:tc>
                  <a:txBody>
                    <a:bodyPr/>
                    <a:lstStyle/>
                    <a:p>
                      <a:r>
                        <a:rPr lang="sv-SE" sz="1800" dirty="0" smtClean="0"/>
                        <a:t>Bly-206</a:t>
                      </a:r>
                      <a:endParaRPr lang="sv-SE" sz="1800" dirty="0"/>
                    </a:p>
                  </a:txBody>
                  <a:tcPr/>
                </a:tc>
                <a:tc>
                  <a:txBody>
                    <a:bodyPr/>
                    <a:lstStyle/>
                    <a:p>
                      <a:r>
                        <a:rPr lang="sv-SE" sz="1800" dirty="0" smtClean="0"/>
                        <a:t>244500 år</a:t>
                      </a:r>
                      <a:endParaRPr lang="sv-SE" sz="1800" dirty="0"/>
                    </a:p>
                  </a:txBody>
                  <a:tcPr/>
                </a:tc>
                <a:tc>
                  <a:txBody>
                    <a:bodyPr/>
                    <a:lstStyle/>
                    <a:p>
                      <a:pPr algn="ctr"/>
                      <a:r>
                        <a:rPr lang="sv-SE" sz="1800" dirty="0" smtClean="0"/>
                        <a:t>Alfa</a:t>
                      </a:r>
                      <a:endParaRPr lang="sv-SE" sz="1800" dirty="0"/>
                    </a:p>
                  </a:txBody>
                  <a:tcPr/>
                </a:tc>
              </a:tr>
              <a:tr h="735094">
                <a:tc>
                  <a:txBody>
                    <a:bodyPr/>
                    <a:lstStyle/>
                    <a:p>
                      <a:r>
                        <a:rPr lang="sv-SE" sz="1800" dirty="0" smtClean="0"/>
                        <a:t>Thorium-232</a:t>
                      </a:r>
                      <a:endParaRPr lang="sv-SE" sz="1800" dirty="0"/>
                    </a:p>
                  </a:txBody>
                  <a:tcPr/>
                </a:tc>
                <a:tc>
                  <a:txBody>
                    <a:bodyPr/>
                    <a:lstStyle/>
                    <a:p>
                      <a:r>
                        <a:rPr lang="sv-SE" sz="1800" dirty="0" smtClean="0"/>
                        <a:t>Bly-208</a:t>
                      </a:r>
                      <a:endParaRPr lang="sv-SE" sz="1800" dirty="0"/>
                    </a:p>
                  </a:txBody>
                  <a:tcPr/>
                </a:tc>
                <a:tc>
                  <a:txBody>
                    <a:bodyPr/>
                    <a:lstStyle/>
                    <a:p>
                      <a:r>
                        <a:rPr lang="sv-SE" sz="1800" dirty="0" smtClean="0"/>
                        <a:t>14 miljarder år</a:t>
                      </a:r>
                      <a:endParaRPr lang="sv-SE" sz="1800" dirty="0"/>
                    </a:p>
                  </a:txBody>
                  <a:tcPr/>
                </a:tc>
                <a:tc>
                  <a:txBody>
                    <a:bodyPr/>
                    <a:lstStyle/>
                    <a:p>
                      <a:pPr algn="ctr"/>
                      <a:r>
                        <a:rPr lang="sv-SE" sz="1800" dirty="0" smtClean="0"/>
                        <a:t>Alfa</a:t>
                      </a:r>
                      <a:endParaRPr lang="sv-SE" sz="1800" dirty="0"/>
                    </a:p>
                  </a:txBody>
                  <a:tcPr/>
                </a:tc>
              </a:tr>
              <a:tr h="514566">
                <a:tc>
                  <a:txBody>
                    <a:bodyPr/>
                    <a:lstStyle/>
                    <a:p>
                      <a:r>
                        <a:rPr lang="sv-SE" sz="1800" dirty="0" smtClean="0"/>
                        <a:t>Thorium-230</a:t>
                      </a:r>
                      <a:endParaRPr lang="sv-SE" sz="1800" dirty="0"/>
                    </a:p>
                  </a:txBody>
                  <a:tcPr/>
                </a:tc>
                <a:tc>
                  <a:txBody>
                    <a:bodyPr/>
                    <a:lstStyle/>
                    <a:p>
                      <a:r>
                        <a:rPr lang="sv-SE" sz="1800" dirty="0" smtClean="0"/>
                        <a:t>Bly-206</a:t>
                      </a:r>
                      <a:endParaRPr lang="sv-SE" sz="1800" dirty="0"/>
                    </a:p>
                  </a:txBody>
                  <a:tcPr/>
                </a:tc>
                <a:tc>
                  <a:txBody>
                    <a:bodyPr/>
                    <a:lstStyle/>
                    <a:p>
                      <a:r>
                        <a:rPr lang="sv-SE" sz="1800" dirty="0" smtClean="0"/>
                        <a:t>75400 år</a:t>
                      </a:r>
                      <a:endParaRPr lang="sv-SE" sz="1800" dirty="0"/>
                    </a:p>
                  </a:txBody>
                  <a:tcPr/>
                </a:tc>
                <a:tc>
                  <a:txBody>
                    <a:bodyPr/>
                    <a:lstStyle/>
                    <a:p>
                      <a:pPr algn="ctr"/>
                      <a:r>
                        <a:rPr lang="sv-SE" sz="1800" dirty="0" smtClean="0"/>
                        <a:t>Alfa</a:t>
                      </a:r>
                      <a:endParaRPr lang="sv-SE" sz="1800" dirty="0"/>
                    </a:p>
                  </a:txBody>
                  <a:tcPr/>
                </a:tc>
              </a:tr>
              <a:tr h="514566">
                <a:tc>
                  <a:txBody>
                    <a:bodyPr/>
                    <a:lstStyle/>
                    <a:p>
                      <a:r>
                        <a:rPr lang="sv-SE" sz="1800" dirty="0" smtClean="0"/>
                        <a:t>Kalium-40 </a:t>
                      </a:r>
                      <a:endParaRPr lang="sv-SE" sz="1800" dirty="0"/>
                    </a:p>
                  </a:txBody>
                  <a:tcPr/>
                </a:tc>
                <a:tc>
                  <a:txBody>
                    <a:bodyPr/>
                    <a:lstStyle/>
                    <a:p>
                      <a:r>
                        <a:rPr lang="sv-SE" sz="1800" dirty="0" smtClean="0"/>
                        <a:t>Kalcium-40, </a:t>
                      </a:r>
                      <a:endParaRPr lang="sv-SE" sz="1800" dirty="0"/>
                    </a:p>
                  </a:txBody>
                  <a:tcPr/>
                </a:tc>
                <a:tc rowSpan="2">
                  <a:txBody>
                    <a:bodyPr/>
                    <a:lstStyle/>
                    <a:p>
                      <a:r>
                        <a:rPr lang="sv-SE" sz="1800" dirty="0" smtClean="0"/>
                        <a:t>1,25 miljarder år</a:t>
                      </a:r>
                      <a:endParaRPr lang="sv-SE" sz="1800" dirty="0"/>
                    </a:p>
                  </a:txBody>
                  <a:tcPr/>
                </a:tc>
                <a:tc>
                  <a:txBody>
                    <a:bodyPr/>
                    <a:lstStyle/>
                    <a:p>
                      <a:pPr algn="ctr"/>
                      <a:r>
                        <a:rPr lang="sv-SE" sz="1800" dirty="0" smtClean="0"/>
                        <a:t>Beta</a:t>
                      </a:r>
                      <a:endParaRPr lang="sv-SE" sz="1800" dirty="0"/>
                    </a:p>
                  </a:txBody>
                  <a:tcPr/>
                </a:tc>
              </a:tr>
              <a:tr h="514566">
                <a:tc>
                  <a:txBody>
                    <a:bodyPr/>
                    <a:lstStyle/>
                    <a:p>
                      <a:endParaRPr lang="sv-SE" sz="1800" dirty="0"/>
                    </a:p>
                  </a:txBody>
                  <a:tcPr/>
                </a:tc>
                <a:tc>
                  <a:txBody>
                    <a:bodyPr/>
                    <a:lstStyle/>
                    <a:p>
                      <a:r>
                        <a:rPr lang="sv-SE" sz="1800" dirty="0" smtClean="0"/>
                        <a:t>Argon-40, </a:t>
                      </a:r>
                      <a:endParaRPr lang="sv-SE" sz="1800" dirty="0"/>
                    </a:p>
                  </a:txBody>
                  <a:tcPr/>
                </a:tc>
                <a:tc vMerge="1">
                  <a:txBody>
                    <a:bodyPr/>
                    <a:lstStyle/>
                    <a:p>
                      <a:endParaRPr lang="sv-SE" dirty="0"/>
                    </a:p>
                  </a:txBody>
                  <a:tcPr/>
                </a:tc>
                <a:tc>
                  <a:txBody>
                    <a:bodyPr/>
                    <a:lstStyle/>
                    <a:p>
                      <a:pPr algn="ctr"/>
                      <a:r>
                        <a:rPr lang="sv-SE" sz="1800" dirty="0" smtClean="0"/>
                        <a:t>EC</a:t>
                      </a:r>
                      <a:endParaRPr lang="sv-SE" sz="2000" dirty="0"/>
                    </a:p>
                  </a:txBody>
                  <a:tcPr/>
                </a:tc>
              </a:tr>
            </a:tbl>
          </a:graphicData>
        </a:graphic>
      </p:graphicFrame>
      <p:grpSp>
        <p:nvGrpSpPr>
          <p:cNvPr id="11" name="Grupp 10"/>
          <p:cNvGrpSpPr/>
          <p:nvPr/>
        </p:nvGrpSpPr>
        <p:grpSpPr>
          <a:xfrm>
            <a:off x="1907704" y="4869160"/>
            <a:ext cx="1161678" cy="683909"/>
            <a:chOff x="1907704" y="4869160"/>
            <a:chExt cx="1161678" cy="683909"/>
          </a:xfrm>
        </p:grpSpPr>
        <p:cxnSp>
          <p:nvCxnSpPr>
            <p:cNvPr id="5" name="Rak pil 4"/>
            <p:cNvCxnSpPr/>
            <p:nvPr/>
          </p:nvCxnSpPr>
          <p:spPr>
            <a:xfrm>
              <a:off x="2087723" y="4869160"/>
              <a:ext cx="79208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Rak pil 6"/>
            <p:cNvCxnSpPr/>
            <p:nvPr/>
          </p:nvCxnSpPr>
          <p:spPr>
            <a:xfrm>
              <a:off x="1907704" y="5042754"/>
              <a:ext cx="1080120" cy="35642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textruta 7"/>
            <p:cNvSpPr txBox="1"/>
            <p:nvPr/>
          </p:nvSpPr>
          <p:spPr>
            <a:xfrm>
              <a:off x="2169282" y="4869160"/>
              <a:ext cx="900100" cy="307777"/>
            </a:xfrm>
            <a:prstGeom prst="rect">
              <a:avLst/>
            </a:prstGeom>
            <a:noFill/>
          </p:spPr>
          <p:txBody>
            <a:bodyPr wrap="square" rtlCol="0">
              <a:spAutoFit/>
            </a:bodyPr>
            <a:lstStyle/>
            <a:p>
              <a:r>
                <a:rPr lang="sv-SE" sz="1400" dirty="0" smtClean="0"/>
                <a:t>89,28%</a:t>
              </a:r>
              <a:endParaRPr lang="sv-SE" sz="1400" dirty="0"/>
            </a:p>
          </p:txBody>
        </p:sp>
        <p:sp>
          <p:nvSpPr>
            <p:cNvPr id="10" name="textruta 9"/>
            <p:cNvSpPr txBox="1"/>
            <p:nvPr/>
          </p:nvSpPr>
          <p:spPr>
            <a:xfrm rot="1195904">
              <a:off x="1921697" y="5245292"/>
              <a:ext cx="891008" cy="307777"/>
            </a:xfrm>
            <a:prstGeom prst="rect">
              <a:avLst/>
            </a:prstGeom>
            <a:noFill/>
          </p:spPr>
          <p:txBody>
            <a:bodyPr wrap="square" rtlCol="0">
              <a:spAutoFit/>
            </a:bodyPr>
            <a:lstStyle/>
            <a:p>
              <a:r>
                <a:rPr lang="sv-SE" sz="1400" dirty="0" smtClean="0"/>
                <a:t>10,72 %</a:t>
              </a:r>
              <a:endParaRPr lang="sv-SE" sz="1400" dirty="0"/>
            </a:p>
          </p:txBody>
        </p:sp>
      </p:grpSp>
      <p:sp>
        <p:nvSpPr>
          <p:cNvPr id="13" name="textruta 12"/>
          <p:cNvSpPr txBox="1"/>
          <p:nvPr/>
        </p:nvSpPr>
        <p:spPr>
          <a:xfrm>
            <a:off x="2082762" y="5908630"/>
            <a:ext cx="4968552" cy="369332"/>
          </a:xfrm>
          <a:prstGeom prst="rect">
            <a:avLst/>
          </a:prstGeom>
          <a:noFill/>
        </p:spPr>
        <p:txBody>
          <a:bodyPr wrap="square" rtlCol="0">
            <a:spAutoFit/>
          </a:bodyPr>
          <a:lstStyle/>
          <a:p>
            <a:pPr algn="ctr"/>
            <a:r>
              <a:rPr lang="sv-SE" dirty="0" smtClean="0"/>
              <a:t>EC = electron capture (elektroninfångning)</a:t>
            </a:r>
            <a:endParaRPr lang="sv-SE" dirty="0"/>
          </a:p>
        </p:txBody>
      </p:sp>
      <p:sp>
        <p:nvSpPr>
          <p:cNvPr id="4" name="Platshållare för sidfot 3"/>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401069671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908720"/>
          </a:xfrm>
        </p:spPr>
        <p:txBody>
          <a:bodyPr/>
          <a:lstStyle/>
          <a:p>
            <a:r>
              <a:rPr lang="sv-SE" sz="2800" dirty="0" smtClean="0"/>
              <a:t>Radioaktiv uppvärmning av jorden</a:t>
            </a:r>
            <a:endParaRPr lang="sv-SE" sz="2800" dirty="0"/>
          </a:p>
        </p:txBody>
      </p:sp>
      <p:pic>
        <p:nvPicPr>
          <p:cNvPr id="1030" name="Picture 6" descr="https://upload.wikimedia.org/wikipedia/commons/thumb/b/b9/Evolution_of_Earth%27s_radiogenic_heat.svg/525px-Evolution_of_Earth%27s_radiogenic_heat.svg.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908" y="938228"/>
            <a:ext cx="7698779" cy="5587116"/>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p:cNvSpPr/>
          <p:nvPr/>
        </p:nvSpPr>
        <p:spPr>
          <a:xfrm>
            <a:off x="1043608" y="2564904"/>
            <a:ext cx="432048" cy="2088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textruta 5"/>
          <p:cNvSpPr txBox="1"/>
          <p:nvPr/>
        </p:nvSpPr>
        <p:spPr>
          <a:xfrm rot="16200000">
            <a:off x="-108519" y="3244333"/>
            <a:ext cx="2736305" cy="369332"/>
          </a:xfrm>
          <a:prstGeom prst="rect">
            <a:avLst/>
          </a:prstGeom>
          <a:noFill/>
        </p:spPr>
        <p:txBody>
          <a:bodyPr wrap="square" rtlCol="0">
            <a:spAutoFit/>
          </a:bodyPr>
          <a:lstStyle/>
          <a:p>
            <a:r>
              <a:rPr lang="sv-SE" b="1" dirty="0" smtClean="0">
                <a:latin typeface="Comic Sans MS" panose="030F0702030302020204" pitchFamily="66" charset="0"/>
              </a:rPr>
              <a:t>Värmeflöde (Terawatt)</a:t>
            </a:r>
            <a:endParaRPr lang="sv-SE" b="1" dirty="0">
              <a:latin typeface="Comic Sans MS" panose="030F0702030302020204" pitchFamily="66" charset="0"/>
            </a:endParaRPr>
          </a:p>
        </p:txBody>
      </p:sp>
      <p:sp>
        <p:nvSpPr>
          <p:cNvPr id="7" name="textruta 6"/>
          <p:cNvSpPr txBox="1"/>
          <p:nvPr/>
        </p:nvSpPr>
        <p:spPr>
          <a:xfrm>
            <a:off x="1719908" y="5758972"/>
            <a:ext cx="1728192" cy="369332"/>
          </a:xfrm>
          <a:prstGeom prst="rect">
            <a:avLst/>
          </a:prstGeom>
          <a:solidFill>
            <a:schemeClr val="bg1"/>
          </a:solidFill>
        </p:spPr>
        <p:txBody>
          <a:bodyPr wrap="square" rtlCol="0">
            <a:spAutoFit/>
          </a:bodyPr>
          <a:lstStyle/>
          <a:p>
            <a:endParaRPr lang="sv-SE" b="1" dirty="0">
              <a:latin typeface="Comic Sans MS" panose="030F0702030302020204" pitchFamily="66" charset="0"/>
            </a:endParaRPr>
          </a:p>
        </p:txBody>
      </p:sp>
      <p:sp>
        <p:nvSpPr>
          <p:cNvPr id="8" name="textruta 7"/>
          <p:cNvSpPr txBox="1"/>
          <p:nvPr/>
        </p:nvSpPr>
        <p:spPr>
          <a:xfrm>
            <a:off x="3779912" y="6146874"/>
            <a:ext cx="2016224" cy="369332"/>
          </a:xfrm>
          <a:prstGeom prst="rect">
            <a:avLst/>
          </a:prstGeom>
          <a:solidFill>
            <a:schemeClr val="bg1"/>
          </a:solidFill>
        </p:spPr>
        <p:txBody>
          <a:bodyPr wrap="square" rtlCol="0">
            <a:spAutoFit/>
          </a:bodyPr>
          <a:lstStyle/>
          <a:p>
            <a:r>
              <a:rPr lang="sv-SE" b="1" dirty="0" smtClean="0"/>
              <a:t>Tid miljarder år</a:t>
            </a:r>
            <a:endParaRPr lang="sv-SE" b="1" dirty="0"/>
          </a:p>
        </p:txBody>
      </p:sp>
      <p:sp>
        <p:nvSpPr>
          <p:cNvPr id="9" name="textruta 8"/>
          <p:cNvSpPr txBox="1"/>
          <p:nvPr/>
        </p:nvSpPr>
        <p:spPr>
          <a:xfrm>
            <a:off x="7236296" y="5877272"/>
            <a:ext cx="1080120" cy="369332"/>
          </a:xfrm>
          <a:prstGeom prst="rect">
            <a:avLst/>
          </a:prstGeom>
          <a:solidFill>
            <a:schemeClr val="bg1"/>
          </a:solidFill>
        </p:spPr>
        <p:txBody>
          <a:bodyPr wrap="square" rtlCol="0">
            <a:spAutoFit/>
          </a:bodyPr>
          <a:lstStyle/>
          <a:p>
            <a:r>
              <a:rPr lang="sv-SE" b="1" dirty="0" smtClean="0">
                <a:latin typeface="Comic Sans MS" panose="030F0702030302020204" pitchFamily="66" charset="0"/>
              </a:rPr>
              <a:t>Nutid</a:t>
            </a:r>
            <a:endParaRPr lang="sv-SE" b="1" dirty="0">
              <a:latin typeface="Comic Sans MS" panose="030F0702030302020204" pitchFamily="66" charset="0"/>
            </a:endParaRPr>
          </a:p>
        </p:txBody>
      </p:sp>
      <p:sp>
        <p:nvSpPr>
          <p:cNvPr id="3" name="Platshållare för sidfot 2"/>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87244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c/c6/Temperature_schematic_of_inner_Ear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1" y="1772817"/>
            <a:ext cx="3788420" cy="3777439"/>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1763688" y="571263"/>
            <a:ext cx="6048672" cy="400110"/>
          </a:xfrm>
          <a:prstGeom prst="rect">
            <a:avLst/>
          </a:prstGeom>
          <a:noFill/>
        </p:spPr>
        <p:txBody>
          <a:bodyPr wrap="square" rtlCol="0">
            <a:spAutoFit/>
          </a:bodyPr>
          <a:lstStyle/>
          <a:p>
            <a:pPr algn="ctr"/>
            <a:r>
              <a:rPr lang="sv-SE" sz="2000" b="1" dirty="0" smtClean="0"/>
              <a:t>Jorden temperaturprofil</a:t>
            </a:r>
            <a:endParaRPr lang="sv-SE" sz="2000" b="1" dirty="0"/>
          </a:p>
        </p:txBody>
      </p:sp>
      <p:sp>
        <p:nvSpPr>
          <p:cNvPr id="3" name="Platshållare för sidfot 2"/>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816408004"/>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908720"/>
          </a:xfrm>
        </p:spPr>
        <p:txBody>
          <a:bodyPr/>
          <a:lstStyle/>
          <a:p>
            <a:r>
              <a:rPr lang="sv-SE" sz="2800" dirty="0" smtClean="0"/>
              <a:t>Radioaktiv uppvärmning av jorden</a:t>
            </a:r>
            <a:endParaRPr lang="sv-SE" sz="2800" dirty="0"/>
          </a:p>
        </p:txBody>
      </p:sp>
      <p:graphicFrame>
        <p:nvGraphicFramePr>
          <p:cNvPr id="3" name="Tabell 2"/>
          <p:cNvGraphicFramePr>
            <a:graphicFrameLocks noGrp="1"/>
          </p:cNvGraphicFramePr>
          <p:nvPr>
            <p:extLst>
              <p:ext uri="{D42A27DB-BD31-4B8C-83A1-F6EECF244321}">
                <p14:modId xmlns:p14="http://schemas.microsoft.com/office/powerpoint/2010/main" val="678911489"/>
              </p:ext>
            </p:extLst>
          </p:nvPr>
        </p:nvGraphicFramePr>
        <p:xfrm>
          <a:off x="539552" y="1772817"/>
          <a:ext cx="8280921" cy="5212080"/>
        </p:xfrm>
        <a:graphic>
          <a:graphicData uri="http://schemas.openxmlformats.org/drawingml/2006/table">
            <a:tbl>
              <a:tblPr firstRow="1" bandRow="1">
                <a:tableStyleId>{5C22544A-7EE6-4342-B048-85BDC9FD1C3A}</a:tableStyleId>
              </a:tblPr>
              <a:tblGrid>
                <a:gridCol w="1656184"/>
                <a:gridCol w="1539961"/>
                <a:gridCol w="1815992"/>
                <a:gridCol w="1525433"/>
                <a:gridCol w="1743351"/>
              </a:tblGrid>
              <a:tr h="2011680">
                <a:tc>
                  <a:txBody>
                    <a:bodyPr/>
                    <a:lstStyle/>
                    <a:p>
                      <a:pPr algn="ctr"/>
                      <a:r>
                        <a:rPr lang="sv-SE" sz="1600" dirty="0" smtClean="0"/>
                        <a:t>Isotop</a:t>
                      </a:r>
                      <a:endParaRPr lang="sv-SE"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sv-SE" sz="1600" dirty="0" smtClean="0"/>
                        <a:t>Halveringstid År</a:t>
                      </a:r>
                      <a:endParaRPr lang="sv-SE" sz="1600" dirty="0"/>
                    </a:p>
                  </a:txBody>
                  <a:tcPr>
                    <a:lnT w="12700" cap="flat" cmpd="sng" algn="ctr">
                      <a:solidFill>
                        <a:schemeClr val="tx1"/>
                      </a:solidFill>
                      <a:prstDash val="solid"/>
                      <a:round/>
                      <a:headEnd type="none" w="med" len="med"/>
                      <a:tailEnd type="none" w="med" len="med"/>
                    </a:lnT>
                  </a:tcPr>
                </a:tc>
                <a:tc>
                  <a:txBody>
                    <a:bodyPr/>
                    <a:lstStyle/>
                    <a:p>
                      <a:r>
                        <a:rPr lang="sv-SE" sz="1600" dirty="0" smtClean="0"/>
                        <a:t>Värmeavgivning</a:t>
                      </a:r>
                    </a:p>
                    <a:p>
                      <a:r>
                        <a:rPr lang="sv-SE" sz="1600" dirty="0" smtClean="0"/>
                        <a:t>W/kg isotop</a:t>
                      </a:r>
                      <a:endParaRPr lang="sv-SE" sz="1600" dirty="0"/>
                    </a:p>
                  </a:txBody>
                  <a:tcPr>
                    <a:lnT w="12700" cap="flat" cmpd="sng" algn="ctr">
                      <a:solidFill>
                        <a:schemeClr val="tx1"/>
                      </a:solidFill>
                      <a:prstDash val="solid"/>
                      <a:round/>
                      <a:headEnd type="none" w="med" len="med"/>
                      <a:tailEnd type="none" w="med" len="med"/>
                    </a:lnT>
                  </a:tcPr>
                </a:tc>
                <a:tc>
                  <a:txBody>
                    <a:bodyPr/>
                    <a:lstStyle/>
                    <a:p>
                      <a:r>
                        <a:rPr lang="sv-SE" sz="1600" dirty="0" smtClean="0"/>
                        <a:t>Medel-koncentration</a:t>
                      </a:r>
                    </a:p>
                    <a:p>
                      <a:r>
                        <a:rPr lang="sv-SE" sz="1600" dirty="0" smtClean="0"/>
                        <a:t>i manteln</a:t>
                      </a:r>
                    </a:p>
                    <a:p>
                      <a:r>
                        <a:rPr lang="sv-SE" sz="1600" dirty="0" smtClean="0"/>
                        <a:t>g/ton mantel</a:t>
                      </a:r>
                      <a:endParaRPr lang="sv-SE" sz="1600" dirty="0"/>
                    </a:p>
                  </a:txBody>
                  <a:tcPr>
                    <a:lnT w="12700" cap="flat" cmpd="sng" algn="ctr">
                      <a:solidFill>
                        <a:schemeClr val="tx1"/>
                      </a:solidFill>
                      <a:prstDash val="solid"/>
                      <a:round/>
                      <a:headEnd type="none" w="med" len="med"/>
                      <a:tailEnd type="none" w="med" len="med"/>
                    </a:lnT>
                  </a:tcPr>
                </a:tc>
                <a:tc>
                  <a:txBody>
                    <a:bodyPr/>
                    <a:lstStyle/>
                    <a:p>
                      <a:r>
                        <a:rPr lang="sv-SE" sz="1600" dirty="0" smtClean="0"/>
                        <a:t>Värmeavgivning</a:t>
                      </a:r>
                    </a:p>
                    <a:p>
                      <a:r>
                        <a:rPr lang="sv-SE" sz="1600" dirty="0" smtClean="0"/>
                        <a:t>W/ton</a:t>
                      </a:r>
                      <a:r>
                        <a:rPr lang="sv-SE" sz="1600" baseline="0" dirty="0" smtClean="0"/>
                        <a:t> mantel</a:t>
                      </a:r>
                      <a:endParaRPr lang="sv-SE"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640080">
                <a:tc>
                  <a:txBody>
                    <a:bodyPr/>
                    <a:lstStyle/>
                    <a:p>
                      <a:r>
                        <a:rPr lang="sv-SE" sz="1800" dirty="0" smtClean="0"/>
                        <a:t>Uran-238</a:t>
                      </a:r>
                      <a:endParaRPr lang="sv-SE" sz="1800" dirty="0"/>
                    </a:p>
                  </a:txBody>
                  <a:tcPr>
                    <a:lnL w="12700" cap="flat" cmpd="sng" algn="ctr">
                      <a:solidFill>
                        <a:schemeClr val="tx1"/>
                      </a:solidFill>
                      <a:prstDash val="solid"/>
                      <a:round/>
                      <a:headEnd type="none" w="med" len="med"/>
                      <a:tailEnd type="none" w="med" len="med"/>
                    </a:lnL>
                  </a:tcPr>
                </a:tc>
                <a:tc>
                  <a:txBody>
                    <a:bodyPr/>
                    <a:lstStyle/>
                    <a:p>
                      <a:pPr algn="ctr"/>
                      <a:r>
                        <a:rPr lang="sv-SE" sz="1800" dirty="0" smtClean="0"/>
                        <a:t>4,5 x 10</a:t>
                      </a:r>
                      <a:r>
                        <a:rPr lang="sv-SE" sz="1800" baseline="30000" dirty="0" smtClean="0"/>
                        <a:t>9</a:t>
                      </a:r>
                      <a:endParaRPr lang="sv-SE" sz="1800" dirty="0"/>
                    </a:p>
                  </a:txBody>
                  <a:tcPr/>
                </a:tc>
                <a:tc>
                  <a:txBody>
                    <a:bodyPr/>
                    <a:lstStyle/>
                    <a:p>
                      <a:pPr algn="ctr"/>
                      <a:r>
                        <a:rPr lang="sv-SE" sz="1800" dirty="0" smtClean="0"/>
                        <a:t>94,6 x 10</a:t>
                      </a:r>
                      <a:r>
                        <a:rPr lang="sv-SE" sz="1800" baseline="30000" dirty="0" smtClean="0"/>
                        <a:t>-6</a:t>
                      </a:r>
                      <a:endParaRPr lang="sv-SE" sz="1800" dirty="0"/>
                    </a:p>
                  </a:txBody>
                  <a:tcPr/>
                </a:tc>
                <a:tc>
                  <a:txBody>
                    <a:bodyPr/>
                    <a:lstStyle/>
                    <a:p>
                      <a:pPr algn="ctr"/>
                      <a:r>
                        <a:rPr lang="sv-SE" sz="1800" dirty="0" smtClean="0"/>
                        <a:t>30,8 x 10</a:t>
                      </a:r>
                      <a:r>
                        <a:rPr lang="sv-SE" sz="1800" baseline="30000" dirty="0" smtClean="0"/>
                        <a:t>-3</a:t>
                      </a:r>
                      <a:endParaRPr lang="sv-SE" sz="1800" dirty="0"/>
                    </a:p>
                  </a:txBody>
                  <a:tcPr/>
                </a:tc>
                <a:tc>
                  <a:txBody>
                    <a:bodyPr/>
                    <a:lstStyle/>
                    <a:p>
                      <a:r>
                        <a:rPr lang="sv-SE" sz="1800" dirty="0" smtClean="0"/>
                        <a:t>2,91 x 10</a:t>
                      </a:r>
                      <a:r>
                        <a:rPr lang="sv-SE" sz="1800" baseline="30000" dirty="0" smtClean="0"/>
                        <a:t>-9</a:t>
                      </a:r>
                      <a:endParaRPr lang="sv-SE" sz="1800" dirty="0"/>
                    </a:p>
                  </a:txBody>
                  <a:tcPr>
                    <a:lnR w="12700" cap="flat" cmpd="sng" algn="ctr">
                      <a:solidFill>
                        <a:schemeClr val="tx1"/>
                      </a:solidFill>
                      <a:prstDash val="solid"/>
                      <a:round/>
                      <a:headEnd type="none" w="med" len="med"/>
                      <a:tailEnd type="none" w="med" len="med"/>
                    </a:lnR>
                  </a:tcPr>
                </a:tc>
              </a:tr>
              <a:tr h="640080">
                <a:tc>
                  <a:txBody>
                    <a:bodyPr/>
                    <a:lstStyle/>
                    <a:p>
                      <a:r>
                        <a:rPr lang="sv-SE" sz="1800" dirty="0" smtClean="0"/>
                        <a:t>Uran-235</a:t>
                      </a:r>
                      <a:endParaRPr lang="sv-SE" sz="1800" dirty="0"/>
                    </a:p>
                  </a:txBody>
                  <a:tcPr>
                    <a:lnL w="12700" cap="flat" cmpd="sng" algn="ctr">
                      <a:solidFill>
                        <a:schemeClr val="tx1"/>
                      </a:solidFill>
                      <a:prstDash val="solid"/>
                      <a:round/>
                      <a:headEnd type="none" w="med" len="med"/>
                      <a:tailEnd type="none" w="med" len="med"/>
                    </a:lnL>
                  </a:tcPr>
                </a:tc>
                <a:tc>
                  <a:txBody>
                    <a:bodyPr/>
                    <a:lstStyle/>
                    <a:p>
                      <a:pPr algn="ctr"/>
                      <a:r>
                        <a:rPr lang="sv-SE" sz="1800" dirty="0" smtClean="0"/>
                        <a:t>0,7 x 10</a:t>
                      </a:r>
                      <a:r>
                        <a:rPr lang="sv-SE" sz="1800" baseline="30000" dirty="0" smtClean="0"/>
                        <a:t>9</a:t>
                      </a:r>
                      <a:endParaRPr lang="sv-SE" sz="1800" dirty="0"/>
                    </a:p>
                  </a:txBody>
                  <a:tcPr/>
                </a:tc>
                <a:tc>
                  <a:txBody>
                    <a:bodyPr/>
                    <a:lstStyle/>
                    <a:p>
                      <a:pPr algn="ctr"/>
                      <a:r>
                        <a:rPr lang="sv-SE" sz="1800" dirty="0" smtClean="0"/>
                        <a:t>569 x 10</a:t>
                      </a:r>
                      <a:r>
                        <a:rPr lang="sv-SE" sz="1800" baseline="30000" dirty="0" smtClean="0"/>
                        <a:t>-6</a:t>
                      </a:r>
                      <a:endParaRPr lang="sv-SE" sz="1800" dirty="0"/>
                    </a:p>
                  </a:txBody>
                  <a:tcPr/>
                </a:tc>
                <a:tc>
                  <a:txBody>
                    <a:bodyPr/>
                    <a:lstStyle/>
                    <a:p>
                      <a:pPr algn="ctr"/>
                      <a:r>
                        <a:rPr lang="sv-SE" sz="1800" dirty="0" smtClean="0"/>
                        <a:t>0,22 x 10</a:t>
                      </a:r>
                      <a:r>
                        <a:rPr lang="sv-SE" sz="1800" baseline="30000" dirty="0" smtClean="0"/>
                        <a:t>-3</a:t>
                      </a:r>
                      <a:endParaRPr lang="sv-SE" sz="1800" dirty="0"/>
                    </a:p>
                  </a:txBody>
                  <a:tcPr/>
                </a:tc>
                <a:tc>
                  <a:txBody>
                    <a:bodyPr/>
                    <a:lstStyle/>
                    <a:p>
                      <a:r>
                        <a:rPr lang="sv-SE" sz="1800" dirty="0" smtClean="0"/>
                        <a:t>0,125 x 10</a:t>
                      </a:r>
                      <a:r>
                        <a:rPr lang="sv-SE" sz="1800" baseline="30000" dirty="0" smtClean="0"/>
                        <a:t>-9</a:t>
                      </a:r>
                      <a:endParaRPr lang="sv-SE" sz="1800" dirty="0"/>
                    </a:p>
                  </a:txBody>
                  <a:tcPr>
                    <a:lnR w="12700" cap="flat" cmpd="sng" algn="ctr">
                      <a:solidFill>
                        <a:schemeClr val="tx1"/>
                      </a:solidFill>
                      <a:prstDash val="solid"/>
                      <a:round/>
                      <a:headEnd type="none" w="med" len="med"/>
                      <a:tailEnd type="none" w="med" len="med"/>
                    </a:lnR>
                  </a:tcPr>
                </a:tc>
              </a:tr>
              <a:tr h="640080">
                <a:tc>
                  <a:txBody>
                    <a:bodyPr/>
                    <a:lstStyle/>
                    <a:p>
                      <a:r>
                        <a:rPr lang="sv-SE" sz="1800" dirty="0" smtClean="0"/>
                        <a:t>Thorium-232</a:t>
                      </a:r>
                      <a:endParaRPr lang="sv-SE" sz="1800" dirty="0"/>
                    </a:p>
                  </a:txBody>
                  <a:tcPr>
                    <a:lnL w="12700" cap="flat" cmpd="sng" algn="ctr">
                      <a:solidFill>
                        <a:schemeClr val="tx1"/>
                      </a:solidFill>
                      <a:prstDash val="solid"/>
                      <a:round/>
                      <a:headEnd type="none" w="med" len="med"/>
                      <a:tailEnd type="none" w="med" len="med"/>
                    </a:lnL>
                  </a:tcPr>
                </a:tc>
                <a:tc>
                  <a:txBody>
                    <a:bodyPr/>
                    <a:lstStyle/>
                    <a:p>
                      <a:pPr algn="ctr"/>
                      <a:r>
                        <a:rPr lang="sv-SE" sz="1800" dirty="0" smtClean="0"/>
                        <a:t>14,0 x 10</a:t>
                      </a:r>
                      <a:r>
                        <a:rPr lang="sv-SE" sz="1800" baseline="30000" dirty="0" smtClean="0"/>
                        <a:t>9</a:t>
                      </a:r>
                      <a:endParaRPr lang="sv-SE" sz="1800" dirty="0"/>
                    </a:p>
                  </a:txBody>
                  <a:tcPr/>
                </a:tc>
                <a:tc>
                  <a:txBody>
                    <a:bodyPr/>
                    <a:lstStyle/>
                    <a:p>
                      <a:pPr algn="ctr"/>
                      <a:r>
                        <a:rPr lang="sv-SE" sz="1800" dirty="0" smtClean="0"/>
                        <a:t>26,4 x 10</a:t>
                      </a:r>
                      <a:r>
                        <a:rPr lang="sv-SE" sz="1800" baseline="30000" dirty="0" smtClean="0"/>
                        <a:t>-6</a:t>
                      </a:r>
                      <a:endParaRPr lang="sv-SE" sz="1800" dirty="0"/>
                    </a:p>
                  </a:txBody>
                  <a:tcPr/>
                </a:tc>
                <a:tc>
                  <a:txBody>
                    <a:bodyPr/>
                    <a:lstStyle/>
                    <a:p>
                      <a:pPr algn="ctr"/>
                      <a:r>
                        <a:rPr lang="sv-SE" sz="1800" dirty="0" smtClean="0"/>
                        <a:t>124 x 10</a:t>
                      </a:r>
                      <a:r>
                        <a:rPr lang="sv-SE" sz="1800" baseline="30000" dirty="0" smtClean="0"/>
                        <a:t>-3</a:t>
                      </a:r>
                      <a:endParaRPr lang="sv-SE" sz="1800" dirty="0"/>
                    </a:p>
                  </a:txBody>
                  <a:tcPr/>
                </a:tc>
                <a:tc>
                  <a:txBody>
                    <a:bodyPr/>
                    <a:lstStyle/>
                    <a:p>
                      <a:r>
                        <a:rPr lang="sv-SE" sz="1800" dirty="0" smtClean="0"/>
                        <a:t>3,27 x 10</a:t>
                      </a:r>
                      <a:r>
                        <a:rPr lang="sv-SE" sz="1800" baseline="30000" dirty="0" smtClean="0"/>
                        <a:t>-9</a:t>
                      </a:r>
                      <a:endParaRPr lang="sv-SE" sz="1800" dirty="0"/>
                    </a:p>
                  </a:txBody>
                  <a:tcPr>
                    <a:lnR w="12700" cap="flat" cmpd="sng" algn="ctr">
                      <a:solidFill>
                        <a:schemeClr val="tx1"/>
                      </a:solidFill>
                      <a:prstDash val="solid"/>
                      <a:round/>
                      <a:headEnd type="none" w="med" len="med"/>
                      <a:tailEnd type="none" w="med" len="med"/>
                    </a:lnR>
                  </a:tcPr>
                </a:tc>
              </a:tr>
              <a:tr h="640080">
                <a:tc>
                  <a:txBody>
                    <a:bodyPr/>
                    <a:lstStyle/>
                    <a:p>
                      <a:r>
                        <a:rPr lang="sv-SE" sz="1800" dirty="0" smtClean="0"/>
                        <a:t>Kalium-40</a:t>
                      </a:r>
                      <a:endParaRPr lang="sv-SE" sz="1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sv-SE" sz="1800" dirty="0" smtClean="0"/>
                        <a:t>1,25 x 10</a:t>
                      </a:r>
                      <a:r>
                        <a:rPr lang="sv-SE" sz="1800" baseline="30000" dirty="0" smtClean="0"/>
                        <a:t>9</a:t>
                      </a:r>
                      <a:endParaRPr lang="sv-SE" sz="1800" dirty="0"/>
                    </a:p>
                  </a:txBody>
                  <a:tcPr>
                    <a:lnB w="12700" cap="flat" cmpd="sng" algn="ctr">
                      <a:solidFill>
                        <a:schemeClr val="tx1"/>
                      </a:solidFill>
                      <a:prstDash val="solid"/>
                      <a:round/>
                      <a:headEnd type="none" w="med" len="med"/>
                      <a:tailEnd type="none" w="med" len="med"/>
                    </a:lnB>
                  </a:tcPr>
                </a:tc>
                <a:tc>
                  <a:txBody>
                    <a:bodyPr/>
                    <a:lstStyle/>
                    <a:p>
                      <a:pPr algn="ctr"/>
                      <a:r>
                        <a:rPr lang="sv-SE" sz="1800" dirty="0" smtClean="0"/>
                        <a:t>36,9 x 10</a:t>
                      </a:r>
                      <a:r>
                        <a:rPr lang="sv-SE" sz="1800" baseline="30000" dirty="0" smtClean="0"/>
                        <a:t>-6</a:t>
                      </a:r>
                      <a:endParaRPr lang="sv-SE" sz="1800" dirty="0"/>
                    </a:p>
                  </a:txBody>
                  <a:tcPr>
                    <a:lnB w="12700" cap="flat" cmpd="sng" algn="ctr">
                      <a:solidFill>
                        <a:schemeClr val="tx1"/>
                      </a:solidFill>
                      <a:prstDash val="solid"/>
                      <a:round/>
                      <a:headEnd type="none" w="med" len="med"/>
                      <a:tailEnd type="none" w="med" len="med"/>
                    </a:lnB>
                  </a:tcPr>
                </a:tc>
                <a:tc>
                  <a:txBody>
                    <a:bodyPr/>
                    <a:lstStyle/>
                    <a:p>
                      <a:pPr algn="ctr"/>
                      <a:r>
                        <a:rPr lang="sv-SE" sz="1800" dirty="0" smtClean="0"/>
                        <a:t>36,9 x 10</a:t>
                      </a:r>
                      <a:r>
                        <a:rPr lang="sv-SE" sz="1800" baseline="30000" dirty="0" smtClean="0"/>
                        <a:t>-3</a:t>
                      </a:r>
                      <a:endParaRPr lang="sv-SE" sz="1800" dirty="0"/>
                    </a:p>
                  </a:txBody>
                  <a:tcPr>
                    <a:lnB w="12700" cap="flat" cmpd="sng" algn="ctr">
                      <a:solidFill>
                        <a:schemeClr val="tx1"/>
                      </a:solidFill>
                      <a:prstDash val="solid"/>
                      <a:round/>
                      <a:headEnd type="none" w="med" len="med"/>
                      <a:tailEnd type="none" w="med" len="med"/>
                    </a:lnB>
                  </a:tcPr>
                </a:tc>
                <a:tc>
                  <a:txBody>
                    <a:bodyPr/>
                    <a:lstStyle/>
                    <a:p>
                      <a:r>
                        <a:rPr lang="sv-SE" sz="1800" dirty="0" smtClean="0"/>
                        <a:t>1,08 x 10</a:t>
                      </a:r>
                      <a:r>
                        <a:rPr lang="sv-SE" sz="1800" baseline="30000" dirty="0" smtClean="0"/>
                        <a:t>-9</a:t>
                      </a:r>
                      <a:endParaRPr lang="sv-SE" sz="18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640080">
                <a:tc>
                  <a:txBody>
                    <a:bodyPr/>
                    <a:lstStyle/>
                    <a:p>
                      <a:r>
                        <a:rPr lang="sv-SE" sz="1800" dirty="0" smtClean="0"/>
                        <a:t>Summa</a:t>
                      </a:r>
                      <a:endParaRPr lang="sv-SE" sz="1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sv-SE"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1800" dirty="0" smtClean="0"/>
                        <a:t>7,385 x 10</a:t>
                      </a:r>
                      <a:r>
                        <a:rPr lang="sv-SE" sz="1800" baseline="30000" dirty="0" smtClean="0"/>
                        <a:t>-9</a:t>
                      </a:r>
                      <a:endParaRPr lang="sv-SE" sz="18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extruta 3"/>
          <p:cNvSpPr txBox="1"/>
          <p:nvPr/>
        </p:nvSpPr>
        <p:spPr>
          <a:xfrm>
            <a:off x="1691680" y="1196752"/>
            <a:ext cx="5472608" cy="369332"/>
          </a:xfrm>
          <a:prstGeom prst="rect">
            <a:avLst/>
          </a:prstGeom>
          <a:noFill/>
        </p:spPr>
        <p:txBody>
          <a:bodyPr wrap="square" rtlCol="0">
            <a:spAutoFit/>
          </a:bodyPr>
          <a:lstStyle/>
          <a:p>
            <a:pPr algn="ctr"/>
            <a:r>
              <a:rPr lang="sv-SE" b="1" dirty="0" smtClean="0"/>
              <a:t>De viktigaste värmeavgivande isotoperna</a:t>
            </a:r>
            <a:endParaRPr lang="sv-SE" b="1" dirty="0"/>
          </a:p>
        </p:txBody>
      </p:sp>
      <p:sp>
        <p:nvSpPr>
          <p:cNvPr id="5" name="Platshållare för sidfot 4"/>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720583626"/>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1124744"/>
          </a:xfrm>
        </p:spPr>
        <p:txBody>
          <a:bodyPr/>
          <a:lstStyle/>
          <a:p>
            <a:r>
              <a:rPr lang="sv-SE" sz="2800" dirty="0" smtClean="0"/>
              <a:t>Plattektonik</a:t>
            </a:r>
            <a:endParaRPr lang="sv-SE" sz="2800" dirty="0"/>
          </a:p>
        </p:txBody>
      </p:sp>
      <p:pic>
        <p:nvPicPr>
          <p:cNvPr id="1026" name="Picture 2" descr="https://pubs.usgs.gov/gip/dynamic/graphics/Fig3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243448"/>
            <a:ext cx="6385911" cy="4896544"/>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med rundade hörn 2"/>
          <p:cNvSpPr/>
          <p:nvPr/>
        </p:nvSpPr>
        <p:spPr>
          <a:xfrm>
            <a:off x="2051720" y="3933056"/>
            <a:ext cx="936104" cy="21602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textruta 3"/>
          <p:cNvSpPr txBox="1"/>
          <p:nvPr/>
        </p:nvSpPr>
        <p:spPr>
          <a:xfrm>
            <a:off x="1979712" y="3922762"/>
            <a:ext cx="1152128" cy="369332"/>
          </a:xfrm>
          <a:prstGeom prst="rect">
            <a:avLst/>
          </a:prstGeom>
          <a:noFill/>
        </p:spPr>
        <p:txBody>
          <a:bodyPr wrap="square" rtlCol="0">
            <a:spAutoFit/>
          </a:bodyPr>
          <a:lstStyle/>
          <a:p>
            <a:r>
              <a:rPr lang="sv-SE" b="1" dirty="0" smtClean="0">
                <a:latin typeface="+mj-lt"/>
              </a:rPr>
              <a:t>2850 km</a:t>
            </a:r>
            <a:endParaRPr lang="sv-SE" b="1" dirty="0">
              <a:latin typeface="+mj-lt"/>
            </a:endParaRPr>
          </a:p>
        </p:txBody>
      </p:sp>
      <p:sp>
        <p:nvSpPr>
          <p:cNvPr id="5" name="Platshållare för sidfot 4"/>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0057968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03252" y="188640"/>
            <a:ext cx="8229600" cy="907504"/>
          </a:xfrm>
        </p:spPr>
        <p:txBody>
          <a:bodyPr>
            <a:normAutofit/>
            <a:scene3d>
              <a:camera prst="orthographicFront"/>
              <a:lightRig rig="threePt" dir="t"/>
            </a:scene3d>
            <a:sp3d extrusionH="57150">
              <a:bevelT w="38100" h="38100" prst="relaxedInset"/>
            </a:sp3d>
          </a:bodyPr>
          <a:lstStyle/>
          <a:p>
            <a:r>
              <a:rPr lang="sv-SE" sz="3600" dirty="0" smtClean="0"/>
              <a:t>RADIOAKTIVA ÄMNEN</a:t>
            </a:r>
            <a:endParaRPr lang="sv-SE" sz="3600" dirty="0"/>
          </a:p>
        </p:txBody>
      </p:sp>
      <p:sp>
        <p:nvSpPr>
          <p:cNvPr id="4" name="textruta 3"/>
          <p:cNvSpPr txBox="1"/>
          <p:nvPr/>
        </p:nvSpPr>
        <p:spPr>
          <a:xfrm>
            <a:off x="1578547" y="1484785"/>
            <a:ext cx="6552728" cy="2608406"/>
          </a:xfrm>
          <a:prstGeom prst="rect">
            <a:avLst/>
          </a:prstGeom>
          <a:noFill/>
        </p:spPr>
        <p:txBody>
          <a:bodyPr wrap="square" rtlCol="0">
            <a:spAutoFit/>
          </a:bodyPr>
          <a:lstStyle/>
          <a:p>
            <a:pPr marL="342900" indent="-342900">
              <a:buClr>
                <a:srgbClr val="A50021"/>
              </a:buClr>
              <a:buFont typeface="Wingdings" panose="05000000000000000000" pitchFamily="2" charset="2"/>
              <a:buChar char="§"/>
            </a:pPr>
            <a:r>
              <a:rPr lang="sv-SE" sz="2000" dirty="0" smtClean="0">
                <a:latin typeface="Comic Sans MS" panose="030F0702030302020204" pitchFamily="66" charset="0"/>
              </a:rPr>
              <a:t>Periodiska systemet</a:t>
            </a:r>
          </a:p>
          <a:p>
            <a:pPr marL="342900" indent="-342900">
              <a:buClr>
                <a:srgbClr val="A50021"/>
              </a:buClr>
              <a:buFont typeface="Wingdings" panose="05000000000000000000" pitchFamily="2" charset="2"/>
              <a:buChar char="§"/>
            </a:pPr>
            <a:r>
              <a:rPr lang="sv-SE" sz="2000" dirty="0">
                <a:latin typeface="Comic Sans MS" panose="030F0702030302020204" pitchFamily="66" charset="0"/>
              </a:rPr>
              <a:t>Atomer, Protoner, Neutroner, Elektroner</a:t>
            </a:r>
          </a:p>
          <a:p>
            <a:pPr marL="342900" indent="-342900">
              <a:buClr>
                <a:srgbClr val="A50021"/>
              </a:buClr>
              <a:buFont typeface="Wingdings" panose="05000000000000000000" pitchFamily="2" charset="2"/>
              <a:buChar char="§"/>
            </a:pPr>
            <a:r>
              <a:rPr lang="sv-SE" sz="2000" dirty="0" smtClean="0">
                <a:latin typeface="Comic Sans MS" panose="030F0702030302020204" pitchFamily="66" charset="0"/>
              </a:rPr>
              <a:t>Radioaktiva grundämnen</a:t>
            </a:r>
            <a:endParaRPr lang="sv-SE" sz="2000" dirty="0">
              <a:latin typeface="Comic Sans MS" panose="030F0702030302020204" pitchFamily="66" charset="0"/>
            </a:endParaRPr>
          </a:p>
          <a:p>
            <a:pPr marL="342900" indent="-342900">
              <a:buClr>
                <a:srgbClr val="002060"/>
              </a:buClr>
              <a:buFont typeface="Wingdings" panose="05000000000000000000" pitchFamily="2" charset="2"/>
              <a:buChar char="§"/>
            </a:pPr>
            <a:r>
              <a:rPr lang="sv-SE" sz="2000" dirty="0" smtClean="0">
                <a:latin typeface="Comic Sans MS" panose="030F0702030302020204" pitchFamily="66" charset="0"/>
              </a:rPr>
              <a:t>Isotoper </a:t>
            </a:r>
          </a:p>
          <a:p>
            <a:pPr marL="342900" indent="-342900">
              <a:buClr>
                <a:schemeClr val="accent2">
                  <a:lumMod val="75000"/>
                </a:schemeClr>
              </a:buClr>
              <a:buFont typeface="Wingdings" panose="05000000000000000000" pitchFamily="2" charset="2"/>
              <a:buChar char="§"/>
            </a:pPr>
            <a:r>
              <a:rPr lang="sv-SE" sz="2000" dirty="0" smtClean="0">
                <a:latin typeface="Comic Sans MS" panose="030F0702030302020204" pitchFamily="66" charset="0"/>
              </a:rPr>
              <a:t>Sönderfall, Halveringstider</a:t>
            </a:r>
          </a:p>
          <a:p>
            <a:pPr marL="342900" indent="-342900">
              <a:buClr>
                <a:srgbClr val="3333CC"/>
              </a:buClr>
              <a:buFont typeface="Wingdings" panose="05000000000000000000" pitchFamily="2" charset="2"/>
              <a:buChar char="§"/>
            </a:pPr>
            <a:r>
              <a:rPr lang="sv-SE" sz="2000" dirty="0" smtClean="0">
                <a:latin typeface="Comic Sans MS" panose="030F0702030302020204" pitchFamily="66" charset="0"/>
              </a:rPr>
              <a:t>Joniserande strålning, alfa, beta, gammastrålning</a:t>
            </a:r>
          </a:p>
          <a:p>
            <a:pPr marL="342900" indent="-342900">
              <a:buClr>
                <a:srgbClr val="808000"/>
              </a:buClr>
              <a:buFont typeface="Wingdings" panose="05000000000000000000" pitchFamily="2" charset="2"/>
              <a:buChar char="§"/>
            </a:pPr>
            <a:r>
              <a:rPr lang="sv-SE" sz="2000" dirty="0" smtClean="0">
                <a:latin typeface="Comic Sans MS" panose="030F0702030302020204" pitchFamily="66" charset="0"/>
              </a:rPr>
              <a:t>Sönderfallskedjor, Urandöttrar, Radon</a:t>
            </a:r>
          </a:p>
          <a:p>
            <a:pPr marL="342900" indent="-342900">
              <a:buClr>
                <a:schemeClr val="accent6">
                  <a:lumMod val="75000"/>
                </a:schemeClr>
              </a:buClr>
              <a:buFont typeface="Wingdings" panose="05000000000000000000" pitchFamily="2" charset="2"/>
              <a:buChar char="§"/>
            </a:pPr>
            <a:r>
              <a:rPr lang="sv-SE" sz="2000" dirty="0" smtClean="0">
                <a:latin typeface="Comic Sans MS" panose="030F0702030302020204" pitchFamily="66" charset="0"/>
              </a:rPr>
              <a:t>Aktivitet, dos</a:t>
            </a:r>
          </a:p>
        </p:txBody>
      </p:sp>
      <p:sp>
        <p:nvSpPr>
          <p:cNvPr id="5" name="textruta 4"/>
          <p:cNvSpPr txBox="1"/>
          <p:nvPr/>
        </p:nvSpPr>
        <p:spPr>
          <a:xfrm>
            <a:off x="6588224" y="6237312"/>
            <a:ext cx="2232248" cy="369332"/>
          </a:xfrm>
          <a:prstGeom prst="rect">
            <a:avLst/>
          </a:prstGeom>
          <a:noFill/>
        </p:spPr>
        <p:txBody>
          <a:bodyPr wrap="square" rtlCol="0">
            <a:spAutoFit/>
          </a:bodyPr>
          <a:lstStyle/>
          <a:p>
            <a:r>
              <a:rPr lang="sv-SE" dirty="0" smtClean="0"/>
              <a:t>Håkan Wieck</a:t>
            </a:r>
            <a:endParaRPr lang="sv-SE" dirty="0"/>
          </a:p>
        </p:txBody>
      </p:sp>
      <p:sp>
        <p:nvSpPr>
          <p:cNvPr id="3" name="Platshållare för sidfot 2"/>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93574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44304" y="476672"/>
            <a:ext cx="8229600" cy="547464"/>
          </a:xfrm>
        </p:spPr>
        <p:txBody>
          <a:bodyPr/>
          <a:lstStyle/>
          <a:p>
            <a:r>
              <a:rPr lang="sv-SE" sz="2800" dirty="0" smtClean="0"/>
              <a:t>Kurvan för kärnstabilitet</a:t>
            </a:r>
            <a:endParaRPr lang="sv-SE" sz="2800" dirty="0"/>
          </a:p>
        </p:txBody>
      </p:sp>
      <p:pic>
        <p:nvPicPr>
          <p:cNvPr id="1026" name="Picture 2" descr="https://upload.wikimedia.org/wikibooks/en/8/82/NM2_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200" y="1268760"/>
            <a:ext cx="7189811" cy="4464496"/>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1475656" y="2132857"/>
            <a:ext cx="216024"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textruta 3"/>
          <p:cNvSpPr txBox="1"/>
          <p:nvPr/>
        </p:nvSpPr>
        <p:spPr>
          <a:xfrm rot="16200000">
            <a:off x="537425" y="2896312"/>
            <a:ext cx="1944216" cy="369332"/>
          </a:xfrm>
          <a:prstGeom prst="rect">
            <a:avLst/>
          </a:prstGeom>
          <a:noFill/>
        </p:spPr>
        <p:txBody>
          <a:bodyPr wrap="square" rtlCol="0">
            <a:spAutoFit/>
          </a:bodyPr>
          <a:lstStyle/>
          <a:p>
            <a:r>
              <a:rPr lang="sv-SE" dirty="0" smtClean="0">
                <a:solidFill>
                  <a:srgbClr val="3333CC"/>
                </a:solidFill>
                <a:latin typeface="Comic Sans MS" panose="030F0702030302020204" pitchFamily="66" charset="0"/>
              </a:rPr>
              <a:t>Antal protoner</a:t>
            </a:r>
            <a:endParaRPr lang="sv-SE" dirty="0">
              <a:solidFill>
                <a:srgbClr val="3333CC"/>
              </a:solidFill>
              <a:latin typeface="Comic Sans MS" panose="030F0702030302020204" pitchFamily="66" charset="0"/>
            </a:endParaRPr>
          </a:p>
        </p:txBody>
      </p:sp>
      <p:sp>
        <p:nvSpPr>
          <p:cNvPr id="5" name="Rektangel 4"/>
          <p:cNvSpPr/>
          <p:nvPr/>
        </p:nvSpPr>
        <p:spPr>
          <a:xfrm>
            <a:off x="3995936" y="5157192"/>
            <a:ext cx="223224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textruta 5"/>
          <p:cNvSpPr txBox="1"/>
          <p:nvPr/>
        </p:nvSpPr>
        <p:spPr>
          <a:xfrm>
            <a:off x="3995936" y="5157193"/>
            <a:ext cx="2376264" cy="369332"/>
          </a:xfrm>
          <a:prstGeom prst="rect">
            <a:avLst/>
          </a:prstGeom>
          <a:noFill/>
        </p:spPr>
        <p:txBody>
          <a:bodyPr wrap="square" rtlCol="0">
            <a:spAutoFit/>
          </a:bodyPr>
          <a:lstStyle/>
          <a:p>
            <a:r>
              <a:rPr lang="sv-SE" dirty="0">
                <a:solidFill>
                  <a:srgbClr val="3333CC"/>
                </a:solidFill>
                <a:latin typeface="Comic Sans MS" panose="030F0702030302020204" pitchFamily="66" charset="0"/>
              </a:rPr>
              <a:t>Antal neutroner</a:t>
            </a:r>
          </a:p>
        </p:txBody>
      </p:sp>
      <p:sp>
        <p:nvSpPr>
          <p:cNvPr id="7" name="Rektangel 6"/>
          <p:cNvSpPr/>
          <p:nvPr/>
        </p:nvSpPr>
        <p:spPr>
          <a:xfrm>
            <a:off x="5292080" y="2276872"/>
            <a:ext cx="144016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p:cNvSpPr txBox="1"/>
          <p:nvPr/>
        </p:nvSpPr>
        <p:spPr>
          <a:xfrm>
            <a:off x="4759104" y="1916833"/>
            <a:ext cx="2549200" cy="646331"/>
          </a:xfrm>
          <a:prstGeom prst="rect">
            <a:avLst/>
          </a:prstGeom>
          <a:noFill/>
        </p:spPr>
        <p:txBody>
          <a:bodyPr wrap="square" rtlCol="0">
            <a:spAutoFit/>
          </a:bodyPr>
          <a:lstStyle/>
          <a:p>
            <a:pPr algn="ctr"/>
            <a:r>
              <a:rPr lang="sv-SE" dirty="0">
                <a:solidFill>
                  <a:srgbClr val="00B050"/>
                </a:solidFill>
                <a:latin typeface="Comic Sans MS" panose="030F0702030302020204" pitchFamily="66" charset="0"/>
              </a:rPr>
              <a:t>Lika antal protoner och neutroner</a:t>
            </a:r>
          </a:p>
        </p:txBody>
      </p:sp>
      <p:sp>
        <p:nvSpPr>
          <p:cNvPr id="9" name="Rektangel 8"/>
          <p:cNvSpPr/>
          <p:nvPr/>
        </p:nvSpPr>
        <p:spPr>
          <a:xfrm>
            <a:off x="6012160" y="3645025"/>
            <a:ext cx="187220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textruta 9"/>
          <p:cNvSpPr txBox="1"/>
          <p:nvPr/>
        </p:nvSpPr>
        <p:spPr>
          <a:xfrm>
            <a:off x="6084168" y="3413230"/>
            <a:ext cx="1800200" cy="646331"/>
          </a:xfrm>
          <a:prstGeom prst="rect">
            <a:avLst/>
          </a:prstGeom>
          <a:noFill/>
        </p:spPr>
        <p:txBody>
          <a:bodyPr wrap="square" rtlCol="0">
            <a:spAutoFit/>
          </a:bodyPr>
          <a:lstStyle/>
          <a:p>
            <a:pPr algn="ctr"/>
            <a:r>
              <a:rPr lang="sv-SE" dirty="0">
                <a:solidFill>
                  <a:srgbClr val="FF0000"/>
                </a:solidFill>
                <a:latin typeface="Comic Sans MS" panose="030F0702030302020204" pitchFamily="66" charset="0"/>
              </a:rPr>
              <a:t>Kurvan för kärnstabilitet</a:t>
            </a:r>
          </a:p>
        </p:txBody>
      </p:sp>
      <p:sp>
        <p:nvSpPr>
          <p:cNvPr id="11" name="Platshållare för sidfot 10"/>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1416077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064" y="404813"/>
            <a:ext cx="7381875" cy="604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Rak 2"/>
          <p:cNvCxnSpPr/>
          <p:nvPr/>
        </p:nvCxnSpPr>
        <p:spPr>
          <a:xfrm>
            <a:off x="6732240" y="404664"/>
            <a:ext cx="0" cy="27363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Rak 6"/>
          <p:cNvCxnSpPr/>
          <p:nvPr/>
        </p:nvCxnSpPr>
        <p:spPr>
          <a:xfrm>
            <a:off x="5724128" y="1844824"/>
            <a:ext cx="22322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ruta 7"/>
          <p:cNvSpPr txBox="1"/>
          <p:nvPr/>
        </p:nvSpPr>
        <p:spPr>
          <a:xfrm>
            <a:off x="7380312" y="1556792"/>
            <a:ext cx="720080" cy="307777"/>
          </a:xfrm>
          <a:prstGeom prst="rect">
            <a:avLst/>
          </a:prstGeom>
          <a:noFill/>
        </p:spPr>
        <p:txBody>
          <a:bodyPr wrap="square" rtlCol="0">
            <a:spAutoFit/>
          </a:bodyPr>
          <a:lstStyle/>
          <a:p>
            <a:r>
              <a:rPr lang="sv-SE" sz="1400" b="1" dirty="0" smtClean="0">
                <a:solidFill>
                  <a:srgbClr val="FF0000"/>
                </a:solidFill>
                <a:latin typeface="+mj-lt"/>
              </a:rPr>
              <a:t>Z = 92</a:t>
            </a:r>
            <a:endParaRPr lang="sv-SE" sz="1400" b="1" dirty="0">
              <a:solidFill>
                <a:srgbClr val="FF0000"/>
              </a:solidFill>
              <a:latin typeface="+mj-lt"/>
            </a:endParaRPr>
          </a:p>
        </p:txBody>
      </p:sp>
      <p:sp>
        <p:nvSpPr>
          <p:cNvPr id="9" name="textruta 8"/>
          <p:cNvSpPr txBox="1"/>
          <p:nvPr/>
        </p:nvSpPr>
        <p:spPr>
          <a:xfrm rot="16200000">
            <a:off x="6210763" y="793160"/>
            <a:ext cx="765957" cy="276999"/>
          </a:xfrm>
          <a:prstGeom prst="rect">
            <a:avLst/>
          </a:prstGeom>
          <a:noFill/>
        </p:spPr>
        <p:txBody>
          <a:bodyPr wrap="square" rtlCol="0">
            <a:spAutoFit/>
          </a:bodyPr>
          <a:lstStyle/>
          <a:p>
            <a:r>
              <a:rPr lang="sv-SE" sz="1200" b="1" dirty="0" smtClean="0">
                <a:solidFill>
                  <a:srgbClr val="FF0000"/>
                </a:solidFill>
                <a:latin typeface="+mj-lt"/>
              </a:rPr>
              <a:t>N = 146</a:t>
            </a:r>
            <a:endParaRPr lang="sv-SE" sz="1200" b="1" dirty="0">
              <a:solidFill>
                <a:srgbClr val="FF0000"/>
              </a:solidFill>
              <a:latin typeface="+mj-lt"/>
            </a:endParaRPr>
          </a:p>
        </p:txBody>
      </p:sp>
      <p:sp>
        <p:nvSpPr>
          <p:cNvPr id="2" name="Platshållare för sidfot 1"/>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7439495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260648"/>
            <a:ext cx="8229600" cy="547464"/>
          </a:xfrm>
        </p:spPr>
        <p:txBody>
          <a:bodyPr/>
          <a:lstStyle/>
          <a:p>
            <a:r>
              <a:rPr lang="sv-SE" sz="2800" dirty="0" smtClean="0"/>
              <a:t>Radioaktivitet</a:t>
            </a:r>
            <a:endParaRPr lang="sv-SE" sz="2800" dirty="0"/>
          </a:p>
        </p:txBody>
      </p:sp>
      <p:pic>
        <p:nvPicPr>
          <p:cNvPr id="3074" name="Picture 2" descr="Bildresultat för strong for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764704"/>
            <a:ext cx="2448272" cy="3649202"/>
          </a:xfrm>
          <a:prstGeom prst="rect">
            <a:avLst/>
          </a:prstGeom>
          <a:noFill/>
          <a:extLst>
            <a:ext uri="{909E8E84-426E-40DD-AFC4-6F175D3DCCD1}">
              <a14:hiddenFill xmlns:a14="http://schemas.microsoft.com/office/drawing/2010/main">
                <a:solidFill>
                  <a:srgbClr val="FFFFFF"/>
                </a:solidFill>
              </a14:hiddenFill>
            </a:ext>
          </a:extLst>
        </p:spPr>
      </p:pic>
      <p:sp>
        <p:nvSpPr>
          <p:cNvPr id="6" name="Höger 5"/>
          <p:cNvSpPr/>
          <p:nvPr/>
        </p:nvSpPr>
        <p:spPr>
          <a:xfrm rot="19519953">
            <a:off x="1426071" y="2481293"/>
            <a:ext cx="288032" cy="216024"/>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Höger 6"/>
          <p:cNvSpPr/>
          <p:nvPr/>
        </p:nvSpPr>
        <p:spPr>
          <a:xfrm rot="8846931">
            <a:off x="1655165" y="2314982"/>
            <a:ext cx="288032" cy="216024"/>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18" name="Rak pil 17"/>
          <p:cNvCxnSpPr>
            <a:endCxn id="7" idx="3"/>
          </p:cNvCxnSpPr>
          <p:nvPr/>
        </p:nvCxnSpPr>
        <p:spPr>
          <a:xfrm flipH="1">
            <a:off x="1677789" y="1124745"/>
            <a:ext cx="661964" cy="13757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6" name="Picture 4" descr="Bildresultat för strong for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6202" y="1390306"/>
            <a:ext cx="3122103" cy="2182710"/>
          </a:xfrm>
          <a:prstGeom prst="rect">
            <a:avLst/>
          </a:prstGeom>
          <a:noFill/>
          <a:extLst>
            <a:ext uri="{909E8E84-426E-40DD-AFC4-6F175D3DCCD1}">
              <a14:hiddenFill xmlns:a14="http://schemas.microsoft.com/office/drawing/2010/main">
                <a:solidFill>
                  <a:srgbClr val="FFFFFF"/>
                </a:solidFill>
              </a14:hiddenFill>
            </a:ext>
          </a:extLst>
        </p:spPr>
      </p:pic>
      <p:sp>
        <p:nvSpPr>
          <p:cNvPr id="19" name="textruta 18"/>
          <p:cNvSpPr txBox="1"/>
          <p:nvPr/>
        </p:nvSpPr>
        <p:spPr>
          <a:xfrm>
            <a:off x="4716016" y="3933056"/>
            <a:ext cx="3744416" cy="369332"/>
          </a:xfrm>
          <a:prstGeom prst="rect">
            <a:avLst/>
          </a:prstGeom>
          <a:noFill/>
        </p:spPr>
        <p:txBody>
          <a:bodyPr wrap="square" rtlCol="0">
            <a:spAutoFit/>
          </a:bodyPr>
          <a:lstStyle/>
          <a:p>
            <a:r>
              <a:rPr lang="sv-SE" b="1" dirty="0" smtClean="0"/>
              <a:t>1 fm = 10</a:t>
            </a:r>
            <a:r>
              <a:rPr lang="sv-SE" b="1" baseline="30000" dirty="0" smtClean="0"/>
              <a:t>-15</a:t>
            </a:r>
            <a:r>
              <a:rPr lang="sv-SE" b="1" dirty="0" smtClean="0"/>
              <a:t> m</a:t>
            </a:r>
            <a:endParaRPr lang="sv-SE" b="1" dirty="0"/>
          </a:p>
        </p:txBody>
      </p:sp>
      <p:sp>
        <p:nvSpPr>
          <p:cNvPr id="3" name="Platshållare för sidfot 2"/>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6434314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07529" y="52290"/>
            <a:ext cx="8229600" cy="576064"/>
          </a:xfrm>
        </p:spPr>
        <p:txBody>
          <a:bodyPr/>
          <a:lstStyle/>
          <a:p>
            <a:r>
              <a:rPr lang="sv-SE" sz="2800" dirty="0" smtClean="0"/>
              <a:t>Sönderfallskedjor</a:t>
            </a:r>
            <a:endParaRPr lang="sv-SE" sz="2800" dirty="0"/>
          </a:p>
        </p:txBody>
      </p:sp>
      <p:pic>
        <p:nvPicPr>
          <p:cNvPr id="2050" name="Picture 2" descr="http://www.world-nuclear.org/uploadedImages/org/info/radioactive_decay_seri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620689"/>
            <a:ext cx="5429251" cy="5991225"/>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sidfot 2"/>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1214418129"/>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07529" y="52290"/>
            <a:ext cx="8229600" cy="576064"/>
          </a:xfrm>
        </p:spPr>
        <p:txBody>
          <a:bodyPr/>
          <a:lstStyle/>
          <a:p>
            <a:r>
              <a:rPr lang="sv-SE" sz="2800" dirty="0" smtClean="0"/>
              <a:t>Sönderfallskedjor</a:t>
            </a:r>
            <a:endParaRPr lang="sv-SE" sz="2800" dirty="0"/>
          </a:p>
        </p:txBody>
      </p:sp>
      <p:graphicFrame>
        <p:nvGraphicFramePr>
          <p:cNvPr id="3" name="Tabell 2"/>
          <p:cNvGraphicFramePr>
            <a:graphicFrameLocks noGrp="1"/>
          </p:cNvGraphicFramePr>
          <p:nvPr>
            <p:extLst>
              <p:ext uri="{D42A27DB-BD31-4B8C-83A1-F6EECF244321}">
                <p14:modId xmlns:p14="http://schemas.microsoft.com/office/powerpoint/2010/main" val="796812091"/>
              </p:ext>
            </p:extLst>
          </p:nvPr>
        </p:nvGraphicFramePr>
        <p:xfrm>
          <a:off x="2123728" y="548681"/>
          <a:ext cx="4876800" cy="5807535"/>
        </p:xfrm>
        <a:graphic>
          <a:graphicData uri="http://schemas.openxmlformats.org/drawingml/2006/table">
            <a:tbl>
              <a:tblPr firstRow="1" bandRow="1">
                <a:tableStyleId>{5C22544A-7EE6-4342-B048-85BDC9FD1C3A}</a:tableStyleId>
              </a:tblPr>
              <a:tblGrid>
                <a:gridCol w="1219200"/>
                <a:gridCol w="1468760"/>
                <a:gridCol w="969640"/>
                <a:gridCol w="1219200"/>
              </a:tblGrid>
              <a:tr h="617179">
                <a:tc>
                  <a:txBody>
                    <a:bodyPr/>
                    <a:lstStyle/>
                    <a:p>
                      <a:pPr algn="ctr"/>
                      <a:r>
                        <a:rPr lang="sv-SE" sz="1800" dirty="0" smtClean="0"/>
                        <a:t>Isotop</a:t>
                      </a:r>
                      <a:endParaRPr lang="sv-SE" sz="1800" dirty="0"/>
                    </a:p>
                  </a:txBody>
                  <a:tcPr/>
                </a:tc>
                <a:tc>
                  <a:txBody>
                    <a:bodyPr/>
                    <a:lstStyle/>
                    <a:p>
                      <a:pPr algn="ctr"/>
                      <a:r>
                        <a:rPr lang="sv-SE" sz="1800" dirty="0" smtClean="0"/>
                        <a:t>Halverings-tid</a:t>
                      </a:r>
                      <a:endParaRPr lang="sv-SE" sz="1800" dirty="0"/>
                    </a:p>
                  </a:txBody>
                  <a:tcPr/>
                </a:tc>
                <a:tc>
                  <a:txBody>
                    <a:bodyPr/>
                    <a:lstStyle/>
                    <a:p>
                      <a:pPr algn="ctr"/>
                      <a:r>
                        <a:rPr lang="sv-SE" sz="1800" dirty="0" smtClean="0"/>
                        <a:t>Typ</a:t>
                      </a:r>
                      <a:endParaRPr lang="sv-SE" sz="1800" dirty="0"/>
                    </a:p>
                  </a:txBody>
                  <a:tcPr/>
                </a:tc>
                <a:tc>
                  <a:txBody>
                    <a:bodyPr/>
                    <a:lstStyle/>
                    <a:p>
                      <a:pPr algn="ctr"/>
                      <a:r>
                        <a:rPr lang="sv-SE" sz="1800" dirty="0" smtClean="0"/>
                        <a:t>MeV</a:t>
                      </a:r>
                      <a:endParaRPr lang="sv-SE" sz="1800" dirty="0"/>
                    </a:p>
                  </a:txBody>
                  <a:tcPr/>
                </a:tc>
              </a:tr>
              <a:tr h="323284">
                <a:tc>
                  <a:txBody>
                    <a:bodyPr/>
                    <a:lstStyle/>
                    <a:p>
                      <a:r>
                        <a:rPr lang="sv-SE" sz="1600" dirty="0" smtClean="0"/>
                        <a:t>U-238</a:t>
                      </a:r>
                      <a:endParaRPr lang="sv-SE" sz="1600" dirty="0"/>
                    </a:p>
                  </a:txBody>
                  <a:tcPr/>
                </a:tc>
                <a:tc>
                  <a:txBody>
                    <a:bodyPr/>
                    <a:lstStyle/>
                    <a:p>
                      <a:r>
                        <a:rPr lang="sv-SE" sz="1600" dirty="0" smtClean="0"/>
                        <a:t>4x10</a:t>
                      </a:r>
                      <a:r>
                        <a:rPr lang="sv-SE" sz="1600" baseline="30000" dirty="0" smtClean="0"/>
                        <a:t>9</a:t>
                      </a:r>
                      <a:r>
                        <a:rPr lang="sv-SE" sz="1600" baseline="0" dirty="0" smtClean="0"/>
                        <a:t> år</a:t>
                      </a:r>
                      <a:endParaRPr lang="sv-SE" sz="1600" dirty="0"/>
                    </a:p>
                  </a:txBody>
                  <a:tcPr/>
                </a:tc>
                <a:tc>
                  <a:txBody>
                    <a:bodyPr/>
                    <a:lstStyle/>
                    <a:p>
                      <a:r>
                        <a:rPr lang="el-GR" sz="1600" dirty="0" smtClean="0">
                          <a:latin typeface="Calibri"/>
                          <a:cs typeface="Calibri"/>
                        </a:rPr>
                        <a:t>α</a:t>
                      </a:r>
                      <a:endParaRPr lang="sv-SE" sz="1600" dirty="0"/>
                    </a:p>
                  </a:txBody>
                  <a:tcPr/>
                </a:tc>
                <a:tc>
                  <a:txBody>
                    <a:bodyPr/>
                    <a:lstStyle/>
                    <a:p>
                      <a:r>
                        <a:rPr lang="sv-SE" sz="1600" dirty="0" smtClean="0"/>
                        <a:t>4,27</a:t>
                      </a:r>
                      <a:endParaRPr lang="sv-SE" sz="1600" dirty="0"/>
                    </a:p>
                  </a:txBody>
                  <a:tcPr/>
                </a:tc>
              </a:tr>
              <a:tr h="345915">
                <a:tc>
                  <a:txBody>
                    <a:bodyPr/>
                    <a:lstStyle/>
                    <a:p>
                      <a:r>
                        <a:rPr lang="sv-SE" sz="1600" dirty="0" smtClean="0"/>
                        <a:t>Th-234</a:t>
                      </a:r>
                      <a:endParaRPr lang="sv-SE" sz="1600" dirty="0"/>
                    </a:p>
                  </a:txBody>
                  <a:tcPr/>
                </a:tc>
                <a:tc>
                  <a:txBody>
                    <a:bodyPr/>
                    <a:lstStyle/>
                    <a:p>
                      <a:r>
                        <a:rPr lang="sv-SE" sz="1600" dirty="0" smtClean="0"/>
                        <a:t>24 dygn</a:t>
                      </a:r>
                      <a:endParaRPr lang="sv-SE" sz="1600" dirty="0"/>
                    </a:p>
                  </a:txBody>
                  <a:tcPr/>
                </a:tc>
                <a:tc>
                  <a:txBody>
                    <a:bodyPr/>
                    <a:lstStyle/>
                    <a:p>
                      <a:r>
                        <a:rPr lang="el-GR" sz="1600" dirty="0" smtClean="0">
                          <a:latin typeface="Calibri"/>
                          <a:cs typeface="Calibri"/>
                        </a:rPr>
                        <a:t>β</a:t>
                      </a:r>
                      <a:r>
                        <a:rPr lang="sv-SE" sz="1600" baseline="30000" dirty="0" smtClean="0">
                          <a:latin typeface="Calibri"/>
                          <a:cs typeface="Calibri"/>
                        </a:rPr>
                        <a:t>-1</a:t>
                      </a:r>
                      <a:endParaRPr lang="sv-SE" sz="1600" dirty="0"/>
                    </a:p>
                  </a:txBody>
                  <a:tcPr/>
                </a:tc>
                <a:tc>
                  <a:txBody>
                    <a:bodyPr/>
                    <a:lstStyle/>
                    <a:p>
                      <a:r>
                        <a:rPr lang="sv-SE" sz="1600" dirty="0" smtClean="0"/>
                        <a:t>0,27</a:t>
                      </a:r>
                      <a:endParaRPr lang="sv-SE" sz="1600" dirty="0"/>
                    </a:p>
                  </a:txBody>
                  <a:tcPr/>
                </a:tc>
              </a:tr>
              <a:tr h="345915">
                <a:tc>
                  <a:txBody>
                    <a:bodyPr/>
                    <a:lstStyle/>
                    <a:p>
                      <a:r>
                        <a:rPr lang="sv-SE" sz="1600" dirty="0" smtClean="0"/>
                        <a:t>Pa-234</a:t>
                      </a:r>
                      <a:endParaRPr lang="sv-SE" sz="1600" dirty="0"/>
                    </a:p>
                  </a:txBody>
                  <a:tcPr/>
                </a:tc>
                <a:tc>
                  <a:txBody>
                    <a:bodyPr/>
                    <a:lstStyle/>
                    <a:p>
                      <a:r>
                        <a:rPr lang="sv-SE" sz="1600" dirty="0" smtClean="0"/>
                        <a:t>1,17 min</a:t>
                      </a:r>
                      <a:endParaRPr lang="sv-S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latin typeface="Calibri"/>
                          <a:cs typeface="Calibri"/>
                        </a:rPr>
                        <a:t>β</a:t>
                      </a:r>
                      <a:r>
                        <a:rPr lang="sv-SE" sz="1600" baseline="30000" dirty="0" smtClean="0">
                          <a:latin typeface="Calibri"/>
                          <a:cs typeface="Calibri"/>
                        </a:rPr>
                        <a:t>-1</a:t>
                      </a:r>
                      <a:endParaRPr lang="sv-SE" sz="1600" dirty="0"/>
                    </a:p>
                  </a:txBody>
                  <a:tcPr/>
                </a:tc>
                <a:tc>
                  <a:txBody>
                    <a:bodyPr/>
                    <a:lstStyle/>
                    <a:p>
                      <a:r>
                        <a:rPr lang="sv-SE" sz="1600" dirty="0" smtClean="0"/>
                        <a:t>2,20</a:t>
                      </a:r>
                      <a:endParaRPr lang="sv-SE" sz="1600" dirty="0"/>
                    </a:p>
                  </a:txBody>
                  <a:tcPr/>
                </a:tc>
              </a:tr>
              <a:tr h="345915">
                <a:tc>
                  <a:txBody>
                    <a:bodyPr/>
                    <a:lstStyle/>
                    <a:p>
                      <a:r>
                        <a:rPr lang="sv-SE" sz="1600" dirty="0" smtClean="0"/>
                        <a:t>U-234</a:t>
                      </a:r>
                      <a:endParaRPr lang="sv-SE" sz="1600" dirty="0"/>
                    </a:p>
                  </a:txBody>
                  <a:tcPr/>
                </a:tc>
                <a:tc>
                  <a:txBody>
                    <a:bodyPr/>
                    <a:lstStyle/>
                    <a:p>
                      <a:r>
                        <a:rPr lang="sv-SE" sz="1600" dirty="0" smtClean="0"/>
                        <a:t>250 000 år</a:t>
                      </a:r>
                      <a:endParaRPr lang="sv-S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latin typeface="Calibri"/>
                          <a:cs typeface="Calibri"/>
                        </a:rPr>
                        <a:t>α</a:t>
                      </a:r>
                      <a:endParaRPr lang="sv-SE" sz="1600" dirty="0"/>
                    </a:p>
                  </a:txBody>
                  <a:tcPr/>
                </a:tc>
                <a:tc>
                  <a:txBody>
                    <a:bodyPr/>
                    <a:lstStyle/>
                    <a:p>
                      <a:r>
                        <a:rPr lang="sv-SE" sz="1600" dirty="0" smtClean="0"/>
                        <a:t>0,053</a:t>
                      </a:r>
                      <a:endParaRPr lang="sv-SE" sz="1600" dirty="0"/>
                    </a:p>
                  </a:txBody>
                  <a:tcPr/>
                </a:tc>
              </a:tr>
              <a:tr h="345915">
                <a:tc>
                  <a:txBody>
                    <a:bodyPr/>
                    <a:lstStyle/>
                    <a:p>
                      <a:r>
                        <a:rPr lang="sv-SE" sz="1600" dirty="0" smtClean="0"/>
                        <a:t>Th-230</a:t>
                      </a:r>
                      <a:endParaRPr lang="sv-SE" sz="1600" dirty="0"/>
                    </a:p>
                  </a:txBody>
                  <a:tcPr/>
                </a:tc>
                <a:tc>
                  <a:txBody>
                    <a:bodyPr/>
                    <a:lstStyle/>
                    <a:p>
                      <a:r>
                        <a:rPr lang="sv-SE" sz="1600" dirty="0" smtClean="0"/>
                        <a:t>80 000 år</a:t>
                      </a:r>
                      <a:endParaRPr lang="sv-S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latin typeface="Calibri"/>
                          <a:cs typeface="Calibri"/>
                        </a:rPr>
                        <a:t>α</a:t>
                      </a:r>
                      <a:endParaRPr lang="sv-SE" sz="1600" dirty="0"/>
                    </a:p>
                  </a:txBody>
                  <a:tcPr/>
                </a:tc>
                <a:tc>
                  <a:txBody>
                    <a:bodyPr/>
                    <a:lstStyle/>
                    <a:p>
                      <a:r>
                        <a:rPr lang="sv-SE" sz="1600" dirty="0" smtClean="0"/>
                        <a:t>4,77</a:t>
                      </a:r>
                      <a:endParaRPr lang="sv-SE" sz="1600" dirty="0"/>
                    </a:p>
                  </a:txBody>
                  <a:tcPr/>
                </a:tc>
              </a:tr>
              <a:tr h="345915">
                <a:tc>
                  <a:txBody>
                    <a:bodyPr/>
                    <a:lstStyle/>
                    <a:p>
                      <a:r>
                        <a:rPr lang="sv-SE" sz="1600" dirty="0" smtClean="0"/>
                        <a:t>Ra-226</a:t>
                      </a:r>
                      <a:endParaRPr lang="sv-SE" sz="1600" dirty="0"/>
                    </a:p>
                  </a:txBody>
                  <a:tcPr/>
                </a:tc>
                <a:tc>
                  <a:txBody>
                    <a:bodyPr/>
                    <a:lstStyle/>
                    <a:p>
                      <a:r>
                        <a:rPr lang="sv-SE" sz="1600" dirty="0" smtClean="0"/>
                        <a:t>1602 år</a:t>
                      </a:r>
                      <a:endParaRPr lang="sv-S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latin typeface="Calibri"/>
                          <a:cs typeface="Calibri"/>
                        </a:rPr>
                        <a:t>α</a:t>
                      </a:r>
                      <a:endParaRPr lang="sv-SE" sz="1600" dirty="0"/>
                    </a:p>
                  </a:txBody>
                  <a:tcPr/>
                </a:tc>
                <a:tc>
                  <a:txBody>
                    <a:bodyPr/>
                    <a:lstStyle/>
                    <a:p>
                      <a:r>
                        <a:rPr lang="sv-SE" sz="1600" dirty="0" smtClean="0"/>
                        <a:t>4,87</a:t>
                      </a:r>
                      <a:endParaRPr lang="sv-SE" sz="1600" dirty="0"/>
                    </a:p>
                  </a:txBody>
                  <a:tcPr/>
                </a:tc>
              </a:tr>
              <a:tr h="345915">
                <a:tc>
                  <a:txBody>
                    <a:bodyPr/>
                    <a:lstStyle/>
                    <a:p>
                      <a:r>
                        <a:rPr lang="sv-SE" sz="1600" dirty="0" smtClean="0"/>
                        <a:t>Rn-222</a:t>
                      </a:r>
                      <a:endParaRPr lang="sv-SE" sz="1600" dirty="0"/>
                    </a:p>
                  </a:txBody>
                  <a:tcPr/>
                </a:tc>
                <a:tc>
                  <a:txBody>
                    <a:bodyPr/>
                    <a:lstStyle/>
                    <a:p>
                      <a:r>
                        <a:rPr lang="sv-SE" sz="1600" dirty="0" smtClean="0"/>
                        <a:t>3,8 dygn</a:t>
                      </a:r>
                      <a:endParaRPr lang="sv-S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latin typeface="Calibri"/>
                          <a:cs typeface="Calibri"/>
                        </a:rPr>
                        <a:t>α</a:t>
                      </a:r>
                      <a:endParaRPr lang="sv-SE" sz="1600" dirty="0"/>
                    </a:p>
                  </a:txBody>
                  <a:tcPr/>
                </a:tc>
                <a:tc>
                  <a:txBody>
                    <a:bodyPr/>
                    <a:lstStyle/>
                    <a:p>
                      <a:r>
                        <a:rPr lang="sv-SE" sz="1600" dirty="0" smtClean="0"/>
                        <a:t>5,49</a:t>
                      </a:r>
                      <a:endParaRPr lang="sv-SE" sz="1600" dirty="0"/>
                    </a:p>
                  </a:txBody>
                  <a:tcPr/>
                </a:tc>
              </a:tr>
              <a:tr h="345915">
                <a:tc>
                  <a:txBody>
                    <a:bodyPr/>
                    <a:lstStyle/>
                    <a:p>
                      <a:r>
                        <a:rPr lang="sv-SE" sz="1600" dirty="0" smtClean="0"/>
                        <a:t>Po-218</a:t>
                      </a:r>
                      <a:endParaRPr lang="sv-SE" sz="1600" dirty="0"/>
                    </a:p>
                  </a:txBody>
                  <a:tcPr/>
                </a:tc>
                <a:tc>
                  <a:txBody>
                    <a:bodyPr/>
                    <a:lstStyle/>
                    <a:p>
                      <a:r>
                        <a:rPr lang="sv-SE" sz="1600" dirty="0" smtClean="0"/>
                        <a:t>3 min</a:t>
                      </a:r>
                      <a:endParaRPr lang="sv-S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latin typeface="Calibri"/>
                          <a:cs typeface="Calibri"/>
                        </a:rPr>
                        <a:t>α</a:t>
                      </a:r>
                      <a:endParaRPr lang="sv-SE" sz="1600" dirty="0"/>
                    </a:p>
                  </a:txBody>
                  <a:tcPr/>
                </a:tc>
                <a:tc>
                  <a:txBody>
                    <a:bodyPr/>
                    <a:lstStyle/>
                    <a:p>
                      <a:r>
                        <a:rPr lang="sv-SE" sz="1600" dirty="0" smtClean="0"/>
                        <a:t>6,00</a:t>
                      </a:r>
                      <a:endParaRPr lang="sv-SE" sz="1600" dirty="0"/>
                    </a:p>
                  </a:txBody>
                  <a:tcPr/>
                </a:tc>
              </a:tr>
              <a:tr h="345915">
                <a:tc>
                  <a:txBody>
                    <a:bodyPr/>
                    <a:lstStyle/>
                    <a:p>
                      <a:r>
                        <a:rPr lang="sv-SE" sz="1600" dirty="0" smtClean="0"/>
                        <a:t>Pb-214</a:t>
                      </a:r>
                      <a:endParaRPr lang="sv-SE" sz="1600" dirty="0"/>
                    </a:p>
                  </a:txBody>
                  <a:tcPr/>
                </a:tc>
                <a:tc>
                  <a:txBody>
                    <a:bodyPr/>
                    <a:lstStyle/>
                    <a:p>
                      <a:r>
                        <a:rPr lang="sv-SE" sz="1600" dirty="0" smtClean="0"/>
                        <a:t>27 min</a:t>
                      </a:r>
                      <a:endParaRPr lang="sv-S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latin typeface="Calibri"/>
                          <a:cs typeface="Calibri"/>
                        </a:rPr>
                        <a:t>β</a:t>
                      </a:r>
                      <a:r>
                        <a:rPr lang="sv-SE" sz="1600" baseline="30000" dirty="0" smtClean="0">
                          <a:latin typeface="Calibri"/>
                          <a:cs typeface="Calibri"/>
                        </a:rPr>
                        <a:t>-1</a:t>
                      </a:r>
                      <a:endParaRPr lang="sv-SE" sz="1600" dirty="0"/>
                    </a:p>
                  </a:txBody>
                  <a:tcPr/>
                </a:tc>
                <a:tc>
                  <a:txBody>
                    <a:bodyPr/>
                    <a:lstStyle/>
                    <a:p>
                      <a:r>
                        <a:rPr lang="sv-SE" sz="1600" dirty="0" smtClean="0"/>
                        <a:t>1,02</a:t>
                      </a:r>
                      <a:endParaRPr lang="sv-SE" sz="1600" dirty="0"/>
                    </a:p>
                  </a:txBody>
                  <a:tcPr/>
                </a:tc>
              </a:tr>
              <a:tr h="345915">
                <a:tc>
                  <a:txBody>
                    <a:bodyPr/>
                    <a:lstStyle/>
                    <a:p>
                      <a:r>
                        <a:rPr lang="sv-SE" sz="1600" dirty="0" smtClean="0"/>
                        <a:t>Bi-214</a:t>
                      </a:r>
                      <a:endParaRPr lang="sv-SE" sz="1600" dirty="0"/>
                    </a:p>
                  </a:txBody>
                  <a:tcPr/>
                </a:tc>
                <a:tc>
                  <a:txBody>
                    <a:bodyPr/>
                    <a:lstStyle/>
                    <a:p>
                      <a:r>
                        <a:rPr lang="sv-SE" sz="1600" dirty="0" smtClean="0"/>
                        <a:t>19,7 min</a:t>
                      </a:r>
                      <a:endParaRPr lang="sv-S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latin typeface="Calibri"/>
                          <a:cs typeface="Calibri"/>
                        </a:rPr>
                        <a:t>β</a:t>
                      </a:r>
                      <a:r>
                        <a:rPr lang="sv-SE" sz="1600" baseline="30000" dirty="0" smtClean="0">
                          <a:latin typeface="Calibri"/>
                          <a:cs typeface="Calibri"/>
                        </a:rPr>
                        <a:t>-1</a:t>
                      </a:r>
                      <a:endParaRPr lang="sv-SE" sz="1600" dirty="0"/>
                    </a:p>
                  </a:txBody>
                  <a:tcPr/>
                </a:tc>
                <a:tc>
                  <a:txBody>
                    <a:bodyPr/>
                    <a:lstStyle/>
                    <a:p>
                      <a:r>
                        <a:rPr lang="sv-SE" sz="1600" dirty="0" smtClean="0"/>
                        <a:t>3,27</a:t>
                      </a:r>
                      <a:endParaRPr lang="sv-SE" sz="1600" dirty="0"/>
                    </a:p>
                  </a:txBody>
                  <a:tcPr/>
                </a:tc>
              </a:tr>
              <a:tr h="345915">
                <a:tc>
                  <a:txBody>
                    <a:bodyPr/>
                    <a:lstStyle/>
                    <a:p>
                      <a:r>
                        <a:rPr lang="sv-SE" sz="1600" dirty="0" smtClean="0"/>
                        <a:t>Po-214</a:t>
                      </a:r>
                      <a:endParaRPr lang="sv-SE" sz="1600" dirty="0"/>
                    </a:p>
                  </a:txBody>
                  <a:tcPr/>
                </a:tc>
                <a:tc>
                  <a:txBody>
                    <a:bodyPr/>
                    <a:lstStyle/>
                    <a:p>
                      <a:r>
                        <a:rPr lang="sv-SE" sz="1600" dirty="0" smtClean="0"/>
                        <a:t>0,016 sek</a:t>
                      </a:r>
                      <a:endParaRPr lang="sv-S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latin typeface="Calibri"/>
                          <a:cs typeface="Calibri"/>
                        </a:rPr>
                        <a:t>α</a:t>
                      </a:r>
                      <a:endParaRPr lang="sv-SE" sz="1600" dirty="0"/>
                    </a:p>
                  </a:txBody>
                  <a:tcPr/>
                </a:tc>
                <a:tc>
                  <a:txBody>
                    <a:bodyPr/>
                    <a:lstStyle/>
                    <a:p>
                      <a:r>
                        <a:rPr lang="sv-SE" sz="1600" dirty="0" smtClean="0"/>
                        <a:t>7,69</a:t>
                      </a:r>
                      <a:endParaRPr lang="sv-SE" sz="1600" dirty="0"/>
                    </a:p>
                  </a:txBody>
                  <a:tcPr/>
                </a:tc>
              </a:tr>
              <a:tr h="345915">
                <a:tc>
                  <a:txBody>
                    <a:bodyPr/>
                    <a:lstStyle/>
                    <a:p>
                      <a:r>
                        <a:rPr lang="sv-SE" sz="1600" dirty="0" smtClean="0"/>
                        <a:t>Pb-210</a:t>
                      </a:r>
                      <a:endParaRPr lang="sv-SE" sz="1600" dirty="0"/>
                    </a:p>
                  </a:txBody>
                  <a:tcPr/>
                </a:tc>
                <a:tc>
                  <a:txBody>
                    <a:bodyPr/>
                    <a:lstStyle/>
                    <a:p>
                      <a:r>
                        <a:rPr lang="sv-SE" sz="1600" dirty="0" smtClean="0"/>
                        <a:t>22 år</a:t>
                      </a:r>
                      <a:endParaRPr lang="sv-S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latin typeface="Calibri"/>
                          <a:cs typeface="Calibri"/>
                        </a:rPr>
                        <a:t>β</a:t>
                      </a:r>
                      <a:r>
                        <a:rPr lang="sv-SE" sz="1600" baseline="30000" dirty="0" smtClean="0">
                          <a:latin typeface="Calibri"/>
                          <a:cs typeface="Calibri"/>
                        </a:rPr>
                        <a:t>-1</a:t>
                      </a:r>
                      <a:endParaRPr lang="sv-SE" sz="1600" dirty="0"/>
                    </a:p>
                  </a:txBody>
                  <a:tcPr/>
                </a:tc>
                <a:tc>
                  <a:txBody>
                    <a:bodyPr/>
                    <a:lstStyle/>
                    <a:p>
                      <a:r>
                        <a:rPr lang="sv-SE" sz="1600" dirty="0" smtClean="0"/>
                        <a:t>0,063</a:t>
                      </a:r>
                      <a:endParaRPr lang="sv-SE" sz="1600" dirty="0"/>
                    </a:p>
                  </a:txBody>
                  <a:tcPr/>
                </a:tc>
              </a:tr>
              <a:tr h="323284">
                <a:tc>
                  <a:txBody>
                    <a:bodyPr/>
                    <a:lstStyle/>
                    <a:p>
                      <a:r>
                        <a:rPr lang="sv-SE" sz="1600" dirty="0" smtClean="0"/>
                        <a:t>Bi-210</a:t>
                      </a:r>
                      <a:endParaRPr lang="sv-SE" sz="1600" dirty="0"/>
                    </a:p>
                  </a:txBody>
                  <a:tcPr/>
                </a:tc>
                <a:tc>
                  <a:txBody>
                    <a:bodyPr/>
                    <a:lstStyle/>
                    <a:p>
                      <a:r>
                        <a:rPr lang="sv-SE" sz="1600" dirty="0" smtClean="0"/>
                        <a:t>5 dygn</a:t>
                      </a:r>
                      <a:endParaRPr lang="sv-S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latin typeface="Calibri"/>
                          <a:cs typeface="Calibri"/>
                        </a:rPr>
                        <a:t>β</a:t>
                      </a:r>
                      <a:r>
                        <a:rPr lang="sv-SE" sz="1600" baseline="30000" dirty="0" smtClean="0">
                          <a:latin typeface="Calibri"/>
                          <a:cs typeface="Calibri"/>
                        </a:rPr>
                        <a:t>-1</a:t>
                      </a:r>
                      <a:endParaRPr lang="sv-SE" sz="1600" dirty="0"/>
                    </a:p>
                  </a:txBody>
                  <a:tcPr/>
                </a:tc>
                <a:tc>
                  <a:txBody>
                    <a:bodyPr/>
                    <a:lstStyle/>
                    <a:p>
                      <a:r>
                        <a:rPr lang="sv-SE" sz="1600" dirty="0" smtClean="0"/>
                        <a:t>1,16</a:t>
                      </a:r>
                      <a:endParaRPr lang="sv-SE" sz="1600" dirty="0"/>
                    </a:p>
                  </a:txBody>
                  <a:tcPr/>
                </a:tc>
              </a:tr>
              <a:tr h="345915">
                <a:tc>
                  <a:txBody>
                    <a:bodyPr/>
                    <a:lstStyle/>
                    <a:p>
                      <a:r>
                        <a:rPr lang="sv-SE" sz="1600" dirty="0" smtClean="0"/>
                        <a:t>Po-210</a:t>
                      </a:r>
                      <a:endParaRPr lang="sv-SE" sz="1600" dirty="0"/>
                    </a:p>
                  </a:txBody>
                  <a:tcPr/>
                </a:tc>
                <a:tc>
                  <a:txBody>
                    <a:bodyPr/>
                    <a:lstStyle/>
                    <a:p>
                      <a:r>
                        <a:rPr lang="sv-SE" sz="1600" dirty="0" smtClean="0"/>
                        <a:t>238 dygn</a:t>
                      </a:r>
                      <a:endParaRPr lang="sv-S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latin typeface="Calibri"/>
                          <a:cs typeface="Calibri"/>
                        </a:rPr>
                        <a:t>α</a:t>
                      </a:r>
                      <a:endParaRPr lang="sv-SE" sz="1600" dirty="0"/>
                    </a:p>
                  </a:txBody>
                  <a:tcPr/>
                </a:tc>
                <a:tc>
                  <a:txBody>
                    <a:bodyPr/>
                    <a:lstStyle/>
                    <a:p>
                      <a:r>
                        <a:rPr lang="sv-SE" sz="1600" dirty="0" smtClean="0"/>
                        <a:t>5,41</a:t>
                      </a:r>
                      <a:endParaRPr lang="sv-SE" sz="1600" dirty="0"/>
                    </a:p>
                  </a:txBody>
                  <a:tcPr/>
                </a:tc>
              </a:tr>
              <a:tr h="345915">
                <a:tc>
                  <a:txBody>
                    <a:bodyPr/>
                    <a:lstStyle/>
                    <a:p>
                      <a:r>
                        <a:rPr lang="sv-SE" sz="1600" dirty="0" smtClean="0"/>
                        <a:t>Pb-206</a:t>
                      </a:r>
                      <a:endParaRPr lang="sv-SE" sz="1600" dirty="0"/>
                    </a:p>
                  </a:txBody>
                  <a:tcPr/>
                </a:tc>
                <a:tc>
                  <a:txBody>
                    <a:bodyPr/>
                    <a:lstStyle/>
                    <a:p>
                      <a:r>
                        <a:rPr lang="sv-SE" sz="1600" dirty="0" smtClean="0"/>
                        <a:t>stabil</a:t>
                      </a:r>
                      <a:endParaRPr lang="sv-S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1600" dirty="0"/>
                    </a:p>
                  </a:txBody>
                  <a:tcPr/>
                </a:tc>
                <a:tc>
                  <a:txBody>
                    <a:bodyPr/>
                    <a:lstStyle/>
                    <a:p>
                      <a:endParaRPr lang="sv-SE" sz="1600" dirty="0"/>
                    </a:p>
                  </a:txBody>
                  <a:tcPr/>
                </a:tc>
              </a:tr>
            </a:tbl>
          </a:graphicData>
        </a:graphic>
      </p:graphicFrame>
      <p:sp>
        <p:nvSpPr>
          <p:cNvPr id="4" name="Platshållare för sidfot 3"/>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404805943"/>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692696"/>
          </a:xfrm>
        </p:spPr>
        <p:txBody>
          <a:bodyPr/>
          <a:lstStyle/>
          <a:p>
            <a:r>
              <a:rPr lang="sv-SE" sz="2800" dirty="0" smtClean="0"/>
              <a:t>Sönderfall av uran-238</a:t>
            </a:r>
            <a:endParaRPr lang="sv-SE" sz="2800" dirty="0"/>
          </a:p>
        </p:txBody>
      </p:sp>
      <p:graphicFrame>
        <p:nvGraphicFramePr>
          <p:cNvPr id="3" name="Diagram 2"/>
          <p:cNvGraphicFramePr>
            <a:graphicFrameLocks/>
          </p:cNvGraphicFramePr>
          <p:nvPr>
            <p:extLst>
              <p:ext uri="{D42A27DB-BD31-4B8C-83A1-F6EECF244321}">
                <p14:modId xmlns:p14="http://schemas.microsoft.com/office/powerpoint/2010/main" val="2090560784"/>
              </p:ext>
            </p:extLst>
          </p:nvPr>
        </p:nvGraphicFramePr>
        <p:xfrm>
          <a:off x="827584" y="1412776"/>
          <a:ext cx="7488832" cy="4106961"/>
        </p:xfrm>
        <a:graphic>
          <a:graphicData uri="http://schemas.openxmlformats.org/drawingml/2006/chart">
            <c:chart xmlns:c="http://schemas.openxmlformats.org/drawingml/2006/chart" xmlns:r="http://schemas.openxmlformats.org/officeDocument/2006/relationships" r:id="rId3"/>
          </a:graphicData>
        </a:graphic>
      </p:graphicFrame>
      <p:sp>
        <p:nvSpPr>
          <p:cNvPr id="4" name="Platshållare för sidfot 3"/>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3879100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88640"/>
            <a:ext cx="8229600" cy="504056"/>
          </a:xfrm>
        </p:spPr>
        <p:txBody>
          <a:bodyPr/>
          <a:lstStyle/>
          <a:p>
            <a:r>
              <a:rPr lang="sv-SE" sz="2400" dirty="0" smtClean="0"/>
              <a:t>Rörelseenergi hos elementarpartiklar</a:t>
            </a:r>
            <a:endParaRPr lang="sv-SE" sz="2400" dirty="0"/>
          </a:p>
        </p:txBody>
      </p:sp>
      <p:graphicFrame>
        <p:nvGraphicFramePr>
          <p:cNvPr id="3" name="Diagram 2"/>
          <p:cNvGraphicFramePr>
            <a:graphicFrameLocks/>
          </p:cNvGraphicFramePr>
          <p:nvPr>
            <p:extLst>
              <p:ext uri="{D42A27DB-BD31-4B8C-83A1-F6EECF244321}">
                <p14:modId xmlns:p14="http://schemas.microsoft.com/office/powerpoint/2010/main" val="2874739611"/>
              </p:ext>
            </p:extLst>
          </p:nvPr>
        </p:nvGraphicFramePr>
        <p:xfrm>
          <a:off x="683568" y="836712"/>
          <a:ext cx="7488832" cy="4968552"/>
        </p:xfrm>
        <a:graphic>
          <a:graphicData uri="http://schemas.openxmlformats.org/drawingml/2006/chart">
            <c:chart xmlns:c="http://schemas.openxmlformats.org/drawingml/2006/chart" xmlns:r="http://schemas.openxmlformats.org/officeDocument/2006/relationships" r:id="rId3"/>
          </a:graphicData>
        </a:graphic>
      </p:graphicFrame>
      <p:sp>
        <p:nvSpPr>
          <p:cNvPr id="4" name="Platshållare för sidfot 3"/>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7030767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88640"/>
            <a:ext cx="8229600" cy="504056"/>
          </a:xfrm>
        </p:spPr>
        <p:txBody>
          <a:bodyPr/>
          <a:lstStyle/>
          <a:p>
            <a:r>
              <a:rPr lang="sv-SE" sz="2400" dirty="0" smtClean="0"/>
              <a:t>Rörelseenergi hos elementarpartiklar</a:t>
            </a:r>
            <a:endParaRPr lang="sv-SE" sz="2400" dirty="0"/>
          </a:p>
        </p:txBody>
      </p:sp>
      <p:graphicFrame>
        <p:nvGraphicFramePr>
          <p:cNvPr id="4" name="Diagram 3"/>
          <p:cNvGraphicFramePr>
            <a:graphicFrameLocks/>
          </p:cNvGraphicFramePr>
          <p:nvPr>
            <p:extLst>
              <p:ext uri="{D42A27DB-BD31-4B8C-83A1-F6EECF244321}">
                <p14:modId xmlns:p14="http://schemas.microsoft.com/office/powerpoint/2010/main" val="2885930043"/>
              </p:ext>
            </p:extLst>
          </p:nvPr>
        </p:nvGraphicFramePr>
        <p:xfrm>
          <a:off x="1475656" y="1988840"/>
          <a:ext cx="6552728" cy="3816424"/>
        </p:xfrm>
        <a:graphic>
          <a:graphicData uri="http://schemas.openxmlformats.org/drawingml/2006/chart">
            <c:chart xmlns:c="http://schemas.openxmlformats.org/drawingml/2006/chart" xmlns:r="http://schemas.openxmlformats.org/officeDocument/2006/relationships" r:id="rId3"/>
          </a:graphicData>
        </a:graphic>
      </p:graphicFrame>
      <p:sp>
        <p:nvSpPr>
          <p:cNvPr id="3" name="Platshållare för sidfot 2"/>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12717917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88640"/>
            <a:ext cx="8229600" cy="504056"/>
          </a:xfrm>
        </p:spPr>
        <p:txBody>
          <a:bodyPr/>
          <a:lstStyle/>
          <a:p>
            <a:r>
              <a:rPr lang="sv-SE" sz="2400" dirty="0" smtClean="0"/>
              <a:t>Rörelseenergi hos elementarpartiklar</a:t>
            </a:r>
            <a:endParaRPr lang="sv-SE" sz="2400" dirty="0"/>
          </a:p>
        </p:txBody>
      </p:sp>
      <p:graphicFrame>
        <p:nvGraphicFramePr>
          <p:cNvPr id="5" name="Diagram 4"/>
          <p:cNvGraphicFramePr>
            <a:graphicFrameLocks/>
          </p:cNvGraphicFramePr>
          <p:nvPr>
            <p:extLst>
              <p:ext uri="{D42A27DB-BD31-4B8C-83A1-F6EECF244321}">
                <p14:modId xmlns:p14="http://schemas.microsoft.com/office/powerpoint/2010/main" val="2898342256"/>
              </p:ext>
            </p:extLst>
          </p:nvPr>
        </p:nvGraphicFramePr>
        <p:xfrm>
          <a:off x="827584" y="1916832"/>
          <a:ext cx="7056784"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3" name="Platshållare för sidfot 2"/>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6565195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051720" y="332657"/>
            <a:ext cx="5112568" cy="461665"/>
          </a:xfrm>
          <a:prstGeom prst="rect">
            <a:avLst/>
          </a:prstGeom>
          <a:noFill/>
        </p:spPr>
        <p:txBody>
          <a:bodyPr wrap="square" rtlCol="0">
            <a:spAutoFit/>
          </a:bodyPr>
          <a:lstStyle/>
          <a:p>
            <a:pPr algn="ctr"/>
            <a:r>
              <a:rPr lang="sv-SE" sz="2400" dirty="0" smtClean="0"/>
              <a:t>Radon och Bequerel</a:t>
            </a:r>
            <a:endParaRPr lang="sv-SE" sz="2400" dirty="0"/>
          </a:p>
        </p:txBody>
      </p:sp>
      <p:sp>
        <p:nvSpPr>
          <p:cNvPr id="3" name="textruta 2"/>
          <p:cNvSpPr txBox="1"/>
          <p:nvPr/>
        </p:nvSpPr>
        <p:spPr>
          <a:xfrm>
            <a:off x="1115616" y="1916832"/>
            <a:ext cx="7056784" cy="1600438"/>
          </a:xfrm>
          <a:prstGeom prst="rect">
            <a:avLst/>
          </a:prstGeom>
          <a:noFill/>
        </p:spPr>
        <p:txBody>
          <a:bodyPr wrap="square" rtlCol="0">
            <a:spAutoFit/>
          </a:bodyPr>
          <a:lstStyle/>
          <a:p>
            <a:r>
              <a:rPr lang="sv-SE" sz="2000" b="1" dirty="0" smtClean="0">
                <a:solidFill>
                  <a:srgbClr val="FF0000"/>
                </a:solidFill>
              </a:rPr>
              <a:t>Radioaktivt sönderfall per sekund mäts i Bequerel (Bq)</a:t>
            </a:r>
          </a:p>
          <a:p>
            <a:r>
              <a:rPr lang="sv-SE" sz="2000" b="1" dirty="0" smtClean="0">
                <a:solidFill>
                  <a:srgbClr val="00B050"/>
                </a:solidFill>
              </a:rPr>
              <a:t>1 Bq = 1 sönderfall per sekund</a:t>
            </a:r>
          </a:p>
          <a:p>
            <a:r>
              <a:rPr lang="sv-SE" sz="2000" b="1" dirty="0" smtClean="0">
                <a:solidFill>
                  <a:srgbClr val="0070C0"/>
                </a:solidFill>
              </a:rPr>
              <a:t>Bostäder max 200 Becquerel per kubikmeter luft (Bq/m</a:t>
            </a:r>
            <a:r>
              <a:rPr lang="sv-SE" sz="2000" b="1" baseline="30000" dirty="0" smtClean="0">
                <a:solidFill>
                  <a:srgbClr val="0070C0"/>
                </a:solidFill>
              </a:rPr>
              <a:t>3</a:t>
            </a:r>
            <a:r>
              <a:rPr lang="sv-SE" sz="2000" b="1" dirty="0" smtClean="0">
                <a:solidFill>
                  <a:srgbClr val="0070C0"/>
                </a:solidFill>
              </a:rPr>
              <a:t>)</a:t>
            </a:r>
          </a:p>
          <a:p>
            <a:r>
              <a:rPr lang="sv-SE" sz="2000" dirty="0" smtClean="0">
                <a:solidFill>
                  <a:schemeClr val="tx2"/>
                </a:solidFill>
              </a:rPr>
              <a:t>Man mäter strålningen från radon och dess dotterprodukter</a:t>
            </a:r>
          </a:p>
          <a:p>
            <a:endParaRPr lang="sv-SE" dirty="0"/>
          </a:p>
        </p:txBody>
      </p:sp>
      <p:grpSp>
        <p:nvGrpSpPr>
          <p:cNvPr id="6" name="Grupp 5"/>
          <p:cNvGrpSpPr/>
          <p:nvPr/>
        </p:nvGrpSpPr>
        <p:grpSpPr>
          <a:xfrm>
            <a:off x="863588" y="3517270"/>
            <a:ext cx="7560840" cy="2708864"/>
            <a:chOff x="899592" y="2388610"/>
            <a:chExt cx="7560840" cy="1862345"/>
          </a:xfrm>
        </p:grpSpPr>
        <p:sp>
          <p:nvSpPr>
            <p:cNvPr id="4" name="Rektangel med rundade hörn 3"/>
            <p:cNvSpPr/>
            <p:nvPr/>
          </p:nvSpPr>
          <p:spPr>
            <a:xfrm>
              <a:off x="899592" y="2388610"/>
              <a:ext cx="7560840" cy="1721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textruta 4"/>
            <p:cNvSpPr txBox="1"/>
            <p:nvPr/>
          </p:nvSpPr>
          <p:spPr>
            <a:xfrm>
              <a:off x="1331640" y="2388906"/>
              <a:ext cx="7128792" cy="1862049"/>
            </a:xfrm>
            <a:prstGeom prst="rect">
              <a:avLst/>
            </a:prstGeom>
            <a:noFill/>
          </p:spPr>
          <p:txBody>
            <a:bodyPr wrap="square" rtlCol="0">
              <a:spAutoFit/>
            </a:bodyPr>
            <a:lstStyle/>
            <a:p>
              <a:r>
                <a:rPr lang="sv-SE" b="1" dirty="0" smtClean="0">
                  <a:solidFill>
                    <a:schemeClr val="bg1"/>
                  </a:solidFill>
                </a:rPr>
                <a:t>Exempel:</a:t>
              </a:r>
            </a:p>
            <a:p>
              <a:r>
                <a:rPr lang="sv-SE" sz="2400" b="1" baseline="30000" dirty="0" smtClean="0">
                  <a:solidFill>
                    <a:schemeClr val="bg1"/>
                  </a:solidFill>
                </a:rPr>
                <a:t>40</a:t>
              </a:r>
              <a:r>
                <a:rPr lang="sv-SE" sz="2400" b="1" dirty="0" smtClean="0">
                  <a:solidFill>
                    <a:schemeClr val="bg1"/>
                  </a:solidFill>
                </a:rPr>
                <a:t>K</a:t>
              </a:r>
              <a:r>
                <a:rPr lang="sv-SE" sz="2000" b="1" dirty="0" smtClean="0">
                  <a:solidFill>
                    <a:schemeClr val="bg1"/>
                  </a:solidFill>
                </a:rPr>
                <a:t>  (Kalium-40) radioaktivt kalium finns 0,012 % i naturligt ka</a:t>
              </a:r>
              <a:r>
                <a:rPr lang="sv-SE" b="1" dirty="0" smtClean="0">
                  <a:solidFill>
                    <a:schemeClr val="bg1"/>
                  </a:solidFill>
                </a:rPr>
                <a:t>lium</a:t>
              </a:r>
            </a:p>
            <a:p>
              <a:r>
                <a:rPr lang="sv-SE" b="1" dirty="0" smtClean="0">
                  <a:solidFill>
                    <a:schemeClr val="bg1"/>
                  </a:solidFill>
                </a:rPr>
                <a:t>Mängden K hos en vuxen person ca 160 g, ger </a:t>
              </a:r>
              <a:r>
                <a:rPr lang="sv-SE" b="1" baseline="30000" dirty="0" smtClean="0">
                  <a:solidFill>
                    <a:schemeClr val="bg1"/>
                  </a:solidFill>
                </a:rPr>
                <a:t>40</a:t>
              </a:r>
              <a:r>
                <a:rPr lang="sv-SE" b="1" dirty="0" smtClean="0">
                  <a:solidFill>
                    <a:schemeClr val="bg1"/>
                  </a:solidFill>
                </a:rPr>
                <a:t>K=0,0187 g. Halveringstiden för </a:t>
              </a:r>
              <a:r>
                <a:rPr lang="sv-SE" b="1" baseline="30000" dirty="0" smtClean="0">
                  <a:solidFill>
                    <a:schemeClr val="bg1"/>
                  </a:solidFill>
                </a:rPr>
                <a:t>40</a:t>
              </a:r>
              <a:r>
                <a:rPr lang="sv-SE" b="1" dirty="0" smtClean="0">
                  <a:solidFill>
                    <a:schemeClr val="bg1"/>
                  </a:solidFill>
                </a:rPr>
                <a:t>K = 1,25x10</a:t>
              </a:r>
              <a:r>
                <a:rPr lang="sv-SE" b="1" baseline="30000" dirty="0" smtClean="0">
                  <a:solidFill>
                    <a:schemeClr val="bg1"/>
                  </a:solidFill>
                </a:rPr>
                <a:t>9</a:t>
              </a:r>
              <a:r>
                <a:rPr lang="sv-SE" b="1" dirty="0" smtClean="0">
                  <a:solidFill>
                    <a:schemeClr val="bg1"/>
                  </a:solidFill>
                </a:rPr>
                <a:t> år = 3,94x10</a:t>
              </a:r>
              <a:r>
                <a:rPr lang="sv-SE" b="1" baseline="30000" dirty="0" smtClean="0">
                  <a:solidFill>
                    <a:schemeClr val="bg1"/>
                  </a:solidFill>
                </a:rPr>
                <a:t>16 </a:t>
              </a:r>
              <a:r>
                <a:rPr lang="sv-SE" b="1" dirty="0" smtClean="0">
                  <a:solidFill>
                    <a:schemeClr val="bg1"/>
                  </a:solidFill>
                </a:rPr>
                <a:t>sek.  Strålning  i kroppen 4945 Bq ~  5000 Bq.  Max tillåten radioaktivitet i  älgkött 1500 Bq/kg. Om man äter 200 g ökar strålningen i kroppen med 300Bq !!</a:t>
              </a:r>
            </a:p>
            <a:p>
              <a:endParaRPr lang="sv-SE" b="1" dirty="0">
                <a:solidFill>
                  <a:schemeClr val="bg1"/>
                </a:solidFill>
              </a:endParaRPr>
            </a:p>
          </p:txBody>
        </p:sp>
      </p:grpSp>
      <p:sp>
        <p:nvSpPr>
          <p:cNvPr id="7" name="Platshållare för sidfot 6"/>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181633838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ildresultat för periodic 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584" y="260648"/>
            <a:ext cx="10297144" cy="6408712"/>
          </a:xfrm>
          <a:prstGeom prst="rect">
            <a:avLst/>
          </a:prstGeom>
          <a:noFill/>
          <a:extLst>
            <a:ext uri="{909E8E84-426E-40DD-AFC4-6F175D3DCCD1}">
              <a14:hiddenFill xmlns:a14="http://schemas.microsoft.com/office/drawing/2010/main">
                <a:solidFill>
                  <a:srgbClr val="FFFFFF"/>
                </a:solidFill>
              </a14:hiddenFill>
            </a:ext>
          </a:extLst>
        </p:spPr>
      </p:pic>
      <p:sp>
        <p:nvSpPr>
          <p:cNvPr id="6" name="Ellips 5"/>
          <p:cNvSpPr/>
          <p:nvPr/>
        </p:nvSpPr>
        <p:spPr>
          <a:xfrm>
            <a:off x="-108520" y="2132857"/>
            <a:ext cx="792088" cy="720080"/>
          </a:xfrm>
          <a:prstGeom prst="ellipse">
            <a:avLst/>
          </a:pr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8" name="Picture 4" descr="Bildresultat för periodic 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584" y="526207"/>
            <a:ext cx="10297144" cy="6408712"/>
          </a:xfrm>
          <a:prstGeom prst="rect">
            <a:avLst/>
          </a:prstGeom>
          <a:noFill/>
          <a:extLst>
            <a:ext uri="{909E8E84-426E-40DD-AFC4-6F175D3DCCD1}">
              <a14:hiddenFill xmlns:a14="http://schemas.microsoft.com/office/drawing/2010/main">
                <a:solidFill>
                  <a:srgbClr val="FFFFFF"/>
                </a:solidFill>
              </a14:hiddenFill>
            </a:ext>
          </a:extLst>
        </p:spPr>
      </p:pic>
      <p:sp>
        <p:nvSpPr>
          <p:cNvPr id="9" name="Ellips 8"/>
          <p:cNvSpPr/>
          <p:nvPr/>
        </p:nvSpPr>
        <p:spPr>
          <a:xfrm>
            <a:off x="-108520" y="2398416"/>
            <a:ext cx="792088" cy="720080"/>
          </a:xfrm>
          <a:prstGeom prst="ellipse">
            <a:avLst/>
          </a:pr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Ellips 6"/>
          <p:cNvSpPr/>
          <p:nvPr/>
        </p:nvSpPr>
        <p:spPr>
          <a:xfrm>
            <a:off x="1619672" y="5229201"/>
            <a:ext cx="792088" cy="792088"/>
          </a:xfrm>
          <a:prstGeom prst="ellipse">
            <a:avLst/>
          </a:pr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Ellips 9"/>
          <p:cNvSpPr/>
          <p:nvPr/>
        </p:nvSpPr>
        <p:spPr>
          <a:xfrm>
            <a:off x="2627784" y="5157192"/>
            <a:ext cx="864096" cy="864096"/>
          </a:xfrm>
          <a:prstGeom prst="ellipse">
            <a:avLst/>
          </a:pr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extruta 1"/>
          <p:cNvSpPr txBox="1"/>
          <p:nvPr/>
        </p:nvSpPr>
        <p:spPr>
          <a:xfrm>
            <a:off x="1503115" y="336551"/>
            <a:ext cx="2016224" cy="307777"/>
          </a:xfrm>
          <a:prstGeom prst="rect">
            <a:avLst/>
          </a:prstGeom>
          <a:noFill/>
        </p:spPr>
        <p:txBody>
          <a:bodyPr wrap="square" rtlCol="0">
            <a:spAutoFit/>
          </a:bodyPr>
          <a:lstStyle/>
          <a:p>
            <a:r>
              <a:rPr lang="sv-SE" sz="1400" dirty="0" smtClean="0"/>
              <a:t>www.ptable.com</a:t>
            </a:r>
            <a:endParaRPr lang="sv-SE" sz="1400" dirty="0"/>
          </a:p>
        </p:txBody>
      </p:sp>
      <p:sp>
        <p:nvSpPr>
          <p:cNvPr id="3" name="Platshållare för sidfot 2"/>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14353533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akan\Documents\Radioaktiva ämnen\Sönderfall\Natural uranium activit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10" y="1019178"/>
            <a:ext cx="7752532" cy="52156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Rubrik 2"/>
          <p:cNvSpPr>
            <a:spLocks noGrp="1"/>
          </p:cNvSpPr>
          <p:nvPr>
            <p:ph type="title"/>
          </p:nvPr>
        </p:nvSpPr>
        <p:spPr>
          <a:xfrm>
            <a:off x="457200" y="1"/>
            <a:ext cx="8229600" cy="836712"/>
          </a:xfrm>
        </p:spPr>
        <p:txBody>
          <a:bodyPr/>
          <a:lstStyle/>
          <a:p>
            <a:r>
              <a:rPr lang="sv-SE" sz="3200" dirty="0" smtClean="0"/>
              <a:t>Naturlig Uranaktivitet</a:t>
            </a:r>
            <a:endParaRPr lang="sv-SE" sz="3200" dirty="0"/>
          </a:p>
        </p:txBody>
      </p:sp>
      <p:sp>
        <p:nvSpPr>
          <p:cNvPr id="4" name="Rektangel 3"/>
          <p:cNvSpPr/>
          <p:nvPr/>
        </p:nvSpPr>
        <p:spPr>
          <a:xfrm>
            <a:off x="2195736" y="1019178"/>
            <a:ext cx="5400600" cy="681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ektangel 4"/>
          <p:cNvSpPr/>
          <p:nvPr/>
        </p:nvSpPr>
        <p:spPr>
          <a:xfrm>
            <a:off x="3923928" y="1700808"/>
            <a:ext cx="208823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sidfot 1"/>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18726210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620688"/>
          </a:xfrm>
        </p:spPr>
        <p:txBody>
          <a:bodyPr/>
          <a:lstStyle/>
          <a:p>
            <a:r>
              <a:rPr lang="sv-SE" sz="2800" dirty="0" smtClean="0"/>
              <a:t>Americium</a:t>
            </a:r>
            <a:endParaRPr lang="sv-SE" sz="2800" dirty="0"/>
          </a:p>
        </p:txBody>
      </p:sp>
      <p:grpSp>
        <p:nvGrpSpPr>
          <p:cNvPr id="18" name="Grupp 17"/>
          <p:cNvGrpSpPr/>
          <p:nvPr/>
        </p:nvGrpSpPr>
        <p:grpSpPr>
          <a:xfrm>
            <a:off x="3217268" y="870293"/>
            <a:ext cx="2794892" cy="1121837"/>
            <a:chOff x="2172644" y="861894"/>
            <a:chExt cx="2794892" cy="1099834"/>
          </a:xfrm>
        </p:grpSpPr>
        <p:sp>
          <p:nvSpPr>
            <p:cNvPr id="19" name="textruta 18"/>
            <p:cNvSpPr txBox="1"/>
            <p:nvPr/>
          </p:nvSpPr>
          <p:spPr>
            <a:xfrm>
              <a:off x="2172644" y="861894"/>
              <a:ext cx="504056" cy="307777"/>
            </a:xfrm>
            <a:prstGeom prst="rect">
              <a:avLst/>
            </a:prstGeom>
            <a:noFill/>
          </p:spPr>
          <p:txBody>
            <a:bodyPr wrap="square" rtlCol="0">
              <a:spAutoFit/>
            </a:bodyPr>
            <a:lstStyle/>
            <a:p>
              <a:r>
                <a:rPr lang="sv-SE" sz="1400" dirty="0" smtClean="0">
                  <a:latin typeface="Calibri"/>
                  <a:cs typeface="Calibri"/>
                </a:rPr>
                <a:t>    </a:t>
              </a:r>
              <a:r>
                <a:rPr lang="el-GR" sz="1400" dirty="0" smtClean="0">
                  <a:latin typeface="Calibri"/>
                  <a:cs typeface="Calibri"/>
                </a:rPr>
                <a:t>β</a:t>
              </a:r>
              <a:r>
                <a:rPr lang="sv-SE" sz="1400" b="1" baseline="30000" dirty="0" smtClean="0">
                  <a:latin typeface="Calibri"/>
                  <a:cs typeface="Calibri"/>
                </a:rPr>
                <a:t>-</a:t>
              </a:r>
              <a:endParaRPr lang="sv-SE" sz="1400" b="1" dirty="0"/>
            </a:p>
          </p:txBody>
        </p:sp>
        <p:cxnSp>
          <p:nvCxnSpPr>
            <p:cNvPr id="20" name="Rak pil 19"/>
            <p:cNvCxnSpPr/>
            <p:nvPr/>
          </p:nvCxnSpPr>
          <p:spPr>
            <a:xfrm>
              <a:off x="2353172" y="1147783"/>
              <a:ext cx="28803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0" name="textruta 49"/>
            <p:cNvSpPr txBox="1"/>
            <p:nvPr/>
          </p:nvSpPr>
          <p:spPr>
            <a:xfrm>
              <a:off x="4463480" y="1653951"/>
              <a:ext cx="504056" cy="307777"/>
            </a:xfrm>
            <a:prstGeom prst="rect">
              <a:avLst/>
            </a:prstGeom>
            <a:noFill/>
          </p:spPr>
          <p:txBody>
            <a:bodyPr wrap="square" rtlCol="0">
              <a:spAutoFit/>
            </a:bodyPr>
            <a:lstStyle/>
            <a:p>
              <a:r>
                <a:rPr lang="sv-SE" sz="1400" dirty="0" smtClean="0">
                  <a:latin typeface="Calibri"/>
                  <a:cs typeface="Calibri"/>
                </a:rPr>
                <a:t>  </a:t>
              </a:r>
              <a:r>
                <a:rPr lang="el-GR" sz="1400" dirty="0" smtClean="0">
                  <a:latin typeface="Calibri"/>
                  <a:cs typeface="Calibri"/>
                </a:rPr>
                <a:t>β</a:t>
              </a:r>
              <a:r>
                <a:rPr lang="sv-SE" sz="1400" b="1" baseline="30000" dirty="0" smtClean="0">
                  <a:latin typeface="Calibri"/>
                  <a:cs typeface="Calibri"/>
                </a:rPr>
                <a:t>-</a:t>
              </a:r>
              <a:endParaRPr lang="sv-SE" sz="1400" b="1" dirty="0"/>
            </a:p>
          </p:txBody>
        </p:sp>
      </p:grpSp>
      <p:grpSp>
        <p:nvGrpSpPr>
          <p:cNvPr id="54" name="Grupp 53"/>
          <p:cNvGrpSpPr/>
          <p:nvPr/>
        </p:nvGrpSpPr>
        <p:grpSpPr>
          <a:xfrm>
            <a:off x="467544" y="861895"/>
            <a:ext cx="4146426" cy="548597"/>
            <a:chOff x="467544" y="861895"/>
            <a:chExt cx="4146426" cy="548597"/>
          </a:xfrm>
        </p:grpSpPr>
        <p:sp>
          <p:nvSpPr>
            <p:cNvPr id="3" name="textruta 2"/>
            <p:cNvSpPr txBox="1"/>
            <p:nvPr/>
          </p:nvSpPr>
          <p:spPr>
            <a:xfrm>
              <a:off x="755576" y="978064"/>
              <a:ext cx="396044" cy="361050"/>
            </a:xfrm>
            <a:prstGeom prst="rect">
              <a:avLst/>
            </a:prstGeom>
            <a:noFill/>
          </p:spPr>
          <p:txBody>
            <a:bodyPr wrap="square" rtlCol="0">
              <a:spAutoFit/>
            </a:bodyPr>
            <a:lstStyle/>
            <a:p>
              <a:r>
                <a:rPr lang="sv-SE" dirty="0" smtClean="0"/>
                <a:t>U</a:t>
              </a:r>
              <a:endParaRPr lang="sv-SE" dirty="0"/>
            </a:p>
          </p:txBody>
        </p:sp>
        <p:sp>
          <p:nvSpPr>
            <p:cNvPr id="6" name="textruta 5"/>
            <p:cNvSpPr txBox="1"/>
            <p:nvPr/>
          </p:nvSpPr>
          <p:spPr>
            <a:xfrm>
              <a:off x="2012561" y="982245"/>
              <a:ext cx="396044" cy="361050"/>
            </a:xfrm>
            <a:prstGeom prst="rect">
              <a:avLst/>
            </a:prstGeom>
            <a:noFill/>
          </p:spPr>
          <p:txBody>
            <a:bodyPr wrap="square" rtlCol="0">
              <a:spAutoFit/>
            </a:bodyPr>
            <a:lstStyle/>
            <a:p>
              <a:r>
                <a:rPr lang="sv-SE" dirty="0" smtClean="0"/>
                <a:t>U</a:t>
              </a:r>
              <a:endParaRPr lang="sv-SE" dirty="0"/>
            </a:p>
          </p:txBody>
        </p:sp>
        <p:sp>
          <p:nvSpPr>
            <p:cNvPr id="11" name="textruta 10"/>
            <p:cNvSpPr txBox="1"/>
            <p:nvPr/>
          </p:nvSpPr>
          <p:spPr>
            <a:xfrm>
              <a:off x="467544" y="947976"/>
              <a:ext cx="432048" cy="421225"/>
            </a:xfrm>
            <a:prstGeom prst="rect">
              <a:avLst/>
            </a:prstGeom>
            <a:noFill/>
          </p:spPr>
          <p:txBody>
            <a:bodyPr wrap="square" rtlCol="0">
              <a:spAutoFit/>
            </a:bodyPr>
            <a:lstStyle/>
            <a:p>
              <a:r>
                <a:rPr lang="sv-SE" sz="1100" dirty="0" smtClean="0"/>
                <a:t>238</a:t>
              </a:r>
            </a:p>
            <a:p>
              <a:r>
                <a:rPr lang="sv-SE" sz="1100" dirty="0" smtClean="0"/>
                <a:t>  92</a:t>
              </a:r>
              <a:endParaRPr lang="sv-SE" sz="1100" dirty="0"/>
            </a:p>
          </p:txBody>
        </p:sp>
        <p:sp>
          <p:nvSpPr>
            <p:cNvPr id="12" name="textruta 11"/>
            <p:cNvSpPr txBox="1"/>
            <p:nvPr/>
          </p:nvSpPr>
          <p:spPr>
            <a:xfrm>
              <a:off x="1740596" y="959179"/>
              <a:ext cx="432048" cy="451313"/>
            </a:xfrm>
            <a:prstGeom prst="rect">
              <a:avLst/>
            </a:prstGeom>
            <a:noFill/>
          </p:spPr>
          <p:txBody>
            <a:bodyPr wrap="square" rtlCol="0">
              <a:spAutoFit/>
            </a:bodyPr>
            <a:lstStyle/>
            <a:p>
              <a:r>
                <a:rPr lang="sv-SE" sz="1200" dirty="0" smtClean="0"/>
                <a:t>239</a:t>
              </a:r>
            </a:p>
            <a:p>
              <a:r>
                <a:rPr lang="sv-SE" sz="1200" dirty="0"/>
                <a:t> </a:t>
              </a:r>
              <a:r>
                <a:rPr lang="sv-SE" sz="1200" dirty="0" smtClean="0"/>
                <a:t> 92</a:t>
              </a:r>
              <a:endParaRPr lang="sv-SE" sz="1200" dirty="0"/>
            </a:p>
          </p:txBody>
        </p:sp>
        <p:grpSp>
          <p:nvGrpSpPr>
            <p:cNvPr id="17" name="Grupp 16"/>
            <p:cNvGrpSpPr/>
            <p:nvPr/>
          </p:nvGrpSpPr>
          <p:grpSpPr>
            <a:xfrm>
              <a:off x="2172644" y="861895"/>
              <a:ext cx="504056" cy="313934"/>
              <a:chOff x="2172644" y="861894"/>
              <a:chExt cx="504056" cy="307777"/>
            </a:xfrm>
          </p:grpSpPr>
          <p:sp>
            <p:nvSpPr>
              <p:cNvPr id="9" name="textruta 8"/>
              <p:cNvSpPr txBox="1"/>
              <p:nvPr/>
            </p:nvSpPr>
            <p:spPr>
              <a:xfrm>
                <a:off x="2172644" y="861894"/>
                <a:ext cx="504056" cy="307777"/>
              </a:xfrm>
              <a:prstGeom prst="rect">
                <a:avLst/>
              </a:prstGeom>
              <a:noFill/>
            </p:spPr>
            <p:txBody>
              <a:bodyPr wrap="square" rtlCol="0">
                <a:spAutoFit/>
              </a:bodyPr>
              <a:lstStyle/>
              <a:p>
                <a:r>
                  <a:rPr lang="sv-SE" sz="1400" dirty="0" smtClean="0">
                    <a:latin typeface="Calibri"/>
                    <a:cs typeface="Calibri"/>
                  </a:rPr>
                  <a:t>    </a:t>
                </a:r>
                <a:r>
                  <a:rPr lang="el-GR" sz="1400" dirty="0" smtClean="0">
                    <a:latin typeface="Calibri"/>
                    <a:cs typeface="Calibri"/>
                  </a:rPr>
                  <a:t>β</a:t>
                </a:r>
                <a:r>
                  <a:rPr lang="sv-SE" sz="1400" b="1" baseline="30000" dirty="0" smtClean="0">
                    <a:latin typeface="Calibri"/>
                    <a:cs typeface="Calibri"/>
                  </a:rPr>
                  <a:t>-</a:t>
                </a:r>
                <a:endParaRPr lang="sv-SE" sz="1400" b="1" dirty="0"/>
              </a:p>
            </p:txBody>
          </p:sp>
          <p:cxnSp>
            <p:nvCxnSpPr>
              <p:cNvPr id="14" name="Rak pil 13"/>
              <p:cNvCxnSpPr/>
              <p:nvPr/>
            </p:nvCxnSpPr>
            <p:spPr>
              <a:xfrm>
                <a:off x="2353172" y="1147783"/>
                <a:ext cx="28803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21" name="Grupp 20"/>
            <p:cNvGrpSpPr/>
            <p:nvPr/>
          </p:nvGrpSpPr>
          <p:grpSpPr>
            <a:xfrm>
              <a:off x="2641204" y="925959"/>
              <a:ext cx="864096" cy="470901"/>
              <a:chOff x="2641204" y="927428"/>
              <a:chExt cx="864096" cy="461665"/>
            </a:xfrm>
          </p:grpSpPr>
          <p:sp>
            <p:nvSpPr>
              <p:cNvPr id="10" name="textruta 9"/>
              <p:cNvSpPr txBox="1"/>
              <p:nvPr/>
            </p:nvSpPr>
            <p:spPr>
              <a:xfrm>
                <a:off x="2929236" y="969318"/>
                <a:ext cx="576064" cy="369332"/>
              </a:xfrm>
              <a:prstGeom prst="rect">
                <a:avLst/>
              </a:prstGeom>
              <a:noFill/>
            </p:spPr>
            <p:txBody>
              <a:bodyPr wrap="square" rtlCol="0">
                <a:spAutoFit/>
              </a:bodyPr>
              <a:lstStyle/>
              <a:p>
                <a:r>
                  <a:rPr lang="sv-SE" dirty="0" smtClean="0"/>
                  <a:t>Np</a:t>
                </a:r>
                <a:endParaRPr lang="sv-SE" dirty="0"/>
              </a:p>
            </p:txBody>
          </p:sp>
          <p:sp>
            <p:nvSpPr>
              <p:cNvPr id="15" name="textruta 14"/>
              <p:cNvSpPr txBox="1"/>
              <p:nvPr/>
            </p:nvSpPr>
            <p:spPr>
              <a:xfrm>
                <a:off x="2641204" y="927428"/>
                <a:ext cx="432048" cy="461665"/>
              </a:xfrm>
              <a:prstGeom prst="rect">
                <a:avLst/>
              </a:prstGeom>
              <a:noFill/>
            </p:spPr>
            <p:txBody>
              <a:bodyPr wrap="square" rtlCol="0">
                <a:spAutoFit/>
              </a:bodyPr>
              <a:lstStyle/>
              <a:p>
                <a:r>
                  <a:rPr lang="sv-SE" sz="1200" dirty="0" smtClean="0"/>
                  <a:t>239</a:t>
                </a:r>
              </a:p>
              <a:p>
                <a:r>
                  <a:rPr lang="sv-SE" sz="1200" dirty="0"/>
                  <a:t> </a:t>
                </a:r>
                <a:r>
                  <a:rPr lang="sv-SE" sz="1200" dirty="0" smtClean="0"/>
                  <a:t> 93</a:t>
                </a:r>
                <a:endParaRPr lang="sv-SE" sz="1200" dirty="0"/>
              </a:p>
            </p:txBody>
          </p:sp>
        </p:grpSp>
        <p:sp>
          <p:nvSpPr>
            <p:cNvPr id="23" name="textruta 22"/>
            <p:cNvSpPr txBox="1"/>
            <p:nvPr/>
          </p:nvSpPr>
          <p:spPr>
            <a:xfrm>
              <a:off x="4037906" y="968687"/>
              <a:ext cx="576064" cy="376721"/>
            </a:xfrm>
            <a:prstGeom prst="rect">
              <a:avLst/>
            </a:prstGeom>
            <a:noFill/>
          </p:spPr>
          <p:txBody>
            <a:bodyPr wrap="square" rtlCol="0">
              <a:spAutoFit/>
            </a:bodyPr>
            <a:lstStyle/>
            <a:p>
              <a:r>
                <a:rPr lang="sv-SE" dirty="0" smtClean="0"/>
                <a:t>Pu</a:t>
              </a:r>
              <a:endParaRPr lang="sv-SE" dirty="0"/>
            </a:p>
          </p:txBody>
        </p:sp>
        <p:sp>
          <p:nvSpPr>
            <p:cNvPr id="24" name="textruta 23"/>
            <p:cNvSpPr txBox="1"/>
            <p:nvPr/>
          </p:nvSpPr>
          <p:spPr>
            <a:xfrm>
              <a:off x="3749874" y="925959"/>
              <a:ext cx="432048" cy="470901"/>
            </a:xfrm>
            <a:prstGeom prst="rect">
              <a:avLst/>
            </a:prstGeom>
            <a:noFill/>
          </p:spPr>
          <p:txBody>
            <a:bodyPr wrap="square" rtlCol="0">
              <a:spAutoFit/>
            </a:bodyPr>
            <a:lstStyle/>
            <a:p>
              <a:r>
                <a:rPr lang="sv-SE" sz="1200" dirty="0" smtClean="0"/>
                <a:t>239</a:t>
              </a:r>
            </a:p>
            <a:p>
              <a:r>
                <a:rPr lang="sv-SE" sz="1200" dirty="0"/>
                <a:t> </a:t>
              </a:r>
              <a:r>
                <a:rPr lang="sv-SE" sz="1200" dirty="0" smtClean="0"/>
                <a:t> 94</a:t>
              </a:r>
              <a:endParaRPr lang="sv-SE" sz="1200" dirty="0"/>
            </a:p>
          </p:txBody>
        </p:sp>
        <p:cxnSp>
          <p:nvCxnSpPr>
            <p:cNvPr id="36" name="Rak pil 35"/>
            <p:cNvCxnSpPr/>
            <p:nvPr/>
          </p:nvCxnSpPr>
          <p:spPr>
            <a:xfrm>
              <a:off x="1115616" y="1181348"/>
              <a:ext cx="53335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textruta 36"/>
            <p:cNvSpPr txBox="1"/>
            <p:nvPr/>
          </p:nvSpPr>
          <p:spPr>
            <a:xfrm>
              <a:off x="1184268" y="877074"/>
              <a:ext cx="464697" cy="307777"/>
            </a:xfrm>
            <a:prstGeom prst="rect">
              <a:avLst/>
            </a:prstGeom>
            <a:noFill/>
          </p:spPr>
          <p:txBody>
            <a:bodyPr wrap="square" rtlCol="0">
              <a:spAutoFit/>
            </a:bodyPr>
            <a:lstStyle/>
            <a:p>
              <a:r>
                <a:rPr lang="sv-SE" sz="1400" dirty="0" smtClean="0"/>
                <a:t>(n)</a:t>
              </a:r>
              <a:endParaRPr lang="sv-SE" sz="1400" dirty="0"/>
            </a:p>
          </p:txBody>
        </p:sp>
      </p:grpSp>
      <p:sp>
        <p:nvSpPr>
          <p:cNvPr id="27" name="textruta 26"/>
          <p:cNvSpPr txBox="1"/>
          <p:nvPr/>
        </p:nvSpPr>
        <p:spPr>
          <a:xfrm>
            <a:off x="2381053" y="1788260"/>
            <a:ext cx="432048" cy="470901"/>
          </a:xfrm>
          <a:prstGeom prst="rect">
            <a:avLst/>
          </a:prstGeom>
          <a:noFill/>
        </p:spPr>
        <p:txBody>
          <a:bodyPr wrap="square" rtlCol="0">
            <a:spAutoFit/>
          </a:bodyPr>
          <a:lstStyle/>
          <a:p>
            <a:r>
              <a:rPr lang="sv-SE" sz="1200" dirty="0" smtClean="0"/>
              <a:t>239</a:t>
            </a:r>
          </a:p>
          <a:p>
            <a:r>
              <a:rPr lang="sv-SE" sz="1200" dirty="0"/>
              <a:t> </a:t>
            </a:r>
            <a:r>
              <a:rPr lang="sv-SE" sz="1200" dirty="0" smtClean="0"/>
              <a:t> 94</a:t>
            </a:r>
            <a:endParaRPr lang="sv-SE" sz="1200" dirty="0"/>
          </a:p>
        </p:txBody>
      </p:sp>
      <p:sp>
        <p:nvSpPr>
          <p:cNvPr id="28" name="textruta 27"/>
          <p:cNvSpPr txBox="1"/>
          <p:nvPr/>
        </p:nvSpPr>
        <p:spPr>
          <a:xfrm>
            <a:off x="2641204" y="1835349"/>
            <a:ext cx="490636" cy="376721"/>
          </a:xfrm>
          <a:prstGeom prst="rect">
            <a:avLst/>
          </a:prstGeom>
          <a:noFill/>
        </p:spPr>
        <p:txBody>
          <a:bodyPr wrap="square" rtlCol="0">
            <a:spAutoFit/>
          </a:bodyPr>
          <a:lstStyle/>
          <a:p>
            <a:r>
              <a:rPr lang="sv-SE" dirty="0" smtClean="0"/>
              <a:t>Pu  </a:t>
            </a:r>
            <a:endParaRPr lang="sv-SE" dirty="0"/>
          </a:p>
        </p:txBody>
      </p:sp>
      <p:sp>
        <p:nvSpPr>
          <p:cNvPr id="41" name="textruta 40"/>
          <p:cNvSpPr txBox="1"/>
          <p:nvPr/>
        </p:nvSpPr>
        <p:spPr>
          <a:xfrm>
            <a:off x="3792588" y="1813434"/>
            <a:ext cx="490636" cy="376721"/>
          </a:xfrm>
          <a:prstGeom prst="rect">
            <a:avLst/>
          </a:prstGeom>
          <a:noFill/>
        </p:spPr>
        <p:txBody>
          <a:bodyPr wrap="square" rtlCol="0">
            <a:spAutoFit/>
          </a:bodyPr>
          <a:lstStyle/>
          <a:p>
            <a:r>
              <a:rPr lang="sv-SE" dirty="0" smtClean="0"/>
              <a:t>Pu  </a:t>
            </a:r>
            <a:endParaRPr lang="sv-SE" dirty="0"/>
          </a:p>
        </p:txBody>
      </p:sp>
      <p:sp>
        <p:nvSpPr>
          <p:cNvPr id="42" name="textruta 41"/>
          <p:cNvSpPr txBox="1"/>
          <p:nvPr/>
        </p:nvSpPr>
        <p:spPr>
          <a:xfrm>
            <a:off x="3541812" y="1756865"/>
            <a:ext cx="432048" cy="470901"/>
          </a:xfrm>
          <a:prstGeom prst="rect">
            <a:avLst/>
          </a:prstGeom>
          <a:noFill/>
        </p:spPr>
        <p:txBody>
          <a:bodyPr wrap="square" rtlCol="0">
            <a:spAutoFit/>
          </a:bodyPr>
          <a:lstStyle/>
          <a:p>
            <a:r>
              <a:rPr lang="sv-SE" sz="1200" dirty="0" smtClean="0"/>
              <a:t>240</a:t>
            </a:r>
          </a:p>
          <a:p>
            <a:r>
              <a:rPr lang="sv-SE" sz="1200" dirty="0"/>
              <a:t> </a:t>
            </a:r>
            <a:r>
              <a:rPr lang="sv-SE" sz="1200" dirty="0" smtClean="0"/>
              <a:t> 94</a:t>
            </a:r>
            <a:endParaRPr lang="sv-SE" sz="1200" dirty="0"/>
          </a:p>
        </p:txBody>
      </p:sp>
      <p:cxnSp>
        <p:nvCxnSpPr>
          <p:cNvPr id="38" name="Rak pil 37"/>
          <p:cNvCxnSpPr/>
          <p:nvPr/>
        </p:nvCxnSpPr>
        <p:spPr>
          <a:xfrm>
            <a:off x="3073252" y="2006734"/>
            <a:ext cx="53335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0" name="textruta 39"/>
          <p:cNvSpPr txBox="1"/>
          <p:nvPr/>
        </p:nvSpPr>
        <p:spPr>
          <a:xfrm>
            <a:off x="3053364" y="1665093"/>
            <a:ext cx="464697" cy="307777"/>
          </a:xfrm>
          <a:prstGeom prst="rect">
            <a:avLst/>
          </a:prstGeom>
          <a:noFill/>
        </p:spPr>
        <p:txBody>
          <a:bodyPr wrap="square" rtlCol="0">
            <a:spAutoFit/>
          </a:bodyPr>
          <a:lstStyle/>
          <a:p>
            <a:r>
              <a:rPr lang="sv-SE" sz="1400" dirty="0" smtClean="0"/>
              <a:t> (n)</a:t>
            </a:r>
            <a:endParaRPr lang="sv-SE" sz="1400" dirty="0"/>
          </a:p>
        </p:txBody>
      </p:sp>
      <p:cxnSp>
        <p:nvCxnSpPr>
          <p:cNvPr id="43" name="Rak pil 42"/>
          <p:cNvCxnSpPr/>
          <p:nvPr/>
        </p:nvCxnSpPr>
        <p:spPr>
          <a:xfrm>
            <a:off x="4283224" y="2006734"/>
            <a:ext cx="53335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4" name="textruta 43"/>
          <p:cNvSpPr txBox="1"/>
          <p:nvPr/>
        </p:nvSpPr>
        <p:spPr>
          <a:xfrm>
            <a:off x="5076056" y="1818981"/>
            <a:ext cx="576064" cy="369332"/>
          </a:xfrm>
          <a:prstGeom prst="rect">
            <a:avLst/>
          </a:prstGeom>
          <a:noFill/>
        </p:spPr>
        <p:txBody>
          <a:bodyPr wrap="square" rtlCol="0">
            <a:spAutoFit/>
          </a:bodyPr>
          <a:lstStyle/>
          <a:p>
            <a:r>
              <a:rPr lang="sv-SE" dirty="0" smtClean="0"/>
              <a:t>Pu  </a:t>
            </a:r>
            <a:endParaRPr lang="sv-SE" dirty="0"/>
          </a:p>
        </p:txBody>
      </p:sp>
      <p:sp>
        <p:nvSpPr>
          <p:cNvPr id="45" name="textruta 44"/>
          <p:cNvSpPr txBox="1"/>
          <p:nvPr/>
        </p:nvSpPr>
        <p:spPr>
          <a:xfrm>
            <a:off x="4816574" y="1797496"/>
            <a:ext cx="432048" cy="461665"/>
          </a:xfrm>
          <a:prstGeom prst="rect">
            <a:avLst/>
          </a:prstGeom>
          <a:noFill/>
        </p:spPr>
        <p:txBody>
          <a:bodyPr wrap="square" rtlCol="0">
            <a:spAutoFit/>
          </a:bodyPr>
          <a:lstStyle/>
          <a:p>
            <a:r>
              <a:rPr lang="sv-SE" sz="1200" dirty="0" smtClean="0"/>
              <a:t>241</a:t>
            </a:r>
          </a:p>
          <a:p>
            <a:r>
              <a:rPr lang="sv-SE" sz="1200" dirty="0"/>
              <a:t> </a:t>
            </a:r>
            <a:r>
              <a:rPr lang="sv-SE" sz="1200" dirty="0" smtClean="0"/>
              <a:t> 94</a:t>
            </a:r>
            <a:endParaRPr lang="sv-SE" sz="1200" dirty="0"/>
          </a:p>
        </p:txBody>
      </p:sp>
      <p:sp>
        <p:nvSpPr>
          <p:cNvPr id="46" name="textruta 45"/>
          <p:cNvSpPr txBox="1"/>
          <p:nvPr/>
        </p:nvSpPr>
        <p:spPr>
          <a:xfrm>
            <a:off x="4266370" y="1665093"/>
            <a:ext cx="464697" cy="307777"/>
          </a:xfrm>
          <a:prstGeom prst="rect">
            <a:avLst/>
          </a:prstGeom>
          <a:noFill/>
        </p:spPr>
        <p:txBody>
          <a:bodyPr wrap="square" rtlCol="0">
            <a:spAutoFit/>
          </a:bodyPr>
          <a:lstStyle/>
          <a:p>
            <a:r>
              <a:rPr lang="sv-SE" sz="1400" dirty="0" smtClean="0"/>
              <a:t> (n)</a:t>
            </a:r>
            <a:endParaRPr lang="sv-SE" sz="1400" dirty="0"/>
          </a:p>
        </p:txBody>
      </p:sp>
      <p:cxnSp>
        <p:nvCxnSpPr>
          <p:cNvPr id="47" name="Rak pil 46"/>
          <p:cNvCxnSpPr/>
          <p:nvPr/>
        </p:nvCxnSpPr>
        <p:spPr>
          <a:xfrm>
            <a:off x="5508104" y="2012364"/>
            <a:ext cx="53335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8" name="textruta 47"/>
          <p:cNvSpPr txBox="1"/>
          <p:nvPr/>
        </p:nvSpPr>
        <p:spPr>
          <a:xfrm>
            <a:off x="6228184" y="1788203"/>
            <a:ext cx="576064" cy="369332"/>
          </a:xfrm>
          <a:prstGeom prst="rect">
            <a:avLst/>
          </a:prstGeom>
          <a:noFill/>
        </p:spPr>
        <p:txBody>
          <a:bodyPr wrap="square" rtlCol="0">
            <a:spAutoFit/>
          </a:bodyPr>
          <a:lstStyle/>
          <a:p>
            <a:r>
              <a:rPr lang="sv-SE" dirty="0" smtClean="0"/>
              <a:t>Am  </a:t>
            </a:r>
            <a:endParaRPr lang="sv-SE" dirty="0"/>
          </a:p>
        </p:txBody>
      </p:sp>
      <p:sp>
        <p:nvSpPr>
          <p:cNvPr id="49" name="textruta 48"/>
          <p:cNvSpPr txBox="1"/>
          <p:nvPr/>
        </p:nvSpPr>
        <p:spPr>
          <a:xfrm>
            <a:off x="6012160" y="1751329"/>
            <a:ext cx="432048" cy="461665"/>
          </a:xfrm>
          <a:prstGeom prst="rect">
            <a:avLst/>
          </a:prstGeom>
          <a:noFill/>
        </p:spPr>
        <p:txBody>
          <a:bodyPr wrap="square" rtlCol="0">
            <a:spAutoFit/>
          </a:bodyPr>
          <a:lstStyle/>
          <a:p>
            <a:r>
              <a:rPr lang="sv-SE" sz="1200" dirty="0" smtClean="0"/>
              <a:t>241</a:t>
            </a:r>
          </a:p>
          <a:p>
            <a:r>
              <a:rPr lang="sv-SE" sz="1200" dirty="0"/>
              <a:t> </a:t>
            </a:r>
            <a:r>
              <a:rPr lang="sv-SE" sz="1200" dirty="0" smtClean="0"/>
              <a:t> 95</a:t>
            </a:r>
            <a:endParaRPr lang="sv-SE" sz="1200" dirty="0"/>
          </a:p>
        </p:txBody>
      </p:sp>
      <p:sp>
        <p:nvSpPr>
          <p:cNvPr id="51" name="textruta 50"/>
          <p:cNvSpPr txBox="1"/>
          <p:nvPr/>
        </p:nvSpPr>
        <p:spPr>
          <a:xfrm>
            <a:off x="5364088" y="2105272"/>
            <a:ext cx="792088" cy="307777"/>
          </a:xfrm>
          <a:prstGeom prst="rect">
            <a:avLst/>
          </a:prstGeom>
          <a:noFill/>
        </p:spPr>
        <p:txBody>
          <a:bodyPr wrap="square" rtlCol="0">
            <a:spAutoFit/>
          </a:bodyPr>
          <a:lstStyle/>
          <a:p>
            <a:r>
              <a:rPr lang="sv-SE" sz="1400" dirty="0" smtClean="0"/>
              <a:t>14,35 år</a:t>
            </a:r>
            <a:endParaRPr lang="sv-SE" sz="1200" dirty="0"/>
          </a:p>
        </p:txBody>
      </p:sp>
      <p:cxnSp>
        <p:nvCxnSpPr>
          <p:cNvPr id="56" name="Rak pil 55"/>
          <p:cNvCxnSpPr/>
          <p:nvPr/>
        </p:nvCxnSpPr>
        <p:spPr>
          <a:xfrm>
            <a:off x="6804248" y="1979703"/>
            <a:ext cx="53335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7" name="textruta 56"/>
          <p:cNvSpPr txBox="1"/>
          <p:nvPr/>
        </p:nvSpPr>
        <p:spPr>
          <a:xfrm>
            <a:off x="6732240" y="1665093"/>
            <a:ext cx="605358" cy="307777"/>
          </a:xfrm>
          <a:prstGeom prst="rect">
            <a:avLst/>
          </a:prstGeom>
          <a:noFill/>
        </p:spPr>
        <p:txBody>
          <a:bodyPr wrap="square" rtlCol="0">
            <a:spAutoFit/>
          </a:bodyPr>
          <a:lstStyle/>
          <a:p>
            <a:pPr algn="ctr"/>
            <a:r>
              <a:rPr lang="el-GR" sz="1400" dirty="0" smtClean="0">
                <a:latin typeface="Calibri"/>
                <a:cs typeface="Calibri"/>
              </a:rPr>
              <a:t>α</a:t>
            </a:r>
            <a:endParaRPr lang="sv-SE" sz="1400" dirty="0"/>
          </a:p>
        </p:txBody>
      </p:sp>
      <p:sp>
        <p:nvSpPr>
          <p:cNvPr id="59" name="textruta 58"/>
          <p:cNvSpPr txBox="1"/>
          <p:nvPr/>
        </p:nvSpPr>
        <p:spPr>
          <a:xfrm>
            <a:off x="6674879" y="2105271"/>
            <a:ext cx="792088" cy="307777"/>
          </a:xfrm>
          <a:prstGeom prst="rect">
            <a:avLst/>
          </a:prstGeom>
          <a:noFill/>
        </p:spPr>
        <p:txBody>
          <a:bodyPr wrap="square" rtlCol="0">
            <a:spAutoFit/>
          </a:bodyPr>
          <a:lstStyle/>
          <a:p>
            <a:r>
              <a:rPr lang="sv-SE" sz="1400" dirty="0" smtClean="0"/>
              <a:t>432 år</a:t>
            </a:r>
            <a:endParaRPr lang="sv-SE" sz="1200" dirty="0"/>
          </a:p>
        </p:txBody>
      </p:sp>
      <p:sp>
        <p:nvSpPr>
          <p:cNvPr id="60" name="textruta 59"/>
          <p:cNvSpPr txBox="1"/>
          <p:nvPr/>
        </p:nvSpPr>
        <p:spPr>
          <a:xfrm>
            <a:off x="1206624" y="2636912"/>
            <a:ext cx="576064" cy="369332"/>
          </a:xfrm>
          <a:prstGeom prst="rect">
            <a:avLst/>
          </a:prstGeom>
          <a:noFill/>
        </p:spPr>
        <p:txBody>
          <a:bodyPr wrap="square" rtlCol="0">
            <a:spAutoFit/>
          </a:bodyPr>
          <a:lstStyle/>
          <a:p>
            <a:r>
              <a:rPr lang="sv-SE" dirty="0" smtClean="0"/>
              <a:t>Am  </a:t>
            </a:r>
            <a:endParaRPr lang="sv-SE" dirty="0"/>
          </a:p>
        </p:txBody>
      </p:sp>
      <p:sp>
        <p:nvSpPr>
          <p:cNvPr id="61" name="textruta 60"/>
          <p:cNvSpPr txBox="1"/>
          <p:nvPr/>
        </p:nvSpPr>
        <p:spPr>
          <a:xfrm>
            <a:off x="968244" y="2620089"/>
            <a:ext cx="432048" cy="461665"/>
          </a:xfrm>
          <a:prstGeom prst="rect">
            <a:avLst/>
          </a:prstGeom>
          <a:noFill/>
        </p:spPr>
        <p:txBody>
          <a:bodyPr wrap="square" rtlCol="0">
            <a:spAutoFit/>
          </a:bodyPr>
          <a:lstStyle/>
          <a:p>
            <a:r>
              <a:rPr lang="sv-SE" sz="1200" dirty="0" smtClean="0"/>
              <a:t>241</a:t>
            </a:r>
          </a:p>
          <a:p>
            <a:r>
              <a:rPr lang="sv-SE" sz="1200" dirty="0"/>
              <a:t> </a:t>
            </a:r>
            <a:r>
              <a:rPr lang="sv-SE" sz="1200" dirty="0" smtClean="0"/>
              <a:t> 95</a:t>
            </a:r>
            <a:endParaRPr lang="sv-SE" sz="1200" dirty="0"/>
          </a:p>
        </p:txBody>
      </p:sp>
      <p:cxnSp>
        <p:nvCxnSpPr>
          <p:cNvPr id="62" name="Rak pil 61"/>
          <p:cNvCxnSpPr/>
          <p:nvPr/>
        </p:nvCxnSpPr>
        <p:spPr>
          <a:xfrm>
            <a:off x="1782688" y="2858949"/>
            <a:ext cx="533350" cy="1472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4" name="textruta 63"/>
          <p:cNvSpPr txBox="1"/>
          <p:nvPr/>
        </p:nvSpPr>
        <p:spPr>
          <a:xfrm rot="1020733">
            <a:off x="1777856" y="2632039"/>
            <a:ext cx="605358" cy="307777"/>
          </a:xfrm>
          <a:prstGeom prst="rect">
            <a:avLst/>
          </a:prstGeom>
          <a:noFill/>
        </p:spPr>
        <p:txBody>
          <a:bodyPr wrap="square" rtlCol="0">
            <a:spAutoFit/>
          </a:bodyPr>
          <a:lstStyle/>
          <a:p>
            <a:pPr algn="ctr"/>
            <a:r>
              <a:rPr lang="el-GR" sz="1400" dirty="0" smtClean="0">
                <a:latin typeface="Calibri"/>
                <a:cs typeface="Calibri"/>
              </a:rPr>
              <a:t>α</a:t>
            </a:r>
            <a:endParaRPr lang="sv-SE" sz="1400" dirty="0"/>
          </a:p>
        </p:txBody>
      </p:sp>
      <p:sp>
        <p:nvSpPr>
          <p:cNvPr id="65" name="textruta 64"/>
          <p:cNvSpPr txBox="1"/>
          <p:nvPr/>
        </p:nvSpPr>
        <p:spPr>
          <a:xfrm rot="966942">
            <a:off x="1617316" y="2947274"/>
            <a:ext cx="678606" cy="307777"/>
          </a:xfrm>
          <a:prstGeom prst="rect">
            <a:avLst/>
          </a:prstGeom>
          <a:noFill/>
        </p:spPr>
        <p:txBody>
          <a:bodyPr wrap="square" rtlCol="0">
            <a:spAutoFit/>
          </a:bodyPr>
          <a:lstStyle/>
          <a:p>
            <a:r>
              <a:rPr lang="sv-SE" sz="1400" dirty="0" smtClean="0"/>
              <a:t>432 år</a:t>
            </a:r>
            <a:endParaRPr lang="sv-SE" sz="1200" dirty="0"/>
          </a:p>
        </p:txBody>
      </p:sp>
      <p:sp>
        <p:nvSpPr>
          <p:cNvPr id="66" name="textruta 65"/>
          <p:cNvSpPr txBox="1"/>
          <p:nvPr/>
        </p:nvSpPr>
        <p:spPr>
          <a:xfrm>
            <a:off x="2525069" y="2836972"/>
            <a:ext cx="576064" cy="369332"/>
          </a:xfrm>
          <a:prstGeom prst="rect">
            <a:avLst/>
          </a:prstGeom>
          <a:noFill/>
        </p:spPr>
        <p:txBody>
          <a:bodyPr wrap="square" rtlCol="0">
            <a:spAutoFit/>
          </a:bodyPr>
          <a:lstStyle/>
          <a:p>
            <a:r>
              <a:rPr lang="sv-SE" dirty="0" smtClean="0"/>
              <a:t>Np  </a:t>
            </a:r>
            <a:endParaRPr lang="sv-SE" dirty="0"/>
          </a:p>
        </p:txBody>
      </p:sp>
      <p:sp>
        <p:nvSpPr>
          <p:cNvPr id="67" name="textruta 66"/>
          <p:cNvSpPr txBox="1"/>
          <p:nvPr/>
        </p:nvSpPr>
        <p:spPr>
          <a:xfrm>
            <a:off x="2244652" y="2780326"/>
            <a:ext cx="432048" cy="461665"/>
          </a:xfrm>
          <a:prstGeom prst="rect">
            <a:avLst/>
          </a:prstGeom>
          <a:noFill/>
        </p:spPr>
        <p:txBody>
          <a:bodyPr wrap="square" rtlCol="0">
            <a:spAutoFit/>
          </a:bodyPr>
          <a:lstStyle/>
          <a:p>
            <a:r>
              <a:rPr lang="sv-SE" sz="1200" dirty="0" smtClean="0"/>
              <a:t>237</a:t>
            </a:r>
          </a:p>
          <a:p>
            <a:r>
              <a:rPr lang="sv-SE" sz="1200" dirty="0"/>
              <a:t> </a:t>
            </a:r>
            <a:r>
              <a:rPr lang="sv-SE" sz="1200" dirty="0" smtClean="0"/>
              <a:t> 93</a:t>
            </a:r>
            <a:endParaRPr lang="sv-SE" sz="1200" dirty="0"/>
          </a:p>
        </p:txBody>
      </p:sp>
      <p:sp>
        <p:nvSpPr>
          <p:cNvPr id="68" name="textruta 67"/>
          <p:cNvSpPr txBox="1"/>
          <p:nvPr/>
        </p:nvSpPr>
        <p:spPr>
          <a:xfrm rot="966942">
            <a:off x="2817064" y="3242950"/>
            <a:ext cx="1065180" cy="307777"/>
          </a:xfrm>
          <a:prstGeom prst="rect">
            <a:avLst/>
          </a:prstGeom>
          <a:noFill/>
        </p:spPr>
        <p:txBody>
          <a:bodyPr wrap="square" rtlCol="0">
            <a:spAutoFit/>
          </a:bodyPr>
          <a:lstStyle/>
          <a:p>
            <a:r>
              <a:rPr lang="sv-SE" sz="1400" dirty="0" smtClean="0"/>
              <a:t>2,14 milj år</a:t>
            </a:r>
            <a:endParaRPr lang="sv-SE" sz="1200" dirty="0"/>
          </a:p>
        </p:txBody>
      </p:sp>
      <p:cxnSp>
        <p:nvCxnSpPr>
          <p:cNvPr id="69" name="Rak pil 68"/>
          <p:cNvCxnSpPr/>
          <p:nvPr/>
        </p:nvCxnSpPr>
        <p:spPr>
          <a:xfrm>
            <a:off x="3019037" y="3101163"/>
            <a:ext cx="773551" cy="2383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3" name="textruta 72"/>
          <p:cNvSpPr txBox="1"/>
          <p:nvPr/>
        </p:nvSpPr>
        <p:spPr>
          <a:xfrm rot="805777">
            <a:off x="3118021" y="2867750"/>
            <a:ext cx="605358" cy="307777"/>
          </a:xfrm>
          <a:prstGeom prst="rect">
            <a:avLst/>
          </a:prstGeom>
          <a:noFill/>
        </p:spPr>
        <p:txBody>
          <a:bodyPr wrap="square" rtlCol="0">
            <a:spAutoFit/>
          </a:bodyPr>
          <a:lstStyle/>
          <a:p>
            <a:pPr algn="ctr"/>
            <a:r>
              <a:rPr lang="el-GR" sz="1400" dirty="0" smtClean="0">
                <a:latin typeface="Calibri"/>
                <a:cs typeface="Calibri"/>
              </a:rPr>
              <a:t>α</a:t>
            </a:r>
            <a:endParaRPr lang="sv-SE" sz="1400" dirty="0"/>
          </a:p>
        </p:txBody>
      </p:sp>
      <p:sp>
        <p:nvSpPr>
          <p:cNvPr id="74" name="textruta 73"/>
          <p:cNvSpPr txBox="1"/>
          <p:nvPr/>
        </p:nvSpPr>
        <p:spPr>
          <a:xfrm>
            <a:off x="4037906" y="3174811"/>
            <a:ext cx="576064" cy="369332"/>
          </a:xfrm>
          <a:prstGeom prst="rect">
            <a:avLst/>
          </a:prstGeom>
          <a:noFill/>
        </p:spPr>
        <p:txBody>
          <a:bodyPr wrap="square" rtlCol="0">
            <a:spAutoFit/>
          </a:bodyPr>
          <a:lstStyle/>
          <a:p>
            <a:r>
              <a:rPr lang="sv-SE" dirty="0" smtClean="0"/>
              <a:t>Pa  </a:t>
            </a:r>
            <a:endParaRPr lang="sv-SE" dirty="0"/>
          </a:p>
        </p:txBody>
      </p:sp>
      <p:sp>
        <p:nvSpPr>
          <p:cNvPr id="75" name="textruta 74"/>
          <p:cNvSpPr txBox="1"/>
          <p:nvPr/>
        </p:nvSpPr>
        <p:spPr>
          <a:xfrm>
            <a:off x="3757836" y="3128644"/>
            <a:ext cx="432048" cy="461665"/>
          </a:xfrm>
          <a:prstGeom prst="rect">
            <a:avLst/>
          </a:prstGeom>
          <a:noFill/>
        </p:spPr>
        <p:txBody>
          <a:bodyPr wrap="square" rtlCol="0">
            <a:spAutoFit/>
          </a:bodyPr>
          <a:lstStyle/>
          <a:p>
            <a:r>
              <a:rPr lang="sv-SE" sz="1200" dirty="0" smtClean="0"/>
              <a:t>233</a:t>
            </a:r>
          </a:p>
          <a:p>
            <a:r>
              <a:rPr lang="sv-SE" sz="1200" dirty="0"/>
              <a:t> </a:t>
            </a:r>
            <a:r>
              <a:rPr lang="sv-SE" sz="1200" dirty="0" smtClean="0"/>
              <a:t> 91</a:t>
            </a:r>
            <a:endParaRPr lang="sv-SE" sz="1200" dirty="0"/>
          </a:p>
        </p:txBody>
      </p:sp>
      <p:cxnSp>
        <p:nvCxnSpPr>
          <p:cNvPr id="77" name="Rak pil 76"/>
          <p:cNvCxnSpPr/>
          <p:nvPr/>
        </p:nvCxnSpPr>
        <p:spPr>
          <a:xfrm>
            <a:off x="4464392" y="3425449"/>
            <a:ext cx="533350" cy="1472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8" name="textruta 77"/>
          <p:cNvSpPr txBox="1"/>
          <p:nvPr/>
        </p:nvSpPr>
        <p:spPr>
          <a:xfrm rot="805777">
            <a:off x="4443233" y="3177132"/>
            <a:ext cx="605358" cy="307777"/>
          </a:xfrm>
          <a:prstGeom prst="rect">
            <a:avLst/>
          </a:prstGeom>
          <a:noFill/>
        </p:spPr>
        <p:txBody>
          <a:bodyPr wrap="square" rtlCol="0">
            <a:spAutoFit/>
          </a:bodyPr>
          <a:lstStyle/>
          <a:p>
            <a:pPr algn="ctr"/>
            <a:r>
              <a:rPr lang="el-GR" sz="1400" dirty="0" smtClean="0">
                <a:latin typeface="Calibri"/>
                <a:cs typeface="Calibri"/>
              </a:rPr>
              <a:t>β</a:t>
            </a:r>
            <a:r>
              <a:rPr lang="sv-SE" sz="1400" b="1" baseline="30000" dirty="0" smtClean="0">
                <a:latin typeface="Calibri"/>
                <a:cs typeface="Calibri"/>
              </a:rPr>
              <a:t>-</a:t>
            </a:r>
            <a:endParaRPr lang="sv-SE" sz="1400" dirty="0"/>
          </a:p>
        </p:txBody>
      </p:sp>
      <p:sp>
        <p:nvSpPr>
          <p:cNvPr id="79" name="textruta 78"/>
          <p:cNvSpPr txBox="1"/>
          <p:nvPr/>
        </p:nvSpPr>
        <p:spPr>
          <a:xfrm rot="966942">
            <a:off x="4328797" y="3513585"/>
            <a:ext cx="678606" cy="307777"/>
          </a:xfrm>
          <a:prstGeom prst="rect">
            <a:avLst/>
          </a:prstGeom>
          <a:noFill/>
        </p:spPr>
        <p:txBody>
          <a:bodyPr wrap="square" rtlCol="0">
            <a:spAutoFit/>
          </a:bodyPr>
          <a:lstStyle/>
          <a:p>
            <a:r>
              <a:rPr lang="sv-SE" sz="1400" dirty="0" smtClean="0"/>
              <a:t>30 d</a:t>
            </a:r>
            <a:endParaRPr lang="sv-SE" sz="1200" dirty="0"/>
          </a:p>
        </p:txBody>
      </p:sp>
      <p:sp>
        <p:nvSpPr>
          <p:cNvPr id="80" name="textruta 79"/>
          <p:cNvSpPr txBox="1"/>
          <p:nvPr/>
        </p:nvSpPr>
        <p:spPr>
          <a:xfrm>
            <a:off x="5220072" y="3450538"/>
            <a:ext cx="576064" cy="369332"/>
          </a:xfrm>
          <a:prstGeom prst="rect">
            <a:avLst/>
          </a:prstGeom>
          <a:noFill/>
        </p:spPr>
        <p:txBody>
          <a:bodyPr wrap="square" rtlCol="0">
            <a:spAutoFit/>
          </a:bodyPr>
          <a:lstStyle/>
          <a:p>
            <a:r>
              <a:rPr lang="sv-SE" dirty="0" smtClean="0"/>
              <a:t>U  </a:t>
            </a:r>
            <a:endParaRPr lang="sv-SE" dirty="0"/>
          </a:p>
        </p:txBody>
      </p:sp>
      <p:sp>
        <p:nvSpPr>
          <p:cNvPr id="81" name="textruta 80"/>
          <p:cNvSpPr txBox="1"/>
          <p:nvPr/>
        </p:nvSpPr>
        <p:spPr>
          <a:xfrm>
            <a:off x="4932040" y="3400470"/>
            <a:ext cx="432048" cy="461665"/>
          </a:xfrm>
          <a:prstGeom prst="rect">
            <a:avLst/>
          </a:prstGeom>
          <a:noFill/>
        </p:spPr>
        <p:txBody>
          <a:bodyPr wrap="square" rtlCol="0">
            <a:spAutoFit/>
          </a:bodyPr>
          <a:lstStyle/>
          <a:p>
            <a:r>
              <a:rPr lang="sv-SE" sz="1200" dirty="0" smtClean="0"/>
              <a:t>233</a:t>
            </a:r>
          </a:p>
          <a:p>
            <a:r>
              <a:rPr lang="sv-SE" sz="1200" dirty="0"/>
              <a:t> </a:t>
            </a:r>
            <a:r>
              <a:rPr lang="sv-SE" sz="1200" dirty="0" smtClean="0"/>
              <a:t> 92</a:t>
            </a:r>
            <a:endParaRPr lang="sv-SE" sz="1200" dirty="0"/>
          </a:p>
        </p:txBody>
      </p:sp>
      <p:cxnSp>
        <p:nvCxnSpPr>
          <p:cNvPr id="82" name="Rak pil 81"/>
          <p:cNvCxnSpPr/>
          <p:nvPr/>
        </p:nvCxnSpPr>
        <p:spPr>
          <a:xfrm>
            <a:off x="5625384" y="3672028"/>
            <a:ext cx="695060" cy="22627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3" name="textruta 82"/>
          <p:cNvSpPr txBox="1"/>
          <p:nvPr/>
        </p:nvSpPr>
        <p:spPr>
          <a:xfrm rot="805777">
            <a:off x="5687621" y="3465455"/>
            <a:ext cx="605358" cy="307777"/>
          </a:xfrm>
          <a:prstGeom prst="rect">
            <a:avLst/>
          </a:prstGeom>
          <a:noFill/>
        </p:spPr>
        <p:txBody>
          <a:bodyPr wrap="square" rtlCol="0">
            <a:spAutoFit/>
          </a:bodyPr>
          <a:lstStyle/>
          <a:p>
            <a:pPr algn="ctr"/>
            <a:r>
              <a:rPr lang="el-GR" sz="1400" dirty="0" smtClean="0">
                <a:latin typeface="Calibri"/>
                <a:cs typeface="Calibri"/>
              </a:rPr>
              <a:t>α</a:t>
            </a:r>
            <a:endParaRPr lang="sv-SE" sz="1400" dirty="0"/>
          </a:p>
        </p:txBody>
      </p:sp>
      <p:sp>
        <p:nvSpPr>
          <p:cNvPr id="84" name="textruta 83"/>
          <p:cNvSpPr txBox="1"/>
          <p:nvPr/>
        </p:nvSpPr>
        <p:spPr>
          <a:xfrm>
            <a:off x="6516216" y="3724832"/>
            <a:ext cx="576064" cy="369332"/>
          </a:xfrm>
          <a:prstGeom prst="rect">
            <a:avLst/>
          </a:prstGeom>
          <a:noFill/>
        </p:spPr>
        <p:txBody>
          <a:bodyPr wrap="square" rtlCol="0">
            <a:spAutoFit/>
          </a:bodyPr>
          <a:lstStyle/>
          <a:p>
            <a:r>
              <a:rPr lang="sv-SE" dirty="0" smtClean="0"/>
              <a:t> Th  </a:t>
            </a:r>
            <a:endParaRPr lang="sv-SE" dirty="0"/>
          </a:p>
        </p:txBody>
      </p:sp>
      <p:sp>
        <p:nvSpPr>
          <p:cNvPr id="85" name="textruta 84"/>
          <p:cNvSpPr txBox="1"/>
          <p:nvPr/>
        </p:nvSpPr>
        <p:spPr>
          <a:xfrm>
            <a:off x="6300192" y="3678665"/>
            <a:ext cx="432048" cy="461665"/>
          </a:xfrm>
          <a:prstGeom prst="rect">
            <a:avLst/>
          </a:prstGeom>
          <a:noFill/>
        </p:spPr>
        <p:txBody>
          <a:bodyPr wrap="square" rtlCol="0">
            <a:spAutoFit/>
          </a:bodyPr>
          <a:lstStyle/>
          <a:p>
            <a:r>
              <a:rPr lang="sv-SE" sz="1200" dirty="0" smtClean="0"/>
              <a:t>229</a:t>
            </a:r>
          </a:p>
          <a:p>
            <a:r>
              <a:rPr lang="sv-SE" sz="1200" dirty="0"/>
              <a:t> </a:t>
            </a:r>
            <a:r>
              <a:rPr lang="sv-SE" sz="1200" dirty="0" smtClean="0"/>
              <a:t> 90</a:t>
            </a:r>
            <a:endParaRPr lang="sv-SE" sz="1200" dirty="0"/>
          </a:p>
        </p:txBody>
      </p:sp>
      <p:sp>
        <p:nvSpPr>
          <p:cNvPr id="86" name="textruta 85"/>
          <p:cNvSpPr txBox="1"/>
          <p:nvPr/>
        </p:nvSpPr>
        <p:spPr>
          <a:xfrm rot="966942">
            <a:off x="5406851" y="3813816"/>
            <a:ext cx="1065180" cy="307777"/>
          </a:xfrm>
          <a:prstGeom prst="rect">
            <a:avLst/>
          </a:prstGeom>
          <a:noFill/>
        </p:spPr>
        <p:txBody>
          <a:bodyPr wrap="square" rtlCol="0">
            <a:spAutoFit/>
          </a:bodyPr>
          <a:lstStyle/>
          <a:p>
            <a:r>
              <a:rPr lang="sv-SE" sz="1400" dirty="0" smtClean="0"/>
              <a:t>160 000 år</a:t>
            </a:r>
            <a:endParaRPr lang="sv-SE" sz="1200" dirty="0"/>
          </a:p>
        </p:txBody>
      </p:sp>
      <p:cxnSp>
        <p:nvCxnSpPr>
          <p:cNvPr id="88" name="Rak pil 87"/>
          <p:cNvCxnSpPr/>
          <p:nvPr/>
        </p:nvCxnSpPr>
        <p:spPr>
          <a:xfrm>
            <a:off x="7034919" y="3993035"/>
            <a:ext cx="849449" cy="27034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0" name="textruta 89"/>
          <p:cNvSpPr txBox="1"/>
          <p:nvPr/>
        </p:nvSpPr>
        <p:spPr>
          <a:xfrm rot="1013979">
            <a:off x="6992402" y="3678665"/>
            <a:ext cx="1253416" cy="461665"/>
          </a:xfrm>
          <a:prstGeom prst="rect">
            <a:avLst/>
          </a:prstGeom>
          <a:noFill/>
        </p:spPr>
        <p:txBody>
          <a:bodyPr wrap="square" rtlCol="0">
            <a:spAutoFit/>
          </a:bodyPr>
          <a:lstStyle/>
          <a:p>
            <a:r>
              <a:rPr lang="sv-SE" sz="1200" dirty="0" smtClean="0"/>
              <a:t>7 kortlivade dotterisotoper</a:t>
            </a:r>
            <a:endParaRPr lang="sv-SE" sz="1200" dirty="0"/>
          </a:p>
        </p:txBody>
      </p:sp>
      <p:sp>
        <p:nvSpPr>
          <p:cNvPr id="91" name="textruta 90"/>
          <p:cNvSpPr txBox="1"/>
          <p:nvPr/>
        </p:nvSpPr>
        <p:spPr>
          <a:xfrm>
            <a:off x="8122130" y="4094164"/>
            <a:ext cx="576064" cy="369332"/>
          </a:xfrm>
          <a:prstGeom prst="rect">
            <a:avLst/>
          </a:prstGeom>
          <a:noFill/>
        </p:spPr>
        <p:txBody>
          <a:bodyPr wrap="square" rtlCol="0">
            <a:spAutoFit/>
          </a:bodyPr>
          <a:lstStyle/>
          <a:p>
            <a:r>
              <a:rPr lang="sv-SE" dirty="0" smtClean="0"/>
              <a:t> Bi  </a:t>
            </a:r>
            <a:endParaRPr lang="sv-SE" dirty="0"/>
          </a:p>
        </p:txBody>
      </p:sp>
      <p:sp>
        <p:nvSpPr>
          <p:cNvPr id="92" name="textruta 91"/>
          <p:cNvSpPr txBox="1"/>
          <p:nvPr/>
        </p:nvSpPr>
        <p:spPr>
          <a:xfrm>
            <a:off x="7931447" y="4032548"/>
            <a:ext cx="432048" cy="461665"/>
          </a:xfrm>
          <a:prstGeom prst="rect">
            <a:avLst/>
          </a:prstGeom>
          <a:noFill/>
        </p:spPr>
        <p:txBody>
          <a:bodyPr wrap="square" rtlCol="0">
            <a:spAutoFit/>
          </a:bodyPr>
          <a:lstStyle/>
          <a:p>
            <a:r>
              <a:rPr lang="sv-SE" sz="1200" dirty="0" smtClean="0"/>
              <a:t>209</a:t>
            </a:r>
          </a:p>
          <a:p>
            <a:r>
              <a:rPr lang="sv-SE" sz="1200" dirty="0"/>
              <a:t> </a:t>
            </a:r>
            <a:r>
              <a:rPr lang="sv-SE" sz="1200" dirty="0" smtClean="0"/>
              <a:t> 83</a:t>
            </a:r>
            <a:endParaRPr lang="sv-SE" sz="1200" dirty="0"/>
          </a:p>
        </p:txBody>
      </p:sp>
      <p:sp>
        <p:nvSpPr>
          <p:cNvPr id="93" name="textruta 92"/>
          <p:cNvSpPr txBox="1"/>
          <p:nvPr/>
        </p:nvSpPr>
        <p:spPr>
          <a:xfrm rot="1121323">
            <a:off x="6997002" y="4158655"/>
            <a:ext cx="880493" cy="307777"/>
          </a:xfrm>
          <a:prstGeom prst="rect">
            <a:avLst/>
          </a:prstGeom>
          <a:noFill/>
        </p:spPr>
        <p:txBody>
          <a:bodyPr wrap="square" rtlCol="0">
            <a:spAutoFit/>
          </a:bodyPr>
          <a:lstStyle/>
          <a:p>
            <a:r>
              <a:rPr lang="sv-SE" sz="1400" dirty="0" smtClean="0"/>
              <a:t>7340 år</a:t>
            </a:r>
            <a:endParaRPr lang="sv-SE" sz="1400" dirty="0"/>
          </a:p>
        </p:txBody>
      </p:sp>
      <p:sp>
        <p:nvSpPr>
          <p:cNvPr id="94" name="textruta 93"/>
          <p:cNvSpPr txBox="1"/>
          <p:nvPr/>
        </p:nvSpPr>
        <p:spPr>
          <a:xfrm>
            <a:off x="8014118" y="4463496"/>
            <a:ext cx="792088" cy="338554"/>
          </a:xfrm>
          <a:prstGeom prst="rect">
            <a:avLst/>
          </a:prstGeom>
          <a:noFill/>
        </p:spPr>
        <p:txBody>
          <a:bodyPr wrap="square" rtlCol="0">
            <a:spAutoFit/>
          </a:bodyPr>
          <a:lstStyle/>
          <a:p>
            <a:r>
              <a:rPr lang="sv-SE" sz="1600" dirty="0" smtClean="0"/>
              <a:t>Stabil</a:t>
            </a:r>
            <a:endParaRPr lang="sv-SE" sz="1600" dirty="0"/>
          </a:p>
        </p:txBody>
      </p:sp>
      <p:sp>
        <p:nvSpPr>
          <p:cNvPr id="4" name="Platshållare för sidfot 3"/>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1495458457"/>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908720"/>
          </a:xfrm>
        </p:spPr>
        <p:txBody>
          <a:bodyPr/>
          <a:lstStyle/>
          <a:p>
            <a:r>
              <a:rPr lang="sv-SE" sz="2400" dirty="0" smtClean="0"/>
              <a:t>Brandlarm med Americium-241</a:t>
            </a:r>
            <a:endParaRPr lang="sv-SE" sz="2400" dirty="0"/>
          </a:p>
        </p:txBody>
      </p:sp>
      <p:sp>
        <p:nvSpPr>
          <p:cNvPr id="3" name="Platshållare för sidfot 2"/>
          <p:cNvSpPr>
            <a:spLocks noGrp="1"/>
          </p:cNvSpPr>
          <p:nvPr>
            <p:ph type="ftr" sz="quarter" idx="11"/>
          </p:nvPr>
        </p:nvSpPr>
        <p:spPr/>
        <p:txBody>
          <a:bodyPr/>
          <a:lstStyle/>
          <a:p>
            <a:endParaRPr lang="sv-SE" dirty="0"/>
          </a:p>
        </p:txBody>
      </p:sp>
      <p:pic>
        <p:nvPicPr>
          <p:cNvPr id="1026" name="Picture 2" descr="Bildresultat för ionisation smoke det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988840"/>
            <a:ext cx="588645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720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260648"/>
            <a:ext cx="8229600" cy="763488"/>
          </a:xfrm>
        </p:spPr>
        <p:txBody>
          <a:bodyPr/>
          <a:lstStyle/>
          <a:p>
            <a:r>
              <a:rPr lang="sv-SE" sz="3200" dirty="0" smtClean="0"/>
              <a:t>Strålningsmätning</a:t>
            </a:r>
            <a:endParaRPr lang="sv-SE" sz="3200" dirty="0"/>
          </a:p>
        </p:txBody>
      </p:sp>
      <p:sp>
        <p:nvSpPr>
          <p:cNvPr id="3" name="textruta 2"/>
          <p:cNvSpPr txBox="1"/>
          <p:nvPr/>
        </p:nvSpPr>
        <p:spPr>
          <a:xfrm>
            <a:off x="1043608" y="1115452"/>
            <a:ext cx="6984776" cy="369332"/>
          </a:xfrm>
          <a:prstGeom prst="rect">
            <a:avLst/>
          </a:prstGeom>
          <a:noFill/>
        </p:spPr>
        <p:txBody>
          <a:bodyPr wrap="square" rtlCol="0">
            <a:spAutoFit/>
          </a:bodyPr>
          <a:lstStyle/>
          <a:p>
            <a:pPr algn="ctr"/>
            <a:r>
              <a:rPr lang="sv-SE" dirty="0" smtClean="0"/>
              <a:t>Geiger-Mullermätare</a:t>
            </a:r>
            <a:endParaRPr lang="sv-SE" dirty="0"/>
          </a:p>
        </p:txBody>
      </p:sp>
      <p:pic>
        <p:nvPicPr>
          <p:cNvPr id="1026" name="Picture 2" descr="C:\Users\hakan\Documents\Radioaktiva ämnen\Uran Thorium\GeigerMullermäta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9" y="1988840"/>
            <a:ext cx="3218591" cy="29446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akan\Documents\Radioaktiva ämnen\Strålning\Elektronlavin-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687527"/>
            <a:ext cx="3227168" cy="3547294"/>
          </a:xfrm>
          <a:prstGeom prst="rect">
            <a:avLst/>
          </a:prstGeom>
          <a:noFill/>
          <a:extLst>
            <a:ext uri="{909E8E84-426E-40DD-AFC4-6F175D3DCCD1}">
              <a14:hiddenFill xmlns:a14="http://schemas.microsoft.com/office/drawing/2010/main">
                <a:solidFill>
                  <a:srgbClr val="FFFFFF"/>
                </a:solidFill>
              </a14:hiddenFill>
            </a:ext>
          </a:extLst>
        </p:spPr>
      </p:pic>
      <p:sp>
        <p:nvSpPr>
          <p:cNvPr id="4" name="Platshållare för sidfot 3"/>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418658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f/f7/Detector_region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8640"/>
            <a:ext cx="8352928" cy="6264696"/>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1907704" y="404664"/>
            <a:ext cx="5688632" cy="369332"/>
          </a:xfrm>
          <a:prstGeom prst="rect">
            <a:avLst/>
          </a:prstGeom>
          <a:solidFill>
            <a:schemeClr val="bg1"/>
          </a:solidFill>
        </p:spPr>
        <p:txBody>
          <a:bodyPr wrap="square" rtlCol="0">
            <a:spAutoFit/>
          </a:bodyPr>
          <a:lstStyle/>
          <a:p>
            <a:r>
              <a:rPr lang="sv-SE" dirty="0" smtClean="0"/>
              <a:t>Praktiska detektionsområden för gasjonisation</a:t>
            </a:r>
            <a:endParaRPr lang="sv-SE" dirty="0"/>
          </a:p>
        </p:txBody>
      </p:sp>
      <p:sp>
        <p:nvSpPr>
          <p:cNvPr id="3" name="textruta 2"/>
          <p:cNvSpPr txBox="1"/>
          <p:nvPr/>
        </p:nvSpPr>
        <p:spPr>
          <a:xfrm>
            <a:off x="971600" y="908720"/>
            <a:ext cx="7488832" cy="923330"/>
          </a:xfrm>
          <a:prstGeom prst="rect">
            <a:avLst/>
          </a:prstGeom>
          <a:solidFill>
            <a:schemeClr val="bg1"/>
          </a:solidFill>
        </p:spPr>
        <p:txBody>
          <a:bodyPr wrap="square" rtlCol="0">
            <a:spAutoFit/>
          </a:bodyPr>
          <a:lstStyle/>
          <a:p>
            <a:endParaRPr lang="sv-SE" dirty="0" smtClean="0"/>
          </a:p>
          <a:p>
            <a:endParaRPr lang="sv-SE" dirty="0"/>
          </a:p>
          <a:p>
            <a:endParaRPr lang="sv-SE" dirty="0"/>
          </a:p>
        </p:txBody>
      </p:sp>
      <p:sp>
        <p:nvSpPr>
          <p:cNvPr id="4" name="Platshållare för sidfot 3"/>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1064481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smtClean="0"/>
              <a:t>Dimkammare</a:t>
            </a:r>
            <a:br>
              <a:rPr lang="sv-SE" sz="3200" dirty="0" smtClean="0"/>
            </a:br>
            <a:r>
              <a:rPr lang="sv-SE" sz="3200" dirty="0" smtClean="0">
                <a:solidFill>
                  <a:schemeClr val="tx1"/>
                </a:solidFill>
              </a:rPr>
              <a:t>(</a:t>
            </a:r>
            <a:r>
              <a:rPr lang="sv-SE" sz="2800" dirty="0" smtClean="0">
                <a:solidFill>
                  <a:schemeClr val="tx1"/>
                </a:solidFill>
              </a:rPr>
              <a:t>Wilsonkammare)</a:t>
            </a:r>
            <a:endParaRPr lang="sv-SE" sz="3200" dirty="0"/>
          </a:p>
        </p:txBody>
      </p:sp>
      <p:pic>
        <p:nvPicPr>
          <p:cNvPr id="1026" name="Picture 2" descr="DIMKAMM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553" y="2347913"/>
            <a:ext cx="3238500" cy="2162176"/>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683568" y="1772816"/>
            <a:ext cx="4572000" cy="4801314"/>
          </a:xfrm>
          <a:prstGeom prst="rect">
            <a:avLst/>
          </a:prstGeom>
        </p:spPr>
        <p:txBody>
          <a:bodyPr>
            <a:spAutoFit/>
          </a:bodyPr>
          <a:lstStyle/>
          <a:p>
            <a:r>
              <a:rPr lang="sv-SE" dirty="0"/>
              <a:t>En dimkammare (även kallad Wilsonkammare) används för att studera spår av partiklar som inte går att se.</a:t>
            </a:r>
            <a:br>
              <a:rPr lang="sv-SE" dirty="0"/>
            </a:br>
            <a:r>
              <a:rPr lang="sv-SE" dirty="0"/>
              <a:t>Fyll kammaren med dimma. Det görs med hjälp av kolsyresnö som placeras under det svarta 'golvet' och 1-2 ml metanol som sprutas in i kammaren.</a:t>
            </a:r>
            <a:br>
              <a:rPr lang="sv-SE" dirty="0"/>
            </a:br>
            <a:r>
              <a:rPr lang="sv-SE" dirty="0"/>
              <a:t/>
            </a:r>
            <a:br>
              <a:rPr lang="sv-SE" dirty="0"/>
            </a:br>
            <a:r>
              <a:rPr lang="sv-SE" dirty="0"/>
              <a:t>Om en laddad partikel (alfa eller beta) </a:t>
            </a:r>
            <a:r>
              <a:rPr lang="sv-SE" dirty="0" smtClean="0"/>
              <a:t>från </a:t>
            </a:r>
            <a:r>
              <a:rPr lang="sv-SE" dirty="0"/>
              <a:t>ett radioaktivt preparat passerar genom kammaren, sker en </a:t>
            </a:r>
            <a:r>
              <a:rPr lang="sv-SE" dirty="0" smtClean="0"/>
              <a:t>jonisation </a:t>
            </a:r>
            <a:r>
              <a:rPr lang="sv-SE" dirty="0"/>
              <a:t>längs partikelbanan och man ser </a:t>
            </a:r>
            <a:r>
              <a:rPr lang="sv-SE" dirty="0" smtClean="0"/>
              <a:t>dimmspår </a:t>
            </a:r>
            <a:r>
              <a:rPr lang="sv-SE" dirty="0"/>
              <a:t>som kan fotograferas. Om en elektron kolliderar med en atomkärna eller en proton byter den riktning. Dimspåren är synliga i upp till 30 minuter. </a:t>
            </a:r>
            <a:br>
              <a:rPr lang="sv-SE" dirty="0"/>
            </a:br>
            <a:endParaRPr lang="sv-SE" dirty="0"/>
          </a:p>
        </p:txBody>
      </p:sp>
      <p:sp>
        <p:nvSpPr>
          <p:cNvPr id="4" name="Platshållare för sidfot 3"/>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19269847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0"/>
            <a:ext cx="8229600" cy="864096"/>
          </a:xfrm>
        </p:spPr>
        <p:txBody>
          <a:bodyPr/>
          <a:lstStyle/>
          <a:p>
            <a:r>
              <a:rPr lang="sv-SE" sz="3600" dirty="0" smtClean="0"/>
              <a:t>Scintillationsdetektor</a:t>
            </a:r>
            <a:endParaRPr lang="sv-SE" sz="3600" dirty="0"/>
          </a:p>
        </p:txBody>
      </p:sp>
      <p:pic>
        <p:nvPicPr>
          <p:cNvPr id="2052" name="Picture 4" descr="Bildresultat för scintill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1" y="1026900"/>
            <a:ext cx="4518683" cy="5354428"/>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sidfot 2"/>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7069522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692696"/>
          </a:xfrm>
        </p:spPr>
        <p:txBody>
          <a:bodyPr/>
          <a:lstStyle/>
          <a:p>
            <a:r>
              <a:rPr lang="sv-SE" sz="2800" dirty="0" smtClean="0"/>
              <a:t>Radioaktivitet fördelning av strålningskällor</a:t>
            </a:r>
            <a:endParaRPr lang="sv-SE"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774" y="1196752"/>
            <a:ext cx="7179828"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ruta 2"/>
          <p:cNvSpPr txBox="1"/>
          <p:nvPr/>
        </p:nvSpPr>
        <p:spPr>
          <a:xfrm>
            <a:off x="1259632" y="1772816"/>
            <a:ext cx="1966664" cy="769441"/>
          </a:xfrm>
          <a:prstGeom prst="rect">
            <a:avLst/>
          </a:prstGeom>
          <a:solidFill>
            <a:schemeClr val="bg1"/>
          </a:solidFill>
        </p:spPr>
        <p:txBody>
          <a:bodyPr wrap="square" rtlCol="0">
            <a:spAutoFit/>
          </a:bodyPr>
          <a:lstStyle/>
          <a:p>
            <a:endParaRPr lang="sv-SE" sz="1400" dirty="0" smtClean="0">
              <a:latin typeface="Comic Sans MS" panose="030F0702030302020204" pitchFamily="66" charset="0"/>
            </a:endParaRPr>
          </a:p>
          <a:p>
            <a:r>
              <a:rPr lang="sv-SE" sz="1400" dirty="0" smtClean="0">
                <a:latin typeface="Comic Sans MS" panose="030F0702030302020204" pitchFamily="66" charset="0"/>
              </a:rPr>
              <a:t>Medicinsk exponering</a:t>
            </a:r>
          </a:p>
          <a:p>
            <a:pPr algn="ctr"/>
            <a:r>
              <a:rPr lang="sv-SE" sz="1600" b="1" dirty="0" smtClean="0">
                <a:latin typeface="Comic Sans MS" panose="030F0702030302020204" pitchFamily="66" charset="0"/>
              </a:rPr>
              <a:t>25 %</a:t>
            </a:r>
            <a:endParaRPr lang="sv-SE" b="1" dirty="0">
              <a:latin typeface="Comic Sans MS" panose="030F0702030302020204" pitchFamily="66" charset="0"/>
            </a:endParaRPr>
          </a:p>
        </p:txBody>
      </p:sp>
      <p:sp>
        <p:nvSpPr>
          <p:cNvPr id="4" name="textruta 3"/>
          <p:cNvSpPr txBox="1"/>
          <p:nvPr/>
        </p:nvSpPr>
        <p:spPr>
          <a:xfrm>
            <a:off x="1259632" y="2708920"/>
            <a:ext cx="1656184" cy="800219"/>
          </a:xfrm>
          <a:prstGeom prst="rect">
            <a:avLst/>
          </a:prstGeom>
          <a:solidFill>
            <a:schemeClr val="bg1"/>
          </a:solidFill>
        </p:spPr>
        <p:txBody>
          <a:bodyPr wrap="square" rtlCol="0">
            <a:spAutoFit/>
          </a:bodyPr>
          <a:lstStyle/>
          <a:p>
            <a:r>
              <a:rPr lang="sv-SE" sz="1600" b="1" dirty="0" smtClean="0">
                <a:solidFill>
                  <a:schemeClr val="accent3">
                    <a:lumMod val="75000"/>
                  </a:schemeClr>
                </a:solidFill>
                <a:latin typeface="Comic Sans MS" panose="030F0702030302020204" pitchFamily="66" charset="0"/>
              </a:rPr>
              <a:t>ARTIFICIELL EXPONERING</a:t>
            </a:r>
          </a:p>
          <a:p>
            <a:endParaRPr lang="sv-SE" sz="1400" dirty="0">
              <a:latin typeface="Comic Sans MS" panose="030F0702030302020204" pitchFamily="66" charset="0"/>
            </a:endParaRPr>
          </a:p>
        </p:txBody>
      </p:sp>
      <p:sp>
        <p:nvSpPr>
          <p:cNvPr id="5" name="textruta 4"/>
          <p:cNvSpPr txBox="1"/>
          <p:nvPr/>
        </p:nvSpPr>
        <p:spPr>
          <a:xfrm>
            <a:off x="6156176" y="3109029"/>
            <a:ext cx="1800200" cy="584775"/>
          </a:xfrm>
          <a:prstGeom prst="rect">
            <a:avLst/>
          </a:prstGeom>
          <a:solidFill>
            <a:schemeClr val="bg1"/>
          </a:solidFill>
        </p:spPr>
        <p:txBody>
          <a:bodyPr wrap="square" rtlCol="0">
            <a:spAutoFit/>
          </a:bodyPr>
          <a:lstStyle/>
          <a:p>
            <a:r>
              <a:rPr lang="sv-SE" sz="1600" b="1" dirty="0" smtClean="0">
                <a:solidFill>
                  <a:srgbClr val="00B050"/>
                </a:solidFill>
                <a:latin typeface="Comic Sans MS" panose="030F0702030302020204" pitchFamily="66" charset="0"/>
              </a:rPr>
              <a:t>NATURLIG EXPONERING</a:t>
            </a:r>
            <a:endParaRPr lang="sv-SE" sz="1600" b="1" dirty="0">
              <a:solidFill>
                <a:srgbClr val="00B050"/>
              </a:solidFill>
              <a:latin typeface="Comic Sans MS" panose="030F0702030302020204" pitchFamily="66" charset="0"/>
            </a:endParaRPr>
          </a:p>
        </p:txBody>
      </p:sp>
      <p:sp>
        <p:nvSpPr>
          <p:cNvPr id="6" name="textruta 5"/>
          <p:cNvSpPr txBox="1"/>
          <p:nvPr/>
        </p:nvSpPr>
        <p:spPr>
          <a:xfrm>
            <a:off x="6156176" y="1618927"/>
            <a:ext cx="2160240" cy="769441"/>
          </a:xfrm>
          <a:prstGeom prst="rect">
            <a:avLst/>
          </a:prstGeom>
          <a:solidFill>
            <a:schemeClr val="bg1"/>
          </a:solidFill>
        </p:spPr>
        <p:txBody>
          <a:bodyPr wrap="square" rtlCol="0">
            <a:spAutoFit/>
          </a:bodyPr>
          <a:lstStyle/>
          <a:p>
            <a:r>
              <a:rPr lang="sv-SE" sz="1400" dirty="0" smtClean="0">
                <a:latin typeface="Comic Sans MS" panose="030F0702030302020204" pitchFamily="66" charset="0"/>
              </a:rPr>
              <a:t>Radon (radioaktiv gas från underjorden)</a:t>
            </a:r>
          </a:p>
          <a:p>
            <a:r>
              <a:rPr lang="sv-SE" sz="1600" b="1" dirty="0" smtClean="0">
                <a:latin typeface="Comic Sans MS" panose="030F0702030302020204" pitchFamily="66" charset="0"/>
              </a:rPr>
              <a:t>43 %</a:t>
            </a:r>
            <a:endParaRPr lang="sv-SE" sz="1600" b="1" dirty="0">
              <a:latin typeface="Comic Sans MS" panose="030F0702030302020204" pitchFamily="66" charset="0"/>
            </a:endParaRPr>
          </a:p>
        </p:txBody>
      </p:sp>
      <p:sp>
        <p:nvSpPr>
          <p:cNvPr id="7" name="textruta 6"/>
          <p:cNvSpPr txBox="1"/>
          <p:nvPr/>
        </p:nvSpPr>
        <p:spPr>
          <a:xfrm>
            <a:off x="6386859" y="3653749"/>
            <a:ext cx="1940743" cy="1292662"/>
          </a:xfrm>
          <a:prstGeom prst="rect">
            <a:avLst/>
          </a:prstGeom>
          <a:solidFill>
            <a:schemeClr val="bg1"/>
          </a:solidFill>
        </p:spPr>
        <p:txBody>
          <a:bodyPr wrap="square" rtlCol="0">
            <a:spAutoFit/>
          </a:bodyPr>
          <a:lstStyle/>
          <a:p>
            <a:r>
              <a:rPr lang="sv-SE" sz="1200" dirty="0" smtClean="0">
                <a:latin typeface="Comic Sans MS" panose="030F0702030302020204" pitchFamily="66" charset="0"/>
              </a:rPr>
              <a:t>Markstrålning från radioaktiva mineral marken</a:t>
            </a:r>
          </a:p>
          <a:p>
            <a:r>
              <a:rPr lang="sv-SE" sz="1600" b="1" dirty="0" smtClean="0">
                <a:latin typeface="Comic Sans MS" panose="030F0702030302020204" pitchFamily="66" charset="0"/>
              </a:rPr>
              <a:t>15 % </a:t>
            </a:r>
          </a:p>
          <a:p>
            <a:r>
              <a:rPr lang="sv-SE" sz="1400" dirty="0" smtClean="0">
                <a:latin typeface="Comic Sans MS" panose="030F0702030302020204" pitchFamily="66" charset="0"/>
              </a:rPr>
              <a:t>(utom radon)</a:t>
            </a:r>
          </a:p>
          <a:p>
            <a:endParaRPr lang="sv-SE" sz="1200" dirty="0">
              <a:latin typeface="Comic Sans MS" panose="030F0702030302020204" pitchFamily="66" charset="0"/>
            </a:endParaRPr>
          </a:p>
        </p:txBody>
      </p:sp>
      <p:sp>
        <p:nvSpPr>
          <p:cNvPr id="8" name="textruta 7"/>
          <p:cNvSpPr txBox="1"/>
          <p:nvPr/>
        </p:nvSpPr>
        <p:spPr>
          <a:xfrm>
            <a:off x="5220072" y="5373216"/>
            <a:ext cx="1836204" cy="553998"/>
          </a:xfrm>
          <a:prstGeom prst="rect">
            <a:avLst/>
          </a:prstGeom>
          <a:solidFill>
            <a:schemeClr val="bg1"/>
          </a:solidFill>
        </p:spPr>
        <p:txBody>
          <a:bodyPr wrap="square" rtlCol="0">
            <a:spAutoFit/>
          </a:bodyPr>
          <a:lstStyle/>
          <a:p>
            <a:r>
              <a:rPr lang="sv-SE" sz="1400" dirty="0" smtClean="0">
                <a:latin typeface="Comic Sans MS" panose="030F0702030302020204" pitchFamily="66" charset="0"/>
              </a:rPr>
              <a:t>Kosmisk strålning</a:t>
            </a:r>
          </a:p>
          <a:p>
            <a:pPr algn="ctr"/>
            <a:r>
              <a:rPr lang="sv-SE" sz="1600" b="1" dirty="0" smtClean="0">
                <a:latin typeface="Comic Sans MS" panose="030F0702030302020204" pitchFamily="66" charset="0"/>
              </a:rPr>
              <a:t>9 %</a:t>
            </a:r>
            <a:endParaRPr lang="sv-SE" b="1" dirty="0">
              <a:latin typeface="Comic Sans MS" panose="030F0702030302020204" pitchFamily="66" charset="0"/>
            </a:endParaRPr>
          </a:p>
        </p:txBody>
      </p:sp>
      <p:sp>
        <p:nvSpPr>
          <p:cNvPr id="9" name="textruta 8"/>
          <p:cNvSpPr txBox="1"/>
          <p:nvPr/>
        </p:nvSpPr>
        <p:spPr>
          <a:xfrm>
            <a:off x="2242964" y="4946411"/>
            <a:ext cx="1248916" cy="769441"/>
          </a:xfrm>
          <a:prstGeom prst="rect">
            <a:avLst/>
          </a:prstGeom>
          <a:solidFill>
            <a:schemeClr val="bg1"/>
          </a:solidFill>
        </p:spPr>
        <p:txBody>
          <a:bodyPr wrap="square" rtlCol="0">
            <a:spAutoFit/>
          </a:bodyPr>
          <a:lstStyle/>
          <a:p>
            <a:r>
              <a:rPr lang="sv-SE" sz="1400" dirty="0" smtClean="0">
                <a:latin typeface="Comic Sans MS" panose="030F0702030302020204" pitchFamily="66" charset="0"/>
              </a:rPr>
              <a:t>Födoämnen och vatten</a:t>
            </a:r>
          </a:p>
          <a:p>
            <a:pPr algn="ctr"/>
            <a:r>
              <a:rPr lang="sv-SE" sz="1600" b="1" dirty="0" smtClean="0">
                <a:latin typeface="Comic Sans MS" panose="030F0702030302020204" pitchFamily="66" charset="0"/>
              </a:rPr>
              <a:t>6 %</a:t>
            </a:r>
            <a:endParaRPr lang="sv-SE" sz="1600" b="1" dirty="0">
              <a:latin typeface="Comic Sans MS" panose="030F0702030302020204" pitchFamily="66" charset="0"/>
            </a:endParaRPr>
          </a:p>
        </p:txBody>
      </p:sp>
      <p:sp>
        <p:nvSpPr>
          <p:cNvPr id="10" name="textruta 9"/>
          <p:cNvSpPr txBox="1"/>
          <p:nvPr/>
        </p:nvSpPr>
        <p:spPr>
          <a:xfrm>
            <a:off x="1147774" y="3807637"/>
            <a:ext cx="1624026" cy="984885"/>
          </a:xfrm>
          <a:prstGeom prst="rect">
            <a:avLst/>
          </a:prstGeom>
          <a:solidFill>
            <a:schemeClr val="bg1"/>
          </a:solidFill>
        </p:spPr>
        <p:txBody>
          <a:bodyPr wrap="square" rtlCol="0">
            <a:spAutoFit/>
          </a:bodyPr>
          <a:lstStyle/>
          <a:p>
            <a:r>
              <a:rPr lang="sv-SE" sz="1400" dirty="0" smtClean="0">
                <a:latin typeface="Comic Sans MS" panose="030F0702030302020204" pitchFamily="66" charset="0"/>
              </a:rPr>
              <a:t>Industri och forskning</a:t>
            </a:r>
          </a:p>
          <a:p>
            <a:r>
              <a:rPr lang="sv-SE" sz="1400" dirty="0" smtClean="0">
                <a:latin typeface="Comic Sans MS" panose="030F0702030302020204" pitchFamily="66" charset="0"/>
              </a:rPr>
              <a:t>Kärnvapenprov</a:t>
            </a:r>
          </a:p>
          <a:p>
            <a:pPr algn="ctr"/>
            <a:r>
              <a:rPr lang="sv-SE" sz="1600" b="1" dirty="0" smtClean="0">
                <a:latin typeface="Comic Sans MS" panose="030F0702030302020204" pitchFamily="66" charset="0"/>
              </a:rPr>
              <a:t>2 %</a:t>
            </a:r>
            <a:endParaRPr lang="sv-SE" sz="1600" b="1" dirty="0">
              <a:latin typeface="Comic Sans MS" panose="030F0702030302020204" pitchFamily="66" charset="0"/>
            </a:endParaRPr>
          </a:p>
        </p:txBody>
      </p:sp>
      <p:sp>
        <p:nvSpPr>
          <p:cNvPr id="11" name="Platshållare för sidfot 10"/>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1125969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051720" y="332657"/>
            <a:ext cx="5112568" cy="461665"/>
          </a:xfrm>
          <a:prstGeom prst="rect">
            <a:avLst/>
          </a:prstGeom>
          <a:noFill/>
        </p:spPr>
        <p:txBody>
          <a:bodyPr wrap="square" rtlCol="0">
            <a:spAutoFit/>
          </a:bodyPr>
          <a:lstStyle/>
          <a:p>
            <a:pPr algn="ctr"/>
            <a:r>
              <a:rPr lang="sv-SE" sz="2400" dirty="0" smtClean="0"/>
              <a:t>Strålningsdos</a:t>
            </a:r>
            <a:endParaRPr lang="sv-SE" sz="2400" dirty="0"/>
          </a:p>
        </p:txBody>
      </p:sp>
      <p:sp>
        <p:nvSpPr>
          <p:cNvPr id="7" name="textruta 6"/>
          <p:cNvSpPr txBox="1"/>
          <p:nvPr/>
        </p:nvSpPr>
        <p:spPr>
          <a:xfrm>
            <a:off x="1196008" y="980728"/>
            <a:ext cx="7128792" cy="4247317"/>
          </a:xfrm>
          <a:prstGeom prst="rect">
            <a:avLst/>
          </a:prstGeom>
          <a:noFill/>
        </p:spPr>
        <p:txBody>
          <a:bodyPr wrap="square" rtlCol="0">
            <a:spAutoFit/>
          </a:bodyPr>
          <a:lstStyle/>
          <a:p>
            <a:r>
              <a:rPr lang="sv-SE" b="1" dirty="0" smtClean="0">
                <a:latin typeface="Comic Sans MS" panose="030F0702030302020204" pitchFamily="66" charset="0"/>
              </a:rPr>
              <a:t>Den biologiska </a:t>
            </a:r>
            <a:r>
              <a:rPr lang="sv-SE" b="1" dirty="0">
                <a:latin typeface="Comic Sans MS" panose="030F0702030302020204" pitchFamily="66" charset="0"/>
              </a:rPr>
              <a:t>effekten av joniserande strålning </a:t>
            </a:r>
            <a:endParaRPr lang="sv-SE" b="1" dirty="0" smtClean="0">
              <a:latin typeface="Comic Sans MS" panose="030F0702030302020204" pitchFamily="66" charset="0"/>
            </a:endParaRPr>
          </a:p>
          <a:p>
            <a:endParaRPr lang="sv-SE" b="1" dirty="0" smtClean="0">
              <a:latin typeface="Comic Sans MS" panose="030F0702030302020204" pitchFamily="66" charset="0"/>
            </a:endParaRPr>
          </a:p>
          <a:p>
            <a:pPr marL="342900" indent="-342900">
              <a:buAutoNum type="arabicPeriod"/>
            </a:pPr>
            <a:r>
              <a:rPr lang="sv-SE" b="1" dirty="0" smtClean="0">
                <a:solidFill>
                  <a:srgbClr val="7030A0"/>
                </a:solidFill>
                <a:latin typeface="Comic Sans MS" panose="030F0702030302020204" pitchFamily="66" charset="0"/>
              </a:rPr>
              <a:t>Absorberad</a:t>
            </a:r>
            <a:r>
              <a:rPr lang="sv-SE" dirty="0" smtClean="0">
                <a:latin typeface="Comic Sans MS" panose="030F0702030302020204" pitchFamily="66" charset="0"/>
              </a:rPr>
              <a:t> energi </a:t>
            </a:r>
            <a:r>
              <a:rPr lang="sv-SE" dirty="0">
                <a:latin typeface="Comic Sans MS" panose="030F0702030302020204" pitchFamily="66" charset="0"/>
              </a:rPr>
              <a:t>i kroppen. </a:t>
            </a:r>
            <a:r>
              <a:rPr lang="sv-SE" dirty="0" smtClean="0">
                <a:latin typeface="Comic Sans MS" panose="030F0702030302020204" pitchFamily="66" charset="0"/>
              </a:rPr>
              <a:t>Benämns </a:t>
            </a:r>
            <a:r>
              <a:rPr lang="sv-SE" dirty="0">
                <a:latin typeface="Comic Sans MS" panose="030F0702030302020204" pitchFamily="66" charset="0"/>
              </a:rPr>
              <a:t>absorberad dos och anges i enheten Gray (Gy), där 1 Gy = 1 J/kg. </a:t>
            </a:r>
            <a:endParaRPr lang="sv-SE" dirty="0" smtClean="0">
              <a:latin typeface="Comic Sans MS" panose="030F0702030302020204" pitchFamily="66" charset="0"/>
            </a:endParaRPr>
          </a:p>
          <a:p>
            <a:pPr marL="342900" indent="-342900">
              <a:buAutoNum type="arabicPeriod"/>
            </a:pPr>
            <a:r>
              <a:rPr lang="sv-SE" b="1" dirty="0" smtClean="0">
                <a:solidFill>
                  <a:srgbClr val="FF0000"/>
                </a:solidFill>
                <a:latin typeface="Comic Sans MS" panose="030F0702030302020204" pitchFamily="66" charset="0"/>
              </a:rPr>
              <a:t>Ekvivalent dos</a:t>
            </a:r>
            <a:r>
              <a:rPr lang="sv-SE" dirty="0" smtClean="0">
                <a:latin typeface="Comic Sans MS" panose="030F0702030302020204" pitchFamily="66" charset="0"/>
              </a:rPr>
              <a:t>. Samma som </a:t>
            </a:r>
            <a:r>
              <a:rPr lang="sv-SE" dirty="0">
                <a:latin typeface="Comic Sans MS" panose="030F0702030302020204" pitchFamily="66" charset="0"/>
              </a:rPr>
              <a:t>absorberad dos men multiplicerad med en viktningsfaktor som beror på strålslagets biologiska verkan. Därför har man konstruerat en viktningsfaktor för strålningstypernas relativa biologiska effekt, den så kallade "kvalitetsfaktorn". Kvalitetsfaktorn för </a:t>
            </a:r>
            <a:r>
              <a:rPr lang="sv-SE" dirty="0" smtClean="0">
                <a:latin typeface="Comic Sans MS" panose="030F0702030302020204" pitchFamily="66" charset="0"/>
              </a:rPr>
              <a:t>röntgen, beta och gammastrålning</a:t>
            </a:r>
            <a:r>
              <a:rPr lang="sv-SE" dirty="0">
                <a:latin typeface="Comic Sans MS" panose="030F0702030302020204" pitchFamily="66" charset="0"/>
              </a:rPr>
              <a:t> är satt som 1, vilket ger värden på 5 - 20 för </a:t>
            </a:r>
            <a:r>
              <a:rPr lang="sv-SE" dirty="0" smtClean="0">
                <a:latin typeface="Comic Sans MS" panose="030F0702030302020204" pitchFamily="66" charset="0"/>
              </a:rPr>
              <a:t>neutronstrålning (</a:t>
            </a:r>
            <a:r>
              <a:rPr lang="sv-SE" dirty="0">
                <a:latin typeface="Comic Sans MS" panose="030F0702030302020204" pitchFamily="66" charset="0"/>
              </a:rPr>
              <a:t>beroende på energi) och 20 för </a:t>
            </a:r>
            <a:r>
              <a:rPr lang="sv-SE" dirty="0" smtClean="0">
                <a:latin typeface="Comic Sans MS" panose="030F0702030302020204" pitchFamily="66" charset="0"/>
              </a:rPr>
              <a:t>alfastrålning</a:t>
            </a:r>
            <a:r>
              <a:rPr lang="sv-SE" dirty="0" smtClean="0"/>
              <a:t>.</a:t>
            </a:r>
            <a:r>
              <a:rPr lang="sv-SE" dirty="0"/>
              <a:t> </a:t>
            </a:r>
            <a:r>
              <a:rPr lang="sv-SE" dirty="0" smtClean="0">
                <a:latin typeface="Comic Sans MS" panose="030F0702030302020204" pitchFamily="66" charset="0"/>
              </a:rPr>
              <a:t>Enheten </a:t>
            </a:r>
            <a:r>
              <a:rPr lang="sv-SE" dirty="0">
                <a:latin typeface="Comic Sans MS" panose="030F0702030302020204" pitchFamily="66" charset="0"/>
              </a:rPr>
              <a:t>för detta är Sievert (Sv), där 1 Sv = 1 J/kg. </a:t>
            </a:r>
            <a:endParaRPr lang="sv-SE" dirty="0" smtClean="0">
              <a:latin typeface="Comic Sans MS" panose="030F0702030302020204" pitchFamily="66" charset="0"/>
            </a:endParaRPr>
          </a:p>
          <a:p>
            <a:pPr marL="342900" indent="-342900">
              <a:buAutoNum type="arabicPeriod"/>
            </a:pPr>
            <a:r>
              <a:rPr lang="sv-SE" b="1" dirty="0" smtClean="0">
                <a:solidFill>
                  <a:srgbClr val="0070C0"/>
                </a:solidFill>
                <a:latin typeface="Comic Sans MS" panose="030F0702030302020204" pitchFamily="66" charset="0"/>
              </a:rPr>
              <a:t>Effektiv dos</a:t>
            </a:r>
            <a:r>
              <a:rPr lang="sv-SE" dirty="0" smtClean="0">
                <a:solidFill>
                  <a:srgbClr val="0070C0"/>
                </a:solidFill>
                <a:latin typeface="Comic Sans MS" panose="030F0702030302020204" pitchFamily="66" charset="0"/>
              </a:rPr>
              <a:t> </a:t>
            </a:r>
            <a:r>
              <a:rPr lang="sv-SE" dirty="0">
                <a:latin typeface="Comic Sans MS" panose="030F0702030302020204" pitchFamily="66" charset="0"/>
              </a:rPr>
              <a:t>Effektiv dos har också enheten Sievert, men man tar då hänsyn till varje organs känslighet.</a:t>
            </a:r>
          </a:p>
        </p:txBody>
      </p:sp>
      <p:sp>
        <p:nvSpPr>
          <p:cNvPr id="8" name="textruta 7"/>
          <p:cNvSpPr txBox="1"/>
          <p:nvPr/>
        </p:nvSpPr>
        <p:spPr>
          <a:xfrm>
            <a:off x="1196008" y="5228045"/>
            <a:ext cx="7128792" cy="646331"/>
          </a:xfrm>
          <a:prstGeom prst="rect">
            <a:avLst/>
          </a:prstGeom>
          <a:noFill/>
        </p:spPr>
        <p:txBody>
          <a:bodyPr wrap="square" rtlCol="0">
            <a:spAutoFit/>
          </a:bodyPr>
          <a:lstStyle/>
          <a:p>
            <a:r>
              <a:rPr lang="sv-SE" dirty="0" smtClean="0"/>
              <a:t>Rad är en gammal enhet för absorberad strålningsenergi</a:t>
            </a:r>
          </a:p>
          <a:p>
            <a:r>
              <a:rPr lang="sv-SE" dirty="0" smtClean="0"/>
              <a:t>1 Rad = 0,01 Gy = 0,01 J/kg</a:t>
            </a:r>
            <a:endParaRPr lang="sv-SE" dirty="0"/>
          </a:p>
        </p:txBody>
      </p:sp>
      <p:sp>
        <p:nvSpPr>
          <p:cNvPr id="3" name="Platshållare för sidfot 2"/>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679225777"/>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043608" y="1028343"/>
            <a:ext cx="7200800" cy="4308872"/>
          </a:xfrm>
          <a:prstGeom prst="rect">
            <a:avLst/>
          </a:prstGeom>
        </p:spPr>
        <p:txBody>
          <a:bodyPr wrap="square">
            <a:spAutoFit/>
          </a:bodyPr>
          <a:lstStyle/>
          <a:p>
            <a:pPr algn="ctr"/>
            <a:r>
              <a:rPr lang="sv-SE" sz="2000" b="1" dirty="0"/>
              <a:t>Stråldoser och </a:t>
            </a:r>
            <a:r>
              <a:rPr lang="sv-SE" sz="2000" b="1" dirty="0" smtClean="0"/>
              <a:t>konsekvenser</a:t>
            </a:r>
          </a:p>
          <a:p>
            <a:endParaRPr lang="sv-SE" sz="2000" dirty="0"/>
          </a:p>
          <a:p>
            <a:r>
              <a:rPr lang="sv-SE" dirty="0"/>
              <a:t>0,01 mSv – </a:t>
            </a:r>
            <a:r>
              <a:rPr lang="sv-SE" dirty="0" smtClean="0"/>
              <a:t>Tandröntgen.</a:t>
            </a:r>
            <a:endParaRPr lang="sv-SE" dirty="0"/>
          </a:p>
          <a:p>
            <a:r>
              <a:rPr lang="sv-SE" dirty="0"/>
              <a:t>0,1 </a:t>
            </a:r>
            <a:r>
              <a:rPr lang="sv-SE" dirty="0" smtClean="0"/>
              <a:t>mSv   – Mammografiundersökning</a:t>
            </a:r>
            <a:endParaRPr lang="sv-SE" dirty="0"/>
          </a:p>
          <a:p>
            <a:r>
              <a:rPr lang="sv-SE" dirty="0"/>
              <a:t>0,3 mSv </a:t>
            </a:r>
            <a:r>
              <a:rPr lang="sv-SE" dirty="0" smtClean="0"/>
              <a:t>  – Kosmisk strålning</a:t>
            </a:r>
            <a:r>
              <a:rPr lang="sv-SE" dirty="0"/>
              <a:t> per år från </a:t>
            </a:r>
            <a:r>
              <a:rPr lang="sv-SE" dirty="0" smtClean="0"/>
              <a:t>rymden.</a:t>
            </a:r>
            <a:endParaRPr lang="sv-SE" dirty="0"/>
          </a:p>
          <a:p>
            <a:r>
              <a:rPr lang="sv-SE" dirty="0"/>
              <a:t>1 mSv </a:t>
            </a:r>
            <a:r>
              <a:rPr lang="sv-SE" dirty="0" smtClean="0"/>
              <a:t>     – Dosen </a:t>
            </a:r>
            <a:r>
              <a:rPr lang="sv-SE" dirty="0"/>
              <a:t>från en genomsnittlig röntgenundersökning.</a:t>
            </a:r>
          </a:p>
          <a:p>
            <a:r>
              <a:rPr lang="sv-SE" dirty="0"/>
              <a:t>1–4 </a:t>
            </a:r>
            <a:r>
              <a:rPr lang="sv-SE" dirty="0" smtClean="0"/>
              <a:t>mSv  – Normal </a:t>
            </a:r>
            <a:r>
              <a:rPr lang="sv-SE" dirty="0"/>
              <a:t>årsdos från naturlig bakgrundsstrålning i Sverige</a:t>
            </a:r>
          </a:p>
          <a:p>
            <a:r>
              <a:rPr lang="sv-SE" dirty="0"/>
              <a:t>2,2 mSv </a:t>
            </a:r>
            <a:r>
              <a:rPr lang="sv-SE" dirty="0" smtClean="0"/>
              <a:t>  – Datortomografi</a:t>
            </a:r>
            <a:r>
              <a:rPr lang="sv-SE" dirty="0"/>
              <a:t> av </a:t>
            </a:r>
            <a:r>
              <a:rPr lang="sv-SE" dirty="0" smtClean="0"/>
              <a:t>buken.</a:t>
            </a:r>
            <a:endParaRPr lang="sv-SE" dirty="0"/>
          </a:p>
          <a:p>
            <a:r>
              <a:rPr lang="sv-SE" dirty="0"/>
              <a:t>50 mSv </a:t>
            </a:r>
            <a:r>
              <a:rPr lang="sv-SE" dirty="0" smtClean="0"/>
              <a:t>   – Högsta </a:t>
            </a:r>
            <a:r>
              <a:rPr lang="sv-SE" dirty="0"/>
              <a:t>tillåtna dos per år för personer som arbetar </a:t>
            </a:r>
            <a:r>
              <a:rPr lang="sv-SE" dirty="0" smtClean="0"/>
              <a:t>med</a:t>
            </a:r>
          </a:p>
          <a:p>
            <a:r>
              <a:rPr lang="sv-SE" dirty="0"/>
              <a:t> </a:t>
            </a:r>
            <a:r>
              <a:rPr lang="sv-SE" dirty="0" smtClean="0"/>
              <a:t>                   strålning</a:t>
            </a:r>
            <a:r>
              <a:rPr lang="sv-SE" dirty="0"/>
              <a:t>. </a:t>
            </a:r>
          </a:p>
          <a:p>
            <a:r>
              <a:rPr lang="sv-SE" dirty="0"/>
              <a:t>100 mSv </a:t>
            </a:r>
            <a:r>
              <a:rPr lang="sv-SE" dirty="0" smtClean="0"/>
              <a:t>– Risk </a:t>
            </a:r>
            <a:r>
              <a:rPr lang="sv-SE" dirty="0"/>
              <a:t>för fosterskador.</a:t>
            </a:r>
          </a:p>
          <a:p>
            <a:r>
              <a:rPr lang="sv-SE" dirty="0"/>
              <a:t>1 Sv </a:t>
            </a:r>
            <a:r>
              <a:rPr lang="sv-SE" dirty="0" smtClean="0"/>
              <a:t>        – Förändringar </a:t>
            </a:r>
            <a:r>
              <a:rPr lang="sv-SE" dirty="0"/>
              <a:t>i blodbanan.</a:t>
            </a:r>
          </a:p>
          <a:p>
            <a:r>
              <a:rPr lang="sv-SE" dirty="0"/>
              <a:t>3–4 Sv </a:t>
            </a:r>
            <a:r>
              <a:rPr lang="sv-SE" dirty="0" smtClean="0"/>
              <a:t>    – 50</a:t>
            </a:r>
            <a:r>
              <a:rPr lang="sv-SE" dirty="0"/>
              <a:t>% chans att överleva, procenten varierar beroende </a:t>
            </a:r>
            <a:r>
              <a:rPr lang="sv-SE" dirty="0" smtClean="0"/>
              <a:t>på</a:t>
            </a:r>
          </a:p>
          <a:p>
            <a:r>
              <a:rPr lang="sv-SE" dirty="0"/>
              <a:t> </a:t>
            </a:r>
            <a:r>
              <a:rPr lang="sv-SE" dirty="0" smtClean="0"/>
              <a:t>                   bl.a</a:t>
            </a:r>
            <a:r>
              <a:rPr lang="sv-SE" dirty="0"/>
              <a:t>. ålder och hälsa</a:t>
            </a:r>
            <a:r>
              <a:rPr lang="sv-SE" dirty="0" smtClean="0"/>
              <a:t>.</a:t>
            </a:r>
          </a:p>
          <a:p>
            <a:r>
              <a:rPr lang="sv-SE" dirty="0" smtClean="0"/>
              <a:t> 10 </a:t>
            </a:r>
            <a:r>
              <a:rPr lang="sv-SE" dirty="0"/>
              <a:t>Sv </a:t>
            </a:r>
            <a:r>
              <a:rPr lang="sv-SE" dirty="0" smtClean="0"/>
              <a:t>     – Dödlig </a:t>
            </a:r>
            <a:r>
              <a:rPr lang="sv-SE" dirty="0"/>
              <a:t>dos i 100% av fallen.</a:t>
            </a:r>
          </a:p>
        </p:txBody>
      </p:sp>
      <p:sp>
        <p:nvSpPr>
          <p:cNvPr id="3" name="Platshållare för sidfot 2"/>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403855727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16633"/>
            <a:ext cx="8229600" cy="576064"/>
          </a:xfrm>
        </p:spPr>
        <p:txBody>
          <a:bodyPr/>
          <a:lstStyle/>
          <a:p>
            <a:r>
              <a:rPr lang="sv-SE" sz="2400" dirty="0" smtClean="0"/>
              <a:t>Atomer</a:t>
            </a:r>
            <a:endParaRPr lang="sv-SE" sz="2400" dirty="0"/>
          </a:p>
        </p:txBody>
      </p:sp>
      <p:sp>
        <p:nvSpPr>
          <p:cNvPr id="3" name="Rektangel 2"/>
          <p:cNvSpPr/>
          <p:nvPr/>
        </p:nvSpPr>
        <p:spPr>
          <a:xfrm>
            <a:off x="2051720" y="2348881"/>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ektangel 4"/>
          <p:cNvSpPr/>
          <p:nvPr/>
        </p:nvSpPr>
        <p:spPr>
          <a:xfrm>
            <a:off x="5724128" y="3429001"/>
            <a:ext cx="108012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28" name="Picture 4" descr="Bildresultat för ato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9" y="1446287"/>
            <a:ext cx="28575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ldresultat för atom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1628800"/>
            <a:ext cx="1728192" cy="1728192"/>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p:cNvSpPr txBox="1"/>
          <p:nvPr/>
        </p:nvSpPr>
        <p:spPr>
          <a:xfrm>
            <a:off x="1619672" y="3356993"/>
            <a:ext cx="1728192" cy="307777"/>
          </a:xfrm>
          <a:prstGeom prst="rect">
            <a:avLst/>
          </a:prstGeom>
          <a:noFill/>
        </p:spPr>
        <p:txBody>
          <a:bodyPr wrap="square" rtlCol="0">
            <a:spAutoFit/>
          </a:bodyPr>
          <a:lstStyle/>
          <a:p>
            <a:pPr algn="ctr"/>
            <a:r>
              <a:rPr lang="sv-SE" sz="1400" dirty="0" smtClean="0">
                <a:latin typeface="Comic Sans MS" panose="030F0702030302020204" pitchFamily="66" charset="0"/>
              </a:rPr>
              <a:t>Väteatom</a:t>
            </a:r>
            <a:endParaRPr lang="sv-SE" sz="1400" dirty="0">
              <a:latin typeface="Comic Sans MS" panose="030F0702030302020204" pitchFamily="66" charset="0"/>
            </a:endParaRPr>
          </a:p>
        </p:txBody>
      </p:sp>
      <p:sp>
        <p:nvSpPr>
          <p:cNvPr id="9" name="textruta 8"/>
          <p:cNvSpPr txBox="1"/>
          <p:nvPr/>
        </p:nvSpPr>
        <p:spPr>
          <a:xfrm>
            <a:off x="2843808" y="1268761"/>
            <a:ext cx="1440160" cy="307777"/>
          </a:xfrm>
          <a:prstGeom prst="rect">
            <a:avLst/>
          </a:prstGeom>
          <a:noFill/>
        </p:spPr>
        <p:txBody>
          <a:bodyPr wrap="square" rtlCol="0">
            <a:spAutoFit/>
          </a:bodyPr>
          <a:lstStyle/>
          <a:p>
            <a:r>
              <a:rPr lang="sv-SE" sz="1400" dirty="0" smtClean="0">
                <a:latin typeface="Comic Sans MS" panose="030F0702030302020204" pitchFamily="66" charset="0"/>
              </a:rPr>
              <a:t>elektron</a:t>
            </a:r>
            <a:endParaRPr lang="sv-SE" sz="1400" dirty="0">
              <a:latin typeface="Comic Sans MS" panose="030F0702030302020204" pitchFamily="66" charset="0"/>
            </a:endParaRPr>
          </a:p>
        </p:txBody>
      </p:sp>
      <p:cxnSp>
        <p:nvCxnSpPr>
          <p:cNvPr id="11" name="Rak 10"/>
          <p:cNvCxnSpPr/>
          <p:nvPr/>
        </p:nvCxnSpPr>
        <p:spPr>
          <a:xfrm flipH="1">
            <a:off x="2843808" y="1576538"/>
            <a:ext cx="144016" cy="19627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textruta 11"/>
          <p:cNvSpPr txBox="1"/>
          <p:nvPr/>
        </p:nvSpPr>
        <p:spPr>
          <a:xfrm>
            <a:off x="467544" y="2708921"/>
            <a:ext cx="1152128" cy="307777"/>
          </a:xfrm>
          <a:prstGeom prst="rect">
            <a:avLst/>
          </a:prstGeom>
          <a:noFill/>
        </p:spPr>
        <p:txBody>
          <a:bodyPr wrap="square" rtlCol="0">
            <a:spAutoFit/>
          </a:bodyPr>
          <a:lstStyle/>
          <a:p>
            <a:r>
              <a:rPr lang="sv-SE" sz="1400" dirty="0" smtClean="0">
                <a:latin typeface="Comic Sans MS" panose="030F0702030302020204" pitchFamily="66" charset="0"/>
              </a:rPr>
              <a:t>proton</a:t>
            </a:r>
            <a:endParaRPr lang="sv-SE" sz="1400" dirty="0">
              <a:latin typeface="Comic Sans MS" panose="030F0702030302020204" pitchFamily="66" charset="0"/>
            </a:endParaRPr>
          </a:p>
        </p:txBody>
      </p:sp>
      <p:cxnSp>
        <p:nvCxnSpPr>
          <p:cNvPr id="14" name="Rak 13"/>
          <p:cNvCxnSpPr/>
          <p:nvPr/>
        </p:nvCxnSpPr>
        <p:spPr>
          <a:xfrm flipV="1">
            <a:off x="1187624" y="2564904"/>
            <a:ext cx="1008112" cy="297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Platshållare för sidfot 3"/>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13586001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620688"/>
          </a:xfrm>
        </p:spPr>
        <p:txBody>
          <a:bodyPr/>
          <a:lstStyle/>
          <a:p>
            <a:r>
              <a:rPr lang="sv-SE" sz="2400" dirty="0" smtClean="0"/>
              <a:t>Atomer</a:t>
            </a:r>
            <a:endParaRPr lang="sv-SE" sz="2400" dirty="0"/>
          </a:p>
        </p:txBody>
      </p:sp>
      <p:pic>
        <p:nvPicPr>
          <p:cNvPr id="1026" name="Picture 2" descr="C:\Users\hakan\Documents\Radioaktiva ämnen\Atomkärnor\220px-Electron_shell_092_Uranium.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196753"/>
            <a:ext cx="3024336" cy="32580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akan\Documents\Radioaktiva ämnen\Uran Thorium\Urankär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5" y="1226096"/>
            <a:ext cx="3873732" cy="344762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ak 4"/>
          <p:cNvCxnSpPr/>
          <p:nvPr/>
        </p:nvCxnSpPr>
        <p:spPr>
          <a:xfrm flipV="1">
            <a:off x="2843808" y="1988840"/>
            <a:ext cx="2952328" cy="648072"/>
          </a:xfrm>
          <a:prstGeom prst="line">
            <a:avLst/>
          </a:prstGeom>
          <a:ln w="57150">
            <a:solidFill>
              <a:srgbClr val="A9CDF5"/>
            </a:solidFill>
          </a:ln>
        </p:spPr>
        <p:style>
          <a:lnRef idx="1">
            <a:schemeClr val="accent1"/>
          </a:lnRef>
          <a:fillRef idx="0">
            <a:schemeClr val="accent1"/>
          </a:fillRef>
          <a:effectRef idx="0">
            <a:schemeClr val="accent1"/>
          </a:effectRef>
          <a:fontRef idx="minor">
            <a:schemeClr val="tx1"/>
          </a:fontRef>
        </p:style>
      </p:cxnSp>
      <p:cxnSp>
        <p:nvCxnSpPr>
          <p:cNvPr id="7" name="Rak 6"/>
          <p:cNvCxnSpPr/>
          <p:nvPr/>
        </p:nvCxnSpPr>
        <p:spPr>
          <a:xfrm>
            <a:off x="2843808" y="3212977"/>
            <a:ext cx="2880320" cy="720080"/>
          </a:xfrm>
          <a:prstGeom prst="line">
            <a:avLst/>
          </a:prstGeom>
          <a:ln w="57150">
            <a:solidFill>
              <a:srgbClr val="A9CDF5"/>
            </a:solidFill>
          </a:ln>
        </p:spPr>
        <p:style>
          <a:lnRef idx="1">
            <a:schemeClr val="accent1"/>
          </a:lnRef>
          <a:fillRef idx="0">
            <a:schemeClr val="accent1"/>
          </a:fillRef>
          <a:effectRef idx="0">
            <a:schemeClr val="accent1"/>
          </a:effectRef>
          <a:fontRef idx="minor">
            <a:schemeClr val="tx1"/>
          </a:fontRef>
        </p:style>
      </p:cxnSp>
      <p:sp>
        <p:nvSpPr>
          <p:cNvPr id="3" name="textruta 2"/>
          <p:cNvSpPr txBox="1"/>
          <p:nvPr/>
        </p:nvSpPr>
        <p:spPr>
          <a:xfrm>
            <a:off x="1547664" y="4673718"/>
            <a:ext cx="1512168" cy="369332"/>
          </a:xfrm>
          <a:prstGeom prst="rect">
            <a:avLst/>
          </a:prstGeom>
          <a:noFill/>
        </p:spPr>
        <p:txBody>
          <a:bodyPr wrap="square" rtlCol="0">
            <a:spAutoFit/>
          </a:bodyPr>
          <a:lstStyle/>
          <a:p>
            <a:r>
              <a:rPr lang="sv-SE" b="1" dirty="0" smtClean="0">
                <a:latin typeface="Calibri" panose="020F0502020204030204" pitchFamily="34" charset="0"/>
                <a:cs typeface="Calibri" panose="020F0502020204030204" pitchFamily="34" charset="0"/>
              </a:rPr>
              <a:t>elektroner</a:t>
            </a:r>
            <a:endParaRPr lang="sv-SE" b="1" dirty="0">
              <a:latin typeface="Calibri" panose="020F0502020204030204" pitchFamily="34" charset="0"/>
              <a:cs typeface="Calibri" panose="020F0502020204030204" pitchFamily="34" charset="0"/>
            </a:endParaRPr>
          </a:p>
        </p:txBody>
      </p:sp>
      <p:cxnSp>
        <p:nvCxnSpPr>
          <p:cNvPr id="6" name="Rak pil 5"/>
          <p:cNvCxnSpPr/>
          <p:nvPr/>
        </p:nvCxnSpPr>
        <p:spPr>
          <a:xfrm flipV="1">
            <a:off x="2483768" y="4365104"/>
            <a:ext cx="288032" cy="3086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textruta 3"/>
          <p:cNvSpPr txBox="1"/>
          <p:nvPr/>
        </p:nvSpPr>
        <p:spPr>
          <a:xfrm>
            <a:off x="5436096" y="4221089"/>
            <a:ext cx="2376264" cy="307777"/>
          </a:xfrm>
          <a:prstGeom prst="rect">
            <a:avLst/>
          </a:prstGeom>
          <a:solidFill>
            <a:schemeClr val="bg1"/>
          </a:solidFill>
        </p:spPr>
        <p:txBody>
          <a:bodyPr wrap="square" rtlCol="0">
            <a:spAutoFit/>
          </a:bodyPr>
          <a:lstStyle/>
          <a:p>
            <a:r>
              <a:rPr lang="sv-SE" sz="1400" b="1" dirty="0" smtClean="0">
                <a:latin typeface="Comic Sans MS" panose="030F0702030302020204" pitchFamily="66" charset="0"/>
              </a:rPr>
              <a:t>Urankärna</a:t>
            </a:r>
            <a:endParaRPr lang="sv-SE" sz="1400" b="1" dirty="0">
              <a:latin typeface="Comic Sans MS" panose="030F0702030302020204" pitchFamily="66" charset="0"/>
            </a:endParaRPr>
          </a:p>
        </p:txBody>
      </p:sp>
      <p:sp>
        <p:nvSpPr>
          <p:cNvPr id="8" name="textruta 7"/>
          <p:cNvSpPr txBox="1"/>
          <p:nvPr/>
        </p:nvSpPr>
        <p:spPr>
          <a:xfrm>
            <a:off x="3203848" y="1226096"/>
            <a:ext cx="1152128" cy="369332"/>
          </a:xfrm>
          <a:prstGeom prst="rect">
            <a:avLst/>
          </a:prstGeom>
          <a:solidFill>
            <a:schemeClr val="bg1"/>
          </a:solidFill>
        </p:spPr>
        <p:txBody>
          <a:bodyPr wrap="square" rtlCol="0">
            <a:spAutoFit/>
          </a:bodyPr>
          <a:lstStyle/>
          <a:p>
            <a:endParaRPr lang="sv-SE" dirty="0"/>
          </a:p>
        </p:txBody>
      </p:sp>
      <p:sp>
        <p:nvSpPr>
          <p:cNvPr id="9" name="textruta 8"/>
          <p:cNvSpPr txBox="1"/>
          <p:nvPr/>
        </p:nvSpPr>
        <p:spPr>
          <a:xfrm>
            <a:off x="1475656" y="1226097"/>
            <a:ext cx="1008112" cy="307777"/>
          </a:xfrm>
          <a:prstGeom prst="rect">
            <a:avLst/>
          </a:prstGeom>
          <a:solidFill>
            <a:schemeClr val="bg1"/>
          </a:solidFill>
        </p:spPr>
        <p:txBody>
          <a:bodyPr wrap="square" rtlCol="0">
            <a:spAutoFit/>
          </a:bodyPr>
          <a:lstStyle/>
          <a:p>
            <a:r>
              <a:rPr lang="sv-SE" sz="1400" dirty="0" smtClean="0">
                <a:latin typeface="Comic Sans MS" panose="030F0702030302020204" pitchFamily="66" charset="0"/>
              </a:rPr>
              <a:t>92 Uran</a:t>
            </a:r>
            <a:endParaRPr lang="sv-SE" sz="1400" dirty="0">
              <a:latin typeface="Comic Sans MS" panose="030F0702030302020204" pitchFamily="66" charset="0"/>
            </a:endParaRPr>
          </a:p>
        </p:txBody>
      </p:sp>
      <p:sp>
        <p:nvSpPr>
          <p:cNvPr id="10" name="Platshållare för sidfot 9"/>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7667139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60649"/>
            <a:ext cx="8229600" cy="720080"/>
          </a:xfrm>
        </p:spPr>
        <p:txBody>
          <a:bodyPr/>
          <a:lstStyle/>
          <a:p>
            <a:r>
              <a:rPr lang="sv-SE" sz="2800" dirty="0" smtClean="0"/>
              <a:t>Radioaktivitet</a:t>
            </a:r>
            <a:endParaRPr lang="sv-SE" sz="2800" dirty="0"/>
          </a:p>
        </p:txBody>
      </p:sp>
      <p:sp>
        <p:nvSpPr>
          <p:cNvPr id="3" name="textruta 2"/>
          <p:cNvSpPr txBox="1"/>
          <p:nvPr/>
        </p:nvSpPr>
        <p:spPr>
          <a:xfrm>
            <a:off x="1115616" y="1268760"/>
            <a:ext cx="7344816" cy="1477328"/>
          </a:xfrm>
          <a:prstGeom prst="rect">
            <a:avLst/>
          </a:prstGeom>
          <a:noFill/>
        </p:spPr>
        <p:txBody>
          <a:bodyPr wrap="square" rtlCol="0">
            <a:spAutoFit/>
          </a:bodyPr>
          <a:lstStyle/>
          <a:p>
            <a:r>
              <a:rPr lang="sv-SE" dirty="0" smtClean="0"/>
              <a:t>Alla grundämnen med atomnummer </a:t>
            </a:r>
            <a:r>
              <a:rPr lang="sv-SE" b="1" dirty="0" smtClean="0">
                <a:solidFill>
                  <a:srgbClr val="FF0000"/>
                </a:solidFill>
              </a:rPr>
              <a:t>över 83 är radioaktiva</a:t>
            </a:r>
          </a:p>
          <a:p>
            <a:endParaRPr lang="sv-SE" dirty="0"/>
          </a:p>
          <a:p>
            <a:r>
              <a:rPr lang="sv-SE" b="1" dirty="0" smtClean="0">
                <a:solidFill>
                  <a:srgbClr val="7030A0"/>
                </a:solidFill>
              </a:rPr>
              <a:t>Varför då?</a:t>
            </a:r>
          </a:p>
          <a:p>
            <a:endParaRPr lang="sv-SE" b="1" dirty="0">
              <a:solidFill>
                <a:srgbClr val="7030A0"/>
              </a:solidFill>
            </a:endParaRPr>
          </a:p>
          <a:p>
            <a:r>
              <a:rPr lang="sv-SE" b="1" dirty="0" smtClean="0"/>
              <a:t>För att deras kärnor är instabila och sönderfaller</a:t>
            </a:r>
            <a:endParaRPr lang="sv-SE" b="1" dirty="0"/>
          </a:p>
        </p:txBody>
      </p:sp>
      <p:grpSp>
        <p:nvGrpSpPr>
          <p:cNvPr id="7" name="Grupp 6"/>
          <p:cNvGrpSpPr/>
          <p:nvPr/>
        </p:nvGrpSpPr>
        <p:grpSpPr>
          <a:xfrm>
            <a:off x="1763688" y="3271483"/>
            <a:ext cx="1726803" cy="1200329"/>
            <a:chOff x="4645398" y="3453445"/>
            <a:chExt cx="1726802" cy="1200329"/>
          </a:xfrm>
        </p:grpSpPr>
        <p:sp>
          <p:nvSpPr>
            <p:cNvPr id="9" name="textruta 8"/>
            <p:cNvSpPr txBox="1"/>
            <p:nvPr/>
          </p:nvSpPr>
          <p:spPr>
            <a:xfrm>
              <a:off x="4645398" y="3468479"/>
              <a:ext cx="915469" cy="523220"/>
            </a:xfrm>
            <a:prstGeom prst="rect">
              <a:avLst/>
            </a:prstGeom>
            <a:noFill/>
          </p:spPr>
          <p:txBody>
            <a:bodyPr wrap="square" rtlCol="0">
              <a:spAutoFit/>
            </a:bodyPr>
            <a:lstStyle/>
            <a:p>
              <a:pPr algn="r"/>
              <a:r>
                <a:rPr lang="sv-SE" sz="2800" dirty="0" smtClean="0">
                  <a:solidFill>
                    <a:srgbClr val="00B050"/>
                  </a:solidFill>
                </a:rPr>
                <a:t>238</a:t>
              </a:r>
              <a:endParaRPr lang="sv-SE" sz="2800" dirty="0">
                <a:solidFill>
                  <a:srgbClr val="00B050"/>
                </a:solidFill>
              </a:endParaRPr>
            </a:p>
          </p:txBody>
        </p:sp>
        <p:sp>
          <p:nvSpPr>
            <p:cNvPr id="10" name="textruta 9"/>
            <p:cNvSpPr txBox="1"/>
            <p:nvPr/>
          </p:nvSpPr>
          <p:spPr>
            <a:xfrm>
              <a:off x="4912795" y="4007443"/>
              <a:ext cx="648072" cy="523220"/>
            </a:xfrm>
            <a:prstGeom prst="rect">
              <a:avLst/>
            </a:prstGeom>
            <a:noFill/>
          </p:spPr>
          <p:txBody>
            <a:bodyPr wrap="square" rtlCol="0">
              <a:spAutoFit/>
            </a:bodyPr>
            <a:lstStyle/>
            <a:p>
              <a:pPr algn="r"/>
              <a:r>
                <a:rPr lang="sv-SE" sz="2800" dirty="0" smtClean="0">
                  <a:solidFill>
                    <a:srgbClr val="0070C0"/>
                  </a:solidFill>
                </a:rPr>
                <a:t>92</a:t>
              </a:r>
              <a:endParaRPr lang="sv-SE" sz="2800" dirty="0">
                <a:solidFill>
                  <a:srgbClr val="0070C0"/>
                </a:solidFill>
              </a:endParaRPr>
            </a:p>
          </p:txBody>
        </p:sp>
        <p:sp>
          <p:nvSpPr>
            <p:cNvPr id="8" name="textruta 7"/>
            <p:cNvSpPr txBox="1"/>
            <p:nvPr/>
          </p:nvSpPr>
          <p:spPr>
            <a:xfrm>
              <a:off x="5364088" y="3453445"/>
              <a:ext cx="1008112" cy="1200329"/>
            </a:xfrm>
            <a:prstGeom prst="rect">
              <a:avLst/>
            </a:prstGeom>
            <a:noFill/>
          </p:spPr>
          <p:txBody>
            <a:bodyPr wrap="square" rtlCol="0">
              <a:spAutoFit/>
            </a:bodyPr>
            <a:lstStyle/>
            <a:p>
              <a:r>
                <a:rPr lang="sv-SE" sz="7200" dirty="0" smtClean="0">
                  <a:latin typeface="Comic Sans MS" panose="030F0702030302020204" pitchFamily="66" charset="0"/>
                </a:rPr>
                <a:t>U</a:t>
              </a:r>
              <a:endParaRPr lang="sv-SE" sz="7200" dirty="0">
                <a:latin typeface="Comic Sans MS" panose="030F0702030302020204" pitchFamily="66" charset="0"/>
              </a:endParaRPr>
            </a:p>
          </p:txBody>
        </p:sp>
      </p:grpSp>
      <p:pic>
        <p:nvPicPr>
          <p:cNvPr id="2051" name="Picture 3" descr="C:\Users\hakan\Documents\Radioaktiva ämnen\Uran Thorium\Urankär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837" y="2852539"/>
            <a:ext cx="2292847" cy="2040633"/>
          </a:xfrm>
          <a:prstGeom prst="rect">
            <a:avLst/>
          </a:prstGeom>
          <a:noFill/>
          <a:extLst>
            <a:ext uri="{909E8E84-426E-40DD-AFC4-6F175D3DCCD1}">
              <a14:hiddenFill xmlns:a14="http://schemas.microsoft.com/office/drawing/2010/main">
                <a:solidFill>
                  <a:srgbClr val="FFFFFF"/>
                </a:solidFill>
              </a14:hiddenFill>
            </a:ext>
          </a:extLst>
        </p:spPr>
      </p:pic>
      <p:sp>
        <p:nvSpPr>
          <p:cNvPr id="15" name="Rektangel 14"/>
          <p:cNvSpPr/>
          <p:nvPr/>
        </p:nvSpPr>
        <p:spPr>
          <a:xfrm>
            <a:off x="3995936" y="4581129"/>
            <a:ext cx="1728192" cy="300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textruta 16"/>
          <p:cNvSpPr txBox="1"/>
          <p:nvPr/>
        </p:nvSpPr>
        <p:spPr>
          <a:xfrm>
            <a:off x="3576836" y="4586020"/>
            <a:ext cx="1440160" cy="369332"/>
          </a:xfrm>
          <a:prstGeom prst="rect">
            <a:avLst/>
          </a:prstGeom>
          <a:noFill/>
        </p:spPr>
        <p:txBody>
          <a:bodyPr wrap="square" rtlCol="0">
            <a:spAutoFit/>
          </a:bodyPr>
          <a:lstStyle/>
          <a:p>
            <a:r>
              <a:rPr lang="sv-SE" dirty="0" smtClean="0"/>
              <a:t>Urankärna</a:t>
            </a:r>
            <a:endParaRPr lang="sv-SE" dirty="0"/>
          </a:p>
        </p:txBody>
      </p:sp>
      <p:sp>
        <p:nvSpPr>
          <p:cNvPr id="4" name="Platshållare för sidfot 3"/>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1433094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88640"/>
            <a:ext cx="8229600" cy="620688"/>
          </a:xfrm>
        </p:spPr>
        <p:txBody>
          <a:bodyPr/>
          <a:lstStyle/>
          <a:p>
            <a:r>
              <a:rPr lang="sv-SE" sz="2800" dirty="0" smtClean="0"/>
              <a:t>Beteckningar</a:t>
            </a:r>
            <a:endParaRPr lang="sv-SE" sz="2800" dirty="0"/>
          </a:p>
        </p:txBody>
      </p:sp>
      <p:sp>
        <p:nvSpPr>
          <p:cNvPr id="4" name="textruta 3"/>
          <p:cNvSpPr txBox="1"/>
          <p:nvPr/>
        </p:nvSpPr>
        <p:spPr>
          <a:xfrm>
            <a:off x="2602463" y="2183223"/>
            <a:ext cx="1008112" cy="1200329"/>
          </a:xfrm>
          <a:prstGeom prst="rect">
            <a:avLst/>
          </a:prstGeom>
          <a:noFill/>
        </p:spPr>
        <p:txBody>
          <a:bodyPr wrap="square" rtlCol="0">
            <a:spAutoFit/>
          </a:bodyPr>
          <a:lstStyle/>
          <a:p>
            <a:r>
              <a:rPr lang="sv-SE" sz="7200" dirty="0" smtClean="0">
                <a:latin typeface="Comic Sans MS" panose="030F0702030302020204" pitchFamily="66" charset="0"/>
              </a:rPr>
              <a:t>U</a:t>
            </a:r>
            <a:endParaRPr lang="sv-SE" sz="7200" dirty="0">
              <a:latin typeface="Comic Sans MS" panose="030F0702030302020204" pitchFamily="66" charset="0"/>
            </a:endParaRPr>
          </a:p>
        </p:txBody>
      </p:sp>
      <p:sp>
        <p:nvSpPr>
          <p:cNvPr id="5" name="textruta 4"/>
          <p:cNvSpPr txBox="1"/>
          <p:nvPr/>
        </p:nvSpPr>
        <p:spPr>
          <a:xfrm>
            <a:off x="1883772" y="2198257"/>
            <a:ext cx="915469" cy="523220"/>
          </a:xfrm>
          <a:prstGeom prst="rect">
            <a:avLst/>
          </a:prstGeom>
          <a:noFill/>
        </p:spPr>
        <p:txBody>
          <a:bodyPr wrap="square" rtlCol="0">
            <a:spAutoFit/>
          </a:bodyPr>
          <a:lstStyle/>
          <a:p>
            <a:pPr algn="r"/>
            <a:r>
              <a:rPr lang="sv-SE" sz="2800" dirty="0" smtClean="0">
                <a:solidFill>
                  <a:srgbClr val="00B050"/>
                </a:solidFill>
              </a:rPr>
              <a:t>238</a:t>
            </a:r>
            <a:endParaRPr lang="sv-SE" sz="2800" dirty="0">
              <a:solidFill>
                <a:srgbClr val="00B050"/>
              </a:solidFill>
            </a:endParaRPr>
          </a:p>
        </p:txBody>
      </p:sp>
      <p:sp>
        <p:nvSpPr>
          <p:cNvPr id="7" name="textruta 6"/>
          <p:cNvSpPr txBox="1"/>
          <p:nvPr/>
        </p:nvSpPr>
        <p:spPr>
          <a:xfrm>
            <a:off x="2151169" y="2737221"/>
            <a:ext cx="648072" cy="523220"/>
          </a:xfrm>
          <a:prstGeom prst="rect">
            <a:avLst/>
          </a:prstGeom>
          <a:noFill/>
        </p:spPr>
        <p:txBody>
          <a:bodyPr wrap="square" rtlCol="0">
            <a:spAutoFit/>
          </a:bodyPr>
          <a:lstStyle/>
          <a:p>
            <a:pPr algn="r"/>
            <a:r>
              <a:rPr lang="sv-SE" sz="2800" dirty="0" smtClean="0">
                <a:solidFill>
                  <a:srgbClr val="0070C0"/>
                </a:solidFill>
              </a:rPr>
              <a:t>92</a:t>
            </a:r>
            <a:endParaRPr lang="sv-SE" sz="2800" dirty="0">
              <a:solidFill>
                <a:srgbClr val="0070C0"/>
              </a:solidFill>
            </a:endParaRPr>
          </a:p>
        </p:txBody>
      </p:sp>
      <p:sp>
        <p:nvSpPr>
          <p:cNvPr id="6" name="textruta 5"/>
          <p:cNvSpPr txBox="1"/>
          <p:nvPr/>
        </p:nvSpPr>
        <p:spPr>
          <a:xfrm>
            <a:off x="5580112" y="2098604"/>
            <a:ext cx="1440160" cy="1200329"/>
          </a:xfrm>
          <a:prstGeom prst="rect">
            <a:avLst/>
          </a:prstGeom>
          <a:noFill/>
        </p:spPr>
        <p:txBody>
          <a:bodyPr wrap="square" rtlCol="0">
            <a:spAutoFit/>
          </a:bodyPr>
          <a:lstStyle/>
          <a:p>
            <a:r>
              <a:rPr lang="sv-SE" sz="7200" dirty="0" smtClean="0">
                <a:latin typeface="Comic Sans MS" panose="030F0702030302020204" pitchFamily="66" charset="0"/>
              </a:rPr>
              <a:t>Th</a:t>
            </a:r>
            <a:endParaRPr lang="sv-SE" sz="7200" dirty="0">
              <a:latin typeface="Comic Sans MS" panose="030F0702030302020204" pitchFamily="66" charset="0"/>
            </a:endParaRPr>
          </a:p>
        </p:txBody>
      </p:sp>
      <p:sp>
        <p:nvSpPr>
          <p:cNvPr id="8" name="textruta 7"/>
          <p:cNvSpPr txBox="1"/>
          <p:nvPr/>
        </p:nvSpPr>
        <p:spPr>
          <a:xfrm>
            <a:off x="5004048" y="2214001"/>
            <a:ext cx="720080" cy="523220"/>
          </a:xfrm>
          <a:prstGeom prst="rect">
            <a:avLst/>
          </a:prstGeom>
          <a:noFill/>
        </p:spPr>
        <p:txBody>
          <a:bodyPr wrap="square" rtlCol="0">
            <a:spAutoFit/>
          </a:bodyPr>
          <a:lstStyle/>
          <a:p>
            <a:r>
              <a:rPr lang="sv-SE" sz="2800" dirty="0" smtClean="0">
                <a:solidFill>
                  <a:srgbClr val="00B050"/>
                </a:solidFill>
              </a:rPr>
              <a:t>232</a:t>
            </a:r>
            <a:endParaRPr lang="sv-SE" sz="2800" dirty="0">
              <a:solidFill>
                <a:srgbClr val="00B050"/>
              </a:solidFill>
            </a:endParaRPr>
          </a:p>
        </p:txBody>
      </p:sp>
      <p:sp>
        <p:nvSpPr>
          <p:cNvPr id="9" name="textruta 8"/>
          <p:cNvSpPr txBox="1"/>
          <p:nvPr/>
        </p:nvSpPr>
        <p:spPr>
          <a:xfrm>
            <a:off x="5195292" y="2740111"/>
            <a:ext cx="576064" cy="523220"/>
          </a:xfrm>
          <a:prstGeom prst="rect">
            <a:avLst/>
          </a:prstGeom>
          <a:noFill/>
        </p:spPr>
        <p:txBody>
          <a:bodyPr wrap="square" rtlCol="0">
            <a:spAutoFit/>
          </a:bodyPr>
          <a:lstStyle/>
          <a:p>
            <a:r>
              <a:rPr lang="sv-SE" sz="2800" dirty="0" smtClean="0">
                <a:solidFill>
                  <a:srgbClr val="0070C0"/>
                </a:solidFill>
              </a:rPr>
              <a:t>90</a:t>
            </a:r>
            <a:endParaRPr lang="sv-SE" sz="2400" dirty="0">
              <a:solidFill>
                <a:srgbClr val="0070C0"/>
              </a:solidFill>
            </a:endParaRPr>
          </a:p>
        </p:txBody>
      </p:sp>
      <p:sp>
        <p:nvSpPr>
          <p:cNvPr id="3" name="textruta 2"/>
          <p:cNvSpPr txBox="1"/>
          <p:nvPr/>
        </p:nvSpPr>
        <p:spPr>
          <a:xfrm>
            <a:off x="3318803" y="1109218"/>
            <a:ext cx="4905107" cy="369332"/>
          </a:xfrm>
          <a:prstGeom prst="rect">
            <a:avLst/>
          </a:prstGeom>
          <a:noFill/>
        </p:spPr>
        <p:txBody>
          <a:bodyPr wrap="square" rtlCol="0">
            <a:spAutoFit/>
          </a:bodyPr>
          <a:lstStyle/>
          <a:p>
            <a:r>
              <a:rPr lang="sv-SE" b="1" dirty="0" smtClean="0">
                <a:solidFill>
                  <a:srgbClr val="00B050"/>
                </a:solidFill>
              </a:rPr>
              <a:t>Masstal</a:t>
            </a:r>
            <a:r>
              <a:rPr lang="sv-SE" dirty="0" smtClean="0"/>
              <a:t> = summan av protoner och neutroner</a:t>
            </a:r>
            <a:endParaRPr lang="sv-SE" dirty="0"/>
          </a:p>
        </p:txBody>
      </p:sp>
      <p:cxnSp>
        <p:nvCxnSpPr>
          <p:cNvPr id="11" name="Rak pil 10"/>
          <p:cNvCxnSpPr/>
          <p:nvPr/>
        </p:nvCxnSpPr>
        <p:spPr>
          <a:xfrm>
            <a:off x="3923929" y="1453813"/>
            <a:ext cx="1352897" cy="7761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Rak pil 12"/>
          <p:cNvCxnSpPr/>
          <p:nvPr/>
        </p:nvCxnSpPr>
        <p:spPr>
          <a:xfrm flipH="1">
            <a:off x="2602463" y="1453814"/>
            <a:ext cx="1321467" cy="729409"/>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341507" y="3789041"/>
            <a:ext cx="4030695" cy="1200329"/>
          </a:xfrm>
          <a:prstGeom prst="rect">
            <a:avLst/>
          </a:prstGeom>
          <a:noFill/>
        </p:spPr>
        <p:txBody>
          <a:bodyPr wrap="square" rtlCol="0">
            <a:spAutoFit/>
          </a:bodyPr>
          <a:lstStyle/>
          <a:p>
            <a:pPr algn="ctr"/>
            <a:r>
              <a:rPr lang="sv-SE" b="1" dirty="0" smtClean="0">
                <a:solidFill>
                  <a:srgbClr val="0070C0"/>
                </a:solidFill>
              </a:rPr>
              <a:t>Atomnummer</a:t>
            </a:r>
          </a:p>
          <a:p>
            <a:pPr algn="ctr"/>
            <a:r>
              <a:rPr lang="sv-SE" dirty="0" smtClean="0"/>
              <a:t>Lika med antalet elektroner Bestämmer kemiska egenskaper</a:t>
            </a:r>
          </a:p>
          <a:p>
            <a:endParaRPr lang="sv-SE" dirty="0"/>
          </a:p>
        </p:txBody>
      </p:sp>
      <p:cxnSp>
        <p:nvCxnSpPr>
          <p:cNvPr id="20" name="Rak pil 19"/>
          <p:cNvCxnSpPr>
            <a:stCxn id="18" idx="0"/>
          </p:cNvCxnSpPr>
          <p:nvPr/>
        </p:nvCxnSpPr>
        <p:spPr>
          <a:xfrm flipV="1">
            <a:off x="4356855" y="3212977"/>
            <a:ext cx="919971" cy="576064"/>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2" name="Rak pil 21"/>
          <p:cNvCxnSpPr>
            <a:stCxn id="18" idx="0"/>
          </p:cNvCxnSpPr>
          <p:nvPr/>
        </p:nvCxnSpPr>
        <p:spPr>
          <a:xfrm flipH="1" flipV="1">
            <a:off x="2699795" y="3260441"/>
            <a:ext cx="1657060" cy="5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 name="textruta 22"/>
          <p:cNvSpPr txBox="1"/>
          <p:nvPr/>
        </p:nvSpPr>
        <p:spPr>
          <a:xfrm>
            <a:off x="1187624" y="4989369"/>
            <a:ext cx="6480720" cy="369332"/>
          </a:xfrm>
          <a:prstGeom prst="rect">
            <a:avLst/>
          </a:prstGeom>
          <a:noFill/>
        </p:spPr>
        <p:txBody>
          <a:bodyPr wrap="square" rtlCol="0">
            <a:spAutoFit/>
          </a:bodyPr>
          <a:lstStyle/>
          <a:p>
            <a:pPr algn="ctr"/>
            <a:r>
              <a:rPr lang="sv-SE" dirty="0" smtClean="0"/>
              <a:t>Kan också skrivas U-238 och Th-232</a:t>
            </a:r>
            <a:endParaRPr lang="sv-SE" dirty="0"/>
          </a:p>
        </p:txBody>
      </p:sp>
      <p:sp>
        <p:nvSpPr>
          <p:cNvPr id="10" name="Platshållare för sidfot 9"/>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146628795"/>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04503" y="188641"/>
            <a:ext cx="8229600" cy="504056"/>
          </a:xfrm>
        </p:spPr>
        <p:txBody>
          <a:bodyPr/>
          <a:lstStyle/>
          <a:p>
            <a:r>
              <a:rPr lang="sv-SE" sz="2800" dirty="0" smtClean="0"/>
              <a:t>Isotoper</a:t>
            </a:r>
            <a:endParaRPr lang="sv-SE" sz="2800" dirty="0"/>
          </a:p>
        </p:txBody>
      </p:sp>
      <p:sp>
        <p:nvSpPr>
          <p:cNvPr id="32" name="textruta 31"/>
          <p:cNvSpPr txBox="1"/>
          <p:nvPr/>
        </p:nvSpPr>
        <p:spPr>
          <a:xfrm rot="16200000">
            <a:off x="-461127" y="3113956"/>
            <a:ext cx="2145753" cy="369332"/>
          </a:xfrm>
          <a:prstGeom prst="rect">
            <a:avLst/>
          </a:prstGeom>
          <a:noFill/>
        </p:spPr>
        <p:txBody>
          <a:bodyPr wrap="square" rtlCol="0">
            <a:spAutoFit/>
          </a:bodyPr>
          <a:lstStyle/>
          <a:p>
            <a:r>
              <a:rPr lang="sv-SE" dirty="0" smtClean="0"/>
              <a:t>Z=Atomnummer</a:t>
            </a:r>
            <a:endParaRPr lang="sv-SE" dirty="0"/>
          </a:p>
        </p:txBody>
      </p:sp>
      <p:sp>
        <p:nvSpPr>
          <p:cNvPr id="82" name="textruta 81"/>
          <p:cNvSpPr txBox="1"/>
          <p:nvPr/>
        </p:nvSpPr>
        <p:spPr>
          <a:xfrm>
            <a:off x="4436319" y="836713"/>
            <a:ext cx="767383" cy="369332"/>
          </a:xfrm>
          <a:prstGeom prst="rect">
            <a:avLst/>
          </a:prstGeom>
          <a:noFill/>
        </p:spPr>
        <p:txBody>
          <a:bodyPr wrap="square" rtlCol="0">
            <a:spAutoFit/>
          </a:bodyPr>
          <a:lstStyle/>
          <a:p>
            <a:r>
              <a:rPr lang="sv-SE" dirty="0" smtClean="0"/>
              <a:t>Z=N</a:t>
            </a:r>
            <a:endParaRPr lang="sv-SE" dirty="0"/>
          </a:p>
        </p:txBody>
      </p:sp>
      <p:sp>
        <p:nvSpPr>
          <p:cNvPr id="80" name="Rektangel 79"/>
          <p:cNvSpPr/>
          <p:nvPr/>
        </p:nvSpPr>
        <p:spPr>
          <a:xfrm>
            <a:off x="1546514" y="8115947"/>
            <a:ext cx="255663" cy="3008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3" name="Rektangel 82"/>
          <p:cNvSpPr/>
          <p:nvPr/>
        </p:nvSpPr>
        <p:spPr>
          <a:xfrm>
            <a:off x="-3274" y="8533022"/>
            <a:ext cx="255663" cy="300885"/>
          </a:xfrm>
          <a:prstGeom prst="rect">
            <a:avLst/>
          </a:prstGeom>
          <a:solidFill>
            <a:srgbClr val="AC68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5" name="Rektangel 84"/>
          <p:cNvSpPr/>
          <p:nvPr/>
        </p:nvSpPr>
        <p:spPr>
          <a:xfrm>
            <a:off x="-700542" y="10555673"/>
            <a:ext cx="255663" cy="3008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7" name="Grupp 6"/>
          <p:cNvGrpSpPr/>
          <p:nvPr/>
        </p:nvGrpSpPr>
        <p:grpSpPr>
          <a:xfrm>
            <a:off x="810891" y="1249458"/>
            <a:ext cx="7810249" cy="5178946"/>
            <a:chOff x="810891" y="1249457"/>
            <a:chExt cx="7810249" cy="5178946"/>
          </a:xfrm>
        </p:grpSpPr>
        <p:cxnSp>
          <p:nvCxnSpPr>
            <p:cNvPr id="4" name="Rak 3"/>
            <p:cNvCxnSpPr/>
            <p:nvPr/>
          </p:nvCxnSpPr>
          <p:spPr>
            <a:xfrm>
              <a:off x="1891011" y="1412776"/>
              <a:ext cx="0" cy="352839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Rak 5"/>
            <p:cNvCxnSpPr/>
            <p:nvPr/>
          </p:nvCxnSpPr>
          <p:spPr>
            <a:xfrm>
              <a:off x="1891011" y="4941168"/>
              <a:ext cx="5472608" cy="269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Rak 7"/>
            <p:cNvCxnSpPr/>
            <p:nvPr/>
          </p:nvCxnSpPr>
          <p:spPr>
            <a:xfrm>
              <a:off x="1891011" y="2924944"/>
              <a:ext cx="51125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ak 9"/>
            <p:cNvCxnSpPr/>
            <p:nvPr/>
          </p:nvCxnSpPr>
          <p:spPr>
            <a:xfrm>
              <a:off x="1891011" y="3356992"/>
              <a:ext cx="51125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1891011" y="3789040"/>
              <a:ext cx="51125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1891011" y="2492896"/>
              <a:ext cx="51125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ak 13"/>
            <p:cNvCxnSpPr/>
            <p:nvPr/>
          </p:nvCxnSpPr>
          <p:spPr>
            <a:xfrm>
              <a:off x="3084476" y="1700808"/>
              <a:ext cx="0" cy="324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ak 14"/>
            <p:cNvCxnSpPr/>
            <p:nvPr/>
          </p:nvCxnSpPr>
          <p:spPr>
            <a:xfrm>
              <a:off x="3601268" y="1736812"/>
              <a:ext cx="0" cy="324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Rak 17"/>
            <p:cNvCxnSpPr/>
            <p:nvPr/>
          </p:nvCxnSpPr>
          <p:spPr>
            <a:xfrm>
              <a:off x="2611091" y="1700808"/>
              <a:ext cx="0" cy="324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Rak 18"/>
            <p:cNvCxnSpPr/>
            <p:nvPr/>
          </p:nvCxnSpPr>
          <p:spPr>
            <a:xfrm>
              <a:off x="4108576" y="1736812"/>
              <a:ext cx="0" cy="324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Rak 19"/>
            <p:cNvCxnSpPr/>
            <p:nvPr/>
          </p:nvCxnSpPr>
          <p:spPr>
            <a:xfrm>
              <a:off x="4596644" y="1703506"/>
              <a:ext cx="0" cy="324036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ruta 21"/>
            <p:cNvSpPr txBox="1"/>
            <p:nvPr/>
          </p:nvSpPr>
          <p:spPr>
            <a:xfrm>
              <a:off x="2251051" y="5157192"/>
              <a:ext cx="4896544" cy="369332"/>
            </a:xfrm>
            <a:prstGeom prst="rect">
              <a:avLst/>
            </a:prstGeom>
            <a:noFill/>
          </p:spPr>
          <p:txBody>
            <a:bodyPr wrap="square" rtlCol="0">
              <a:spAutoFit/>
            </a:bodyPr>
            <a:lstStyle/>
            <a:p>
              <a:r>
                <a:rPr lang="sv-SE" dirty="0" smtClean="0"/>
                <a:t>  28    29     30      31     32    33    34     35     36 </a:t>
              </a:r>
              <a:endParaRPr lang="sv-SE" dirty="0"/>
            </a:p>
          </p:txBody>
        </p:sp>
        <p:cxnSp>
          <p:nvCxnSpPr>
            <p:cNvPr id="23" name="Rak 22"/>
            <p:cNvCxnSpPr/>
            <p:nvPr/>
          </p:nvCxnSpPr>
          <p:spPr>
            <a:xfrm>
              <a:off x="5075869" y="1746592"/>
              <a:ext cx="0" cy="324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Rak 23"/>
            <p:cNvCxnSpPr/>
            <p:nvPr/>
          </p:nvCxnSpPr>
          <p:spPr>
            <a:xfrm>
              <a:off x="5563419" y="1703506"/>
              <a:ext cx="0" cy="324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Rak 24"/>
            <p:cNvCxnSpPr/>
            <p:nvPr/>
          </p:nvCxnSpPr>
          <p:spPr>
            <a:xfrm>
              <a:off x="6067475" y="1746592"/>
              <a:ext cx="0" cy="324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Rak 29"/>
            <p:cNvCxnSpPr/>
            <p:nvPr/>
          </p:nvCxnSpPr>
          <p:spPr>
            <a:xfrm>
              <a:off x="2395067" y="3789040"/>
              <a:ext cx="46085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Rak 30"/>
            <p:cNvCxnSpPr/>
            <p:nvPr/>
          </p:nvCxnSpPr>
          <p:spPr>
            <a:xfrm>
              <a:off x="6571531" y="1746592"/>
              <a:ext cx="0" cy="324036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ruta 38"/>
            <p:cNvSpPr txBox="1"/>
            <p:nvPr/>
          </p:nvSpPr>
          <p:spPr>
            <a:xfrm>
              <a:off x="6855827" y="5134600"/>
              <a:ext cx="1636875" cy="369332"/>
            </a:xfrm>
            <a:prstGeom prst="rect">
              <a:avLst/>
            </a:prstGeom>
            <a:noFill/>
          </p:spPr>
          <p:txBody>
            <a:bodyPr wrap="square" rtlCol="0">
              <a:spAutoFit/>
            </a:bodyPr>
            <a:lstStyle/>
            <a:p>
              <a:r>
                <a:rPr lang="sv-SE" dirty="0" smtClean="0"/>
                <a:t>N = neutroner</a:t>
              </a:r>
              <a:endParaRPr lang="sv-SE" dirty="0"/>
            </a:p>
          </p:txBody>
        </p:sp>
        <p:sp>
          <p:nvSpPr>
            <p:cNvPr id="40" name="textruta 39"/>
            <p:cNvSpPr txBox="1"/>
            <p:nvPr/>
          </p:nvSpPr>
          <p:spPr>
            <a:xfrm>
              <a:off x="1314947" y="3645024"/>
              <a:ext cx="576064" cy="369332"/>
            </a:xfrm>
            <a:prstGeom prst="rect">
              <a:avLst/>
            </a:prstGeom>
            <a:noFill/>
          </p:spPr>
          <p:txBody>
            <a:bodyPr wrap="square" rtlCol="0">
              <a:spAutoFit/>
            </a:bodyPr>
            <a:lstStyle/>
            <a:p>
              <a:r>
                <a:rPr lang="sv-SE" dirty="0" smtClean="0"/>
                <a:t>Fe</a:t>
              </a:r>
              <a:endParaRPr lang="sv-SE" dirty="0"/>
            </a:p>
          </p:txBody>
        </p:sp>
        <p:sp>
          <p:nvSpPr>
            <p:cNvPr id="41" name="textruta 40"/>
            <p:cNvSpPr txBox="1"/>
            <p:nvPr/>
          </p:nvSpPr>
          <p:spPr>
            <a:xfrm>
              <a:off x="1299103" y="3204428"/>
              <a:ext cx="576064" cy="369332"/>
            </a:xfrm>
            <a:prstGeom prst="rect">
              <a:avLst/>
            </a:prstGeom>
            <a:noFill/>
          </p:spPr>
          <p:txBody>
            <a:bodyPr wrap="square" rtlCol="0">
              <a:spAutoFit/>
            </a:bodyPr>
            <a:lstStyle/>
            <a:p>
              <a:r>
                <a:rPr lang="sv-SE" dirty="0" smtClean="0"/>
                <a:t>Co</a:t>
              </a:r>
              <a:endParaRPr lang="sv-SE" dirty="0"/>
            </a:p>
          </p:txBody>
        </p:sp>
        <p:sp>
          <p:nvSpPr>
            <p:cNvPr id="42" name="textruta 41"/>
            <p:cNvSpPr txBox="1"/>
            <p:nvPr/>
          </p:nvSpPr>
          <p:spPr>
            <a:xfrm>
              <a:off x="1299103" y="2740278"/>
              <a:ext cx="576064" cy="369332"/>
            </a:xfrm>
            <a:prstGeom prst="rect">
              <a:avLst/>
            </a:prstGeom>
            <a:noFill/>
          </p:spPr>
          <p:txBody>
            <a:bodyPr wrap="square" rtlCol="0">
              <a:spAutoFit/>
            </a:bodyPr>
            <a:lstStyle/>
            <a:p>
              <a:r>
                <a:rPr lang="sv-SE" dirty="0" smtClean="0"/>
                <a:t>Ni</a:t>
              </a:r>
              <a:endParaRPr lang="sv-SE" dirty="0"/>
            </a:p>
          </p:txBody>
        </p:sp>
        <p:sp>
          <p:nvSpPr>
            <p:cNvPr id="43" name="textruta 42"/>
            <p:cNvSpPr txBox="1"/>
            <p:nvPr/>
          </p:nvSpPr>
          <p:spPr>
            <a:xfrm>
              <a:off x="1314947" y="2308230"/>
              <a:ext cx="576064" cy="369332"/>
            </a:xfrm>
            <a:prstGeom prst="rect">
              <a:avLst/>
            </a:prstGeom>
            <a:noFill/>
          </p:spPr>
          <p:txBody>
            <a:bodyPr wrap="square" rtlCol="0">
              <a:spAutoFit/>
            </a:bodyPr>
            <a:lstStyle/>
            <a:p>
              <a:r>
                <a:rPr lang="sv-SE" dirty="0" smtClean="0"/>
                <a:t>Cu</a:t>
              </a:r>
              <a:endParaRPr lang="sv-SE" dirty="0"/>
            </a:p>
          </p:txBody>
        </p:sp>
        <p:sp>
          <p:nvSpPr>
            <p:cNvPr id="44" name="Rektangel 43"/>
            <p:cNvSpPr/>
            <p:nvPr/>
          </p:nvSpPr>
          <p:spPr>
            <a:xfrm>
              <a:off x="2499444" y="3645023"/>
              <a:ext cx="255663" cy="3008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5" name="Rektangel 44"/>
            <p:cNvSpPr/>
            <p:nvPr/>
          </p:nvSpPr>
          <p:spPr>
            <a:xfrm>
              <a:off x="2956644" y="3638597"/>
              <a:ext cx="255663" cy="300885"/>
            </a:xfrm>
            <a:prstGeom prst="rect">
              <a:avLst/>
            </a:prstGeom>
            <a:solidFill>
              <a:srgbClr val="AC68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6" name="Rektangel 45"/>
            <p:cNvSpPr/>
            <p:nvPr/>
          </p:nvSpPr>
          <p:spPr>
            <a:xfrm>
              <a:off x="3473436" y="3659041"/>
              <a:ext cx="255663" cy="3008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7" name="Rektangel 46"/>
            <p:cNvSpPr/>
            <p:nvPr/>
          </p:nvSpPr>
          <p:spPr>
            <a:xfrm>
              <a:off x="3980744" y="3659041"/>
              <a:ext cx="255663" cy="3008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8" name="Rektangel 47"/>
            <p:cNvSpPr/>
            <p:nvPr/>
          </p:nvSpPr>
          <p:spPr>
            <a:xfrm>
              <a:off x="4443660" y="3666370"/>
              <a:ext cx="255663" cy="3008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9" name="Rektangel 48"/>
            <p:cNvSpPr/>
            <p:nvPr/>
          </p:nvSpPr>
          <p:spPr>
            <a:xfrm>
              <a:off x="4948037" y="3653569"/>
              <a:ext cx="255663" cy="300885"/>
            </a:xfrm>
            <a:prstGeom prst="rect">
              <a:avLst/>
            </a:prstGeom>
            <a:solidFill>
              <a:srgbClr val="25EF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0" name="Rektangel 49"/>
            <p:cNvSpPr/>
            <p:nvPr/>
          </p:nvSpPr>
          <p:spPr>
            <a:xfrm>
              <a:off x="5435587" y="3653569"/>
              <a:ext cx="255663" cy="300885"/>
            </a:xfrm>
            <a:prstGeom prst="rect">
              <a:avLst/>
            </a:prstGeom>
            <a:solidFill>
              <a:srgbClr val="25EF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1" name="Rektangel 50"/>
            <p:cNvSpPr/>
            <p:nvPr/>
          </p:nvSpPr>
          <p:spPr>
            <a:xfrm>
              <a:off x="2970292" y="3229164"/>
              <a:ext cx="255663" cy="300885"/>
            </a:xfrm>
            <a:prstGeom prst="rect">
              <a:avLst/>
            </a:prstGeom>
            <a:solidFill>
              <a:srgbClr val="AC68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6" name="Rektangel 55"/>
            <p:cNvSpPr/>
            <p:nvPr/>
          </p:nvSpPr>
          <p:spPr>
            <a:xfrm>
              <a:off x="3461612" y="3229164"/>
              <a:ext cx="255663" cy="300885"/>
            </a:xfrm>
            <a:prstGeom prst="rect">
              <a:avLst/>
            </a:prstGeom>
            <a:solidFill>
              <a:srgbClr val="AC68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7" name="Rektangel 56"/>
            <p:cNvSpPr/>
            <p:nvPr/>
          </p:nvSpPr>
          <p:spPr>
            <a:xfrm>
              <a:off x="3966579" y="3229164"/>
              <a:ext cx="255663" cy="300885"/>
            </a:xfrm>
            <a:prstGeom prst="rect">
              <a:avLst/>
            </a:prstGeom>
            <a:solidFill>
              <a:srgbClr val="AC68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0" name="Rektangel 59"/>
            <p:cNvSpPr/>
            <p:nvPr/>
          </p:nvSpPr>
          <p:spPr>
            <a:xfrm>
              <a:off x="4436318" y="3229642"/>
              <a:ext cx="255663" cy="3008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1" name="Rektangel 60"/>
            <p:cNvSpPr/>
            <p:nvPr/>
          </p:nvSpPr>
          <p:spPr>
            <a:xfrm>
              <a:off x="4948037" y="3216841"/>
              <a:ext cx="255663" cy="300885"/>
            </a:xfrm>
            <a:prstGeom prst="rect">
              <a:avLst/>
            </a:prstGeom>
            <a:solidFill>
              <a:srgbClr val="25EF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2" name="Rektangel 61"/>
            <p:cNvSpPr/>
            <p:nvPr/>
          </p:nvSpPr>
          <p:spPr>
            <a:xfrm>
              <a:off x="3473436" y="2764057"/>
              <a:ext cx="255663" cy="3008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3" name="Rektangel 62"/>
            <p:cNvSpPr/>
            <p:nvPr/>
          </p:nvSpPr>
          <p:spPr>
            <a:xfrm>
              <a:off x="3980743" y="2774501"/>
              <a:ext cx="255663" cy="300885"/>
            </a:xfrm>
            <a:prstGeom prst="rect">
              <a:avLst/>
            </a:prstGeom>
            <a:solidFill>
              <a:srgbClr val="AC68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4" name="Rektangel 63"/>
            <p:cNvSpPr/>
            <p:nvPr/>
          </p:nvSpPr>
          <p:spPr>
            <a:xfrm>
              <a:off x="4468812" y="2775641"/>
              <a:ext cx="255663" cy="3008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5" name="Rektangel 64"/>
            <p:cNvSpPr/>
            <p:nvPr/>
          </p:nvSpPr>
          <p:spPr>
            <a:xfrm>
              <a:off x="4943553" y="2775641"/>
              <a:ext cx="255663" cy="3008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6" name="Rektangel 65"/>
            <p:cNvSpPr/>
            <p:nvPr/>
          </p:nvSpPr>
          <p:spPr>
            <a:xfrm>
              <a:off x="5435585" y="2760540"/>
              <a:ext cx="255663" cy="3008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7" name="Rektangel 66"/>
            <p:cNvSpPr/>
            <p:nvPr/>
          </p:nvSpPr>
          <p:spPr>
            <a:xfrm>
              <a:off x="5939643" y="2760539"/>
              <a:ext cx="255663" cy="300885"/>
            </a:xfrm>
            <a:prstGeom prst="rect">
              <a:avLst/>
            </a:prstGeom>
            <a:solidFill>
              <a:srgbClr val="25EF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8" name="Rektangel 67"/>
            <p:cNvSpPr/>
            <p:nvPr/>
          </p:nvSpPr>
          <p:spPr>
            <a:xfrm>
              <a:off x="6443699" y="2774500"/>
              <a:ext cx="255663" cy="3008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69" name="Rak 68"/>
            <p:cNvCxnSpPr/>
            <p:nvPr/>
          </p:nvCxnSpPr>
          <p:spPr>
            <a:xfrm>
              <a:off x="1891011" y="4221088"/>
              <a:ext cx="5256584" cy="0"/>
            </a:xfrm>
            <a:prstGeom prst="line">
              <a:avLst/>
            </a:prstGeom>
          </p:spPr>
          <p:style>
            <a:lnRef idx="1">
              <a:schemeClr val="accent1"/>
            </a:lnRef>
            <a:fillRef idx="0">
              <a:schemeClr val="accent1"/>
            </a:fillRef>
            <a:effectRef idx="0">
              <a:schemeClr val="accent1"/>
            </a:effectRef>
            <a:fontRef idx="minor">
              <a:schemeClr val="tx1"/>
            </a:fontRef>
          </p:style>
        </p:cxnSp>
        <p:sp>
          <p:nvSpPr>
            <p:cNvPr id="71" name="textruta 70"/>
            <p:cNvSpPr txBox="1"/>
            <p:nvPr/>
          </p:nvSpPr>
          <p:spPr>
            <a:xfrm>
              <a:off x="1299103" y="4036422"/>
              <a:ext cx="576064" cy="369332"/>
            </a:xfrm>
            <a:prstGeom prst="rect">
              <a:avLst/>
            </a:prstGeom>
            <a:noFill/>
          </p:spPr>
          <p:txBody>
            <a:bodyPr wrap="square" rtlCol="0">
              <a:spAutoFit/>
            </a:bodyPr>
            <a:lstStyle/>
            <a:p>
              <a:r>
                <a:rPr lang="sv-SE" dirty="0" smtClean="0"/>
                <a:t>Mn</a:t>
              </a:r>
              <a:endParaRPr lang="sv-SE" dirty="0"/>
            </a:p>
          </p:txBody>
        </p:sp>
        <p:sp>
          <p:nvSpPr>
            <p:cNvPr id="72" name="textruta 71"/>
            <p:cNvSpPr txBox="1"/>
            <p:nvPr/>
          </p:nvSpPr>
          <p:spPr>
            <a:xfrm>
              <a:off x="810891" y="2308230"/>
              <a:ext cx="488212" cy="369332"/>
            </a:xfrm>
            <a:prstGeom prst="rect">
              <a:avLst/>
            </a:prstGeom>
            <a:noFill/>
          </p:spPr>
          <p:txBody>
            <a:bodyPr wrap="square" rtlCol="0">
              <a:spAutoFit/>
            </a:bodyPr>
            <a:lstStyle/>
            <a:p>
              <a:r>
                <a:rPr lang="sv-SE" dirty="0" smtClean="0"/>
                <a:t>29</a:t>
              </a:r>
              <a:endParaRPr lang="sv-SE" dirty="0"/>
            </a:p>
          </p:txBody>
        </p:sp>
        <p:sp>
          <p:nvSpPr>
            <p:cNvPr id="73" name="textruta 72"/>
            <p:cNvSpPr txBox="1"/>
            <p:nvPr/>
          </p:nvSpPr>
          <p:spPr>
            <a:xfrm>
              <a:off x="810891" y="2741417"/>
              <a:ext cx="488212" cy="369332"/>
            </a:xfrm>
            <a:prstGeom prst="rect">
              <a:avLst/>
            </a:prstGeom>
            <a:noFill/>
          </p:spPr>
          <p:txBody>
            <a:bodyPr wrap="square" rtlCol="0">
              <a:spAutoFit/>
            </a:bodyPr>
            <a:lstStyle/>
            <a:p>
              <a:r>
                <a:rPr lang="sv-SE" dirty="0" smtClean="0"/>
                <a:t>28</a:t>
              </a:r>
              <a:endParaRPr lang="sv-SE" dirty="0"/>
            </a:p>
          </p:txBody>
        </p:sp>
        <p:sp>
          <p:nvSpPr>
            <p:cNvPr id="74" name="textruta 73"/>
            <p:cNvSpPr txBox="1"/>
            <p:nvPr/>
          </p:nvSpPr>
          <p:spPr>
            <a:xfrm>
              <a:off x="810891" y="3220385"/>
              <a:ext cx="488212" cy="369332"/>
            </a:xfrm>
            <a:prstGeom prst="rect">
              <a:avLst/>
            </a:prstGeom>
            <a:noFill/>
          </p:spPr>
          <p:txBody>
            <a:bodyPr wrap="square" rtlCol="0">
              <a:spAutoFit/>
            </a:bodyPr>
            <a:lstStyle/>
            <a:p>
              <a:r>
                <a:rPr lang="sv-SE" dirty="0" smtClean="0"/>
                <a:t>27</a:t>
              </a:r>
              <a:endParaRPr lang="sv-SE" dirty="0"/>
            </a:p>
          </p:txBody>
        </p:sp>
        <p:sp>
          <p:nvSpPr>
            <p:cNvPr id="75" name="textruta 74"/>
            <p:cNvSpPr txBox="1"/>
            <p:nvPr/>
          </p:nvSpPr>
          <p:spPr>
            <a:xfrm>
              <a:off x="810891" y="4037586"/>
              <a:ext cx="488212" cy="369332"/>
            </a:xfrm>
            <a:prstGeom prst="rect">
              <a:avLst/>
            </a:prstGeom>
            <a:noFill/>
          </p:spPr>
          <p:txBody>
            <a:bodyPr wrap="square" rtlCol="0">
              <a:spAutoFit/>
            </a:bodyPr>
            <a:lstStyle/>
            <a:p>
              <a:r>
                <a:rPr lang="sv-SE" dirty="0" smtClean="0"/>
                <a:t>25</a:t>
              </a:r>
              <a:endParaRPr lang="sv-SE" dirty="0"/>
            </a:p>
          </p:txBody>
        </p:sp>
        <p:sp>
          <p:nvSpPr>
            <p:cNvPr id="76" name="textruta 75"/>
            <p:cNvSpPr txBox="1"/>
            <p:nvPr/>
          </p:nvSpPr>
          <p:spPr>
            <a:xfrm>
              <a:off x="810891" y="3624817"/>
              <a:ext cx="488212" cy="369332"/>
            </a:xfrm>
            <a:prstGeom prst="rect">
              <a:avLst/>
            </a:prstGeom>
            <a:noFill/>
          </p:spPr>
          <p:txBody>
            <a:bodyPr wrap="square" rtlCol="0">
              <a:spAutoFit/>
            </a:bodyPr>
            <a:lstStyle/>
            <a:p>
              <a:r>
                <a:rPr lang="sv-SE" dirty="0" smtClean="0"/>
                <a:t>26</a:t>
              </a:r>
              <a:endParaRPr lang="sv-SE" dirty="0"/>
            </a:p>
          </p:txBody>
        </p:sp>
        <p:cxnSp>
          <p:nvCxnSpPr>
            <p:cNvPr id="77" name="Rak 76"/>
            <p:cNvCxnSpPr/>
            <p:nvPr/>
          </p:nvCxnSpPr>
          <p:spPr>
            <a:xfrm>
              <a:off x="2153963" y="1746592"/>
              <a:ext cx="0" cy="324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Rak 78"/>
            <p:cNvCxnSpPr/>
            <p:nvPr/>
          </p:nvCxnSpPr>
          <p:spPr>
            <a:xfrm flipV="1">
              <a:off x="1891011" y="1249457"/>
              <a:ext cx="2543557" cy="23243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4" name="textruta 83"/>
            <p:cNvSpPr txBox="1"/>
            <p:nvPr/>
          </p:nvSpPr>
          <p:spPr>
            <a:xfrm>
              <a:off x="6892948" y="2740278"/>
              <a:ext cx="1728192" cy="369332"/>
            </a:xfrm>
            <a:prstGeom prst="rect">
              <a:avLst/>
            </a:prstGeom>
            <a:noFill/>
          </p:spPr>
          <p:txBody>
            <a:bodyPr wrap="square" rtlCol="0">
              <a:spAutoFit/>
            </a:bodyPr>
            <a:lstStyle/>
            <a:p>
              <a:r>
                <a:rPr lang="sv-SE" b="1" dirty="0" smtClean="0"/>
                <a:t>Isotoper </a:t>
              </a:r>
              <a:r>
                <a:rPr lang="sv-SE" dirty="0" smtClean="0"/>
                <a:t>av Ni</a:t>
              </a:r>
              <a:endParaRPr lang="sv-SE" dirty="0"/>
            </a:p>
          </p:txBody>
        </p:sp>
        <p:sp>
          <p:nvSpPr>
            <p:cNvPr id="58" name="textruta 57"/>
            <p:cNvSpPr txBox="1"/>
            <p:nvPr/>
          </p:nvSpPr>
          <p:spPr>
            <a:xfrm>
              <a:off x="6892948" y="3195418"/>
              <a:ext cx="1728192" cy="369332"/>
            </a:xfrm>
            <a:prstGeom prst="rect">
              <a:avLst/>
            </a:prstGeom>
            <a:noFill/>
          </p:spPr>
          <p:txBody>
            <a:bodyPr wrap="square" rtlCol="0">
              <a:spAutoFit/>
            </a:bodyPr>
            <a:lstStyle/>
            <a:p>
              <a:r>
                <a:rPr lang="sv-SE" b="1" dirty="0" smtClean="0"/>
                <a:t>Isotoper </a:t>
              </a:r>
              <a:r>
                <a:rPr lang="sv-SE" dirty="0" smtClean="0"/>
                <a:t>av Co</a:t>
              </a:r>
              <a:endParaRPr lang="sv-SE" dirty="0"/>
            </a:p>
          </p:txBody>
        </p:sp>
        <p:sp>
          <p:nvSpPr>
            <p:cNvPr id="59" name="textruta 58"/>
            <p:cNvSpPr txBox="1"/>
            <p:nvPr/>
          </p:nvSpPr>
          <p:spPr>
            <a:xfrm>
              <a:off x="6892948" y="3604374"/>
              <a:ext cx="1728192" cy="369332"/>
            </a:xfrm>
            <a:prstGeom prst="rect">
              <a:avLst/>
            </a:prstGeom>
            <a:noFill/>
          </p:spPr>
          <p:txBody>
            <a:bodyPr wrap="square" rtlCol="0">
              <a:spAutoFit/>
            </a:bodyPr>
            <a:lstStyle/>
            <a:p>
              <a:r>
                <a:rPr lang="sv-SE" b="1" dirty="0" smtClean="0"/>
                <a:t>Isotoper </a:t>
              </a:r>
              <a:r>
                <a:rPr lang="sv-SE" dirty="0" smtClean="0"/>
                <a:t>av Fe</a:t>
              </a:r>
              <a:endParaRPr lang="sv-SE" dirty="0"/>
            </a:p>
          </p:txBody>
        </p:sp>
        <p:sp>
          <p:nvSpPr>
            <p:cNvPr id="70" name="Rektangel 69"/>
            <p:cNvSpPr/>
            <p:nvPr/>
          </p:nvSpPr>
          <p:spPr>
            <a:xfrm>
              <a:off x="2259376" y="5661248"/>
              <a:ext cx="255663" cy="3008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8" name="Rektangel 77"/>
            <p:cNvSpPr/>
            <p:nvPr/>
          </p:nvSpPr>
          <p:spPr>
            <a:xfrm>
              <a:off x="2243781" y="6093296"/>
              <a:ext cx="255663" cy="300885"/>
            </a:xfrm>
            <a:prstGeom prst="rect">
              <a:avLst/>
            </a:prstGeom>
            <a:solidFill>
              <a:srgbClr val="AC68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1" name="Rektangel 80"/>
            <p:cNvSpPr/>
            <p:nvPr/>
          </p:nvSpPr>
          <p:spPr>
            <a:xfrm>
              <a:off x="2700981" y="6093295"/>
              <a:ext cx="255663" cy="300885"/>
            </a:xfrm>
            <a:prstGeom prst="rect">
              <a:avLst/>
            </a:prstGeom>
            <a:solidFill>
              <a:srgbClr val="25EF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textruta 4"/>
            <p:cNvSpPr txBox="1"/>
            <p:nvPr/>
          </p:nvSpPr>
          <p:spPr>
            <a:xfrm>
              <a:off x="3379850" y="5596199"/>
              <a:ext cx="2880320" cy="369332"/>
            </a:xfrm>
            <a:prstGeom prst="rect">
              <a:avLst/>
            </a:prstGeom>
            <a:noFill/>
          </p:spPr>
          <p:txBody>
            <a:bodyPr wrap="square" rtlCol="0">
              <a:spAutoFit/>
            </a:bodyPr>
            <a:lstStyle/>
            <a:p>
              <a:r>
                <a:rPr lang="sv-SE" dirty="0" smtClean="0"/>
                <a:t>Stabila isotoper</a:t>
              </a:r>
              <a:endParaRPr lang="sv-SE" dirty="0"/>
            </a:p>
          </p:txBody>
        </p:sp>
        <p:sp>
          <p:nvSpPr>
            <p:cNvPr id="86" name="textruta 85"/>
            <p:cNvSpPr txBox="1"/>
            <p:nvPr/>
          </p:nvSpPr>
          <p:spPr>
            <a:xfrm>
              <a:off x="3330007" y="6059071"/>
              <a:ext cx="2880320" cy="369332"/>
            </a:xfrm>
            <a:prstGeom prst="rect">
              <a:avLst/>
            </a:prstGeom>
            <a:noFill/>
          </p:spPr>
          <p:txBody>
            <a:bodyPr wrap="square" rtlCol="0">
              <a:spAutoFit/>
            </a:bodyPr>
            <a:lstStyle/>
            <a:p>
              <a:r>
                <a:rPr lang="sv-SE" dirty="0" smtClean="0"/>
                <a:t>Radioaktiva isotoper</a:t>
              </a:r>
              <a:endParaRPr lang="sv-SE" dirty="0"/>
            </a:p>
          </p:txBody>
        </p:sp>
      </p:grpSp>
      <p:sp>
        <p:nvSpPr>
          <p:cNvPr id="3" name="Platshållare för sidfot 2"/>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18350559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764704"/>
          </a:xfrm>
        </p:spPr>
        <p:txBody>
          <a:bodyPr/>
          <a:lstStyle/>
          <a:p>
            <a:r>
              <a:rPr lang="sv-SE" sz="3200" dirty="0" smtClean="0"/>
              <a:t>Strålning</a:t>
            </a:r>
            <a:endParaRPr lang="sv-SE" sz="3200" dirty="0"/>
          </a:p>
        </p:txBody>
      </p:sp>
      <p:sp>
        <p:nvSpPr>
          <p:cNvPr id="3" name="textruta 2"/>
          <p:cNvSpPr txBox="1"/>
          <p:nvPr/>
        </p:nvSpPr>
        <p:spPr>
          <a:xfrm>
            <a:off x="1115616" y="1196752"/>
            <a:ext cx="7056784" cy="523220"/>
          </a:xfrm>
          <a:prstGeom prst="rect">
            <a:avLst/>
          </a:prstGeom>
          <a:noFill/>
        </p:spPr>
        <p:txBody>
          <a:bodyPr wrap="square" rtlCol="0">
            <a:spAutoFit/>
          </a:bodyPr>
          <a:lstStyle/>
          <a:p>
            <a:r>
              <a:rPr lang="sv-SE" sz="2800" dirty="0" smtClean="0"/>
              <a:t>Alfastrålning      </a:t>
            </a:r>
            <a:r>
              <a:rPr lang="el-GR" sz="2800" dirty="0" smtClean="0">
                <a:latin typeface="Calibri"/>
                <a:cs typeface="Calibri"/>
              </a:rPr>
              <a:t>α</a:t>
            </a:r>
            <a:endParaRPr lang="sv-SE" sz="28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87" y="1730383"/>
            <a:ext cx="8187915" cy="3725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ruta 3"/>
          <p:cNvSpPr txBox="1"/>
          <p:nvPr/>
        </p:nvSpPr>
        <p:spPr>
          <a:xfrm>
            <a:off x="1259311" y="5455883"/>
            <a:ext cx="6913089" cy="369332"/>
          </a:xfrm>
          <a:prstGeom prst="rect">
            <a:avLst/>
          </a:prstGeom>
          <a:noFill/>
        </p:spPr>
        <p:txBody>
          <a:bodyPr wrap="square" rtlCol="0">
            <a:spAutoFit/>
          </a:bodyPr>
          <a:lstStyle/>
          <a:p>
            <a:r>
              <a:rPr lang="sv-SE" dirty="0" smtClean="0"/>
              <a:t>Heliumkärna= 2 protoner + 2 neutroner</a:t>
            </a:r>
            <a:endParaRPr lang="sv-SE" dirty="0"/>
          </a:p>
        </p:txBody>
      </p:sp>
      <p:sp>
        <p:nvSpPr>
          <p:cNvPr id="5" name="Platshållare för sidfot 4"/>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6040679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12611</TotalTime>
  <Words>4270</Words>
  <Application>Microsoft Office PowerPoint</Application>
  <PresentationFormat>Bildspel på skärmen (4:3)</PresentationFormat>
  <Paragraphs>513</Paragraphs>
  <Slides>39</Slides>
  <Notes>38</Notes>
  <HiddenSlides>1</HiddenSlides>
  <MMClips>0</MMClips>
  <ScaleCrop>false</ScaleCrop>
  <HeadingPairs>
    <vt:vector size="4" baseType="variant">
      <vt:variant>
        <vt:lpstr>Tema</vt:lpstr>
      </vt:variant>
      <vt:variant>
        <vt:i4>1</vt:i4>
      </vt:variant>
      <vt:variant>
        <vt:lpstr>Bildrubriker</vt:lpstr>
      </vt:variant>
      <vt:variant>
        <vt:i4>39</vt:i4>
      </vt:variant>
    </vt:vector>
  </HeadingPairs>
  <TitlesOfParts>
    <vt:vector size="40" baseType="lpstr">
      <vt:lpstr>Executive</vt:lpstr>
      <vt:lpstr>RADIOAKTIVA ÄMNEN</vt:lpstr>
      <vt:lpstr>RADIOAKTIVA ÄMNEN</vt:lpstr>
      <vt:lpstr>PowerPoint-presentation</vt:lpstr>
      <vt:lpstr>Atomer</vt:lpstr>
      <vt:lpstr>Atomer</vt:lpstr>
      <vt:lpstr>Radioaktivitet</vt:lpstr>
      <vt:lpstr>Beteckningar</vt:lpstr>
      <vt:lpstr>Isotoper</vt:lpstr>
      <vt:lpstr>Strålning</vt:lpstr>
      <vt:lpstr>Strålning</vt:lpstr>
      <vt:lpstr>Strålning</vt:lpstr>
      <vt:lpstr>Strålning</vt:lpstr>
      <vt:lpstr>Strålning</vt:lpstr>
      <vt:lpstr>PowerPoint-presentation</vt:lpstr>
      <vt:lpstr>Halveringstider</vt:lpstr>
      <vt:lpstr>Radioaktiv uppvärmning av jorden</vt:lpstr>
      <vt:lpstr>PowerPoint-presentation</vt:lpstr>
      <vt:lpstr>Radioaktiv uppvärmning av jorden</vt:lpstr>
      <vt:lpstr>Plattektonik</vt:lpstr>
      <vt:lpstr>Kurvan för kärnstabilitet</vt:lpstr>
      <vt:lpstr>PowerPoint-presentation</vt:lpstr>
      <vt:lpstr>Radioaktivitet</vt:lpstr>
      <vt:lpstr>Sönderfallskedjor</vt:lpstr>
      <vt:lpstr>Sönderfallskedjor</vt:lpstr>
      <vt:lpstr>Sönderfall av uran-238</vt:lpstr>
      <vt:lpstr>Rörelseenergi hos elementarpartiklar</vt:lpstr>
      <vt:lpstr>Rörelseenergi hos elementarpartiklar</vt:lpstr>
      <vt:lpstr>Rörelseenergi hos elementarpartiklar</vt:lpstr>
      <vt:lpstr>PowerPoint-presentation</vt:lpstr>
      <vt:lpstr>Naturlig Uranaktivitet</vt:lpstr>
      <vt:lpstr>Americium</vt:lpstr>
      <vt:lpstr>Brandlarm med Americium-241</vt:lpstr>
      <vt:lpstr>Strålningsmätning</vt:lpstr>
      <vt:lpstr>PowerPoint-presentation</vt:lpstr>
      <vt:lpstr>Dimkammare (Wilsonkammare)</vt:lpstr>
      <vt:lpstr>Scintillationsdetektor</vt:lpstr>
      <vt:lpstr>Radioaktivitet fördelning av strålningskällor</vt:lpstr>
      <vt:lpstr>PowerPoint-presentation</vt:lpstr>
      <vt:lpstr>PowerPoint-presentation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hakan</dc:creator>
  <cp:lastModifiedBy>hakan</cp:lastModifiedBy>
  <cp:revision>625</cp:revision>
  <cp:lastPrinted>2017-03-21T12:21:49Z</cp:lastPrinted>
  <dcterms:created xsi:type="dcterms:W3CDTF">2016-11-15T19:01:37Z</dcterms:created>
  <dcterms:modified xsi:type="dcterms:W3CDTF">2017-03-27T20:06:31Z</dcterms:modified>
</cp:coreProperties>
</file>