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68" r:id="rId2"/>
    <p:sldId id="390" r:id="rId3"/>
    <p:sldId id="392" r:id="rId4"/>
    <p:sldId id="393" r:id="rId5"/>
    <p:sldId id="299" r:id="rId6"/>
    <p:sldId id="395" r:id="rId7"/>
    <p:sldId id="262" r:id="rId8"/>
    <p:sldId id="302" r:id="rId9"/>
    <p:sldId id="305" r:id="rId10"/>
    <p:sldId id="306" r:id="rId11"/>
    <p:sldId id="338" r:id="rId12"/>
    <p:sldId id="311" r:id="rId13"/>
    <p:sldId id="307" r:id="rId14"/>
    <p:sldId id="315" r:id="rId15"/>
    <p:sldId id="339" r:id="rId16"/>
    <p:sldId id="309" r:id="rId17"/>
    <p:sldId id="396" r:id="rId18"/>
    <p:sldId id="397" r:id="rId19"/>
    <p:sldId id="398" r:id="rId20"/>
    <p:sldId id="313" r:id="rId21"/>
    <p:sldId id="312" r:id="rId22"/>
    <p:sldId id="320" r:id="rId23"/>
    <p:sldId id="318" r:id="rId24"/>
    <p:sldId id="361" r:id="rId25"/>
    <p:sldId id="362" r:id="rId26"/>
    <p:sldId id="364" r:id="rId27"/>
    <p:sldId id="363" r:id="rId28"/>
    <p:sldId id="319" r:id="rId29"/>
    <p:sldId id="394" r:id="rId30"/>
    <p:sldId id="383" r:id="rId31"/>
    <p:sldId id="384" r:id="rId3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FFCC"/>
    <a:srgbClr val="808000"/>
    <a:srgbClr val="A50021"/>
    <a:srgbClr val="6699FF"/>
    <a:srgbClr val="A9CDF5"/>
    <a:srgbClr val="C4DDF8"/>
    <a:srgbClr val="25EFEA"/>
    <a:srgbClr val="AC6895"/>
    <a:srgbClr val="B29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7963" autoAdjust="0"/>
  </p:normalViewPr>
  <p:slideViewPr>
    <p:cSldViewPr>
      <p:cViewPr>
        <p:scale>
          <a:sx n="100" d="100"/>
          <a:sy n="100" d="100"/>
        </p:scale>
        <p:origin x="-186" y="600"/>
      </p:cViewPr>
      <p:guideLst>
        <p:guide orient="horz" pos="2160"/>
        <p:guide pos="2880"/>
      </p:guideLst>
    </p:cSldViewPr>
  </p:slideViewPr>
  <p:notesTextViewPr>
    <p:cViewPr>
      <p:scale>
        <a:sx n="1" d="1"/>
        <a:sy n="1" d="1"/>
      </p:scale>
      <p:origin x="0" y="0"/>
    </p:cViewPr>
  </p:notesTextViewPr>
  <p:sorterViewPr>
    <p:cViewPr>
      <p:scale>
        <a:sx n="100" d="100"/>
        <a:sy n="100" d="100"/>
      </p:scale>
      <p:origin x="0" y="2022"/>
    </p:cViewPr>
  </p:sorterViewPr>
  <p:notesViewPr>
    <p:cSldViewPr>
      <p:cViewPr>
        <p:scale>
          <a:sx n="100" d="100"/>
          <a:sy n="100" d="100"/>
        </p:scale>
        <p:origin x="-1794" y="3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DBEC6C-2F1D-47F3-B137-3D3678646AF8}" type="datetimeFigureOut">
              <a:rPr lang="sv-SE" smtClean="0"/>
              <a:t>2017-03-28</a:t>
            </a:fld>
            <a:endParaRPr lang="sv-SE" dirty="0"/>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80EBB-66D5-4A80-9B49-02F363642EF3}" type="slidenum">
              <a:rPr lang="sv-SE" smtClean="0"/>
              <a:t>‹#›</a:t>
            </a:fld>
            <a:endParaRPr lang="sv-SE" dirty="0"/>
          </a:p>
        </p:txBody>
      </p:sp>
    </p:spTree>
    <p:extLst>
      <p:ext uri="{BB962C8B-B14F-4D97-AF65-F5344CB8AC3E}">
        <p14:creationId xmlns:p14="http://schemas.microsoft.com/office/powerpoint/2010/main" val="709635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Uranium#cite_note-BuildingBlocks477-2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a:t>
            </a:fld>
            <a:endParaRPr lang="sv-SE" dirty="0"/>
          </a:p>
        </p:txBody>
      </p:sp>
    </p:spTree>
    <p:extLst>
      <p:ext uri="{BB962C8B-B14F-4D97-AF65-F5344CB8AC3E}">
        <p14:creationId xmlns:p14="http://schemas.microsoft.com/office/powerpoint/2010/main" val="2986152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11</a:t>
            </a:fld>
            <a:endParaRPr lang="sv-SE" dirty="0"/>
          </a:p>
        </p:txBody>
      </p:sp>
    </p:spTree>
    <p:extLst>
      <p:ext uri="{BB962C8B-B14F-4D97-AF65-F5344CB8AC3E}">
        <p14:creationId xmlns:p14="http://schemas.microsoft.com/office/powerpoint/2010/main" val="3322256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Monazit är det viktigaste </a:t>
            </a:r>
            <a:r>
              <a:rPr lang="sv-SE" dirty="0" err="1" smtClean="0"/>
              <a:t>thoriummineralet</a:t>
            </a:r>
            <a:r>
              <a:rPr lang="sv-SE" dirty="0" smtClean="0"/>
              <a:t>. Det fås som en restprodukt vid utvinning av sällsynta jordartsmetaller (REE) och ses som en komplikation vid brytningen och extraheringen av REE </a:t>
            </a:r>
            <a:r>
              <a:rPr lang="sv-SE" dirty="0" err="1" smtClean="0"/>
              <a:t>pga</a:t>
            </a:r>
            <a:r>
              <a:rPr lang="sv-SE" dirty="0" smtClean="0"/>
              <a:t> sin radioaktivitet. Det råder f.n. överskott av thorium. Thorium kan inte oxideras vidare från 4-värt till högre oxidationsstadier och förblir olösligt i jordskorpan. </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12</a:t>
            </a:fld>
            <a:endParaRPr lang="sv-SE" dirty="0"/>
          </a:p>
        </p:txBody>
      </p:sp>
    </p:spTree>
    <p:extLst>
      <p:ext uri="{BB962C8B-B14F-4D97-AF65-F5344CB8AC3E}">
        <p14:creationId xmlns:p14="http://schemas.microsoft.com/office/powerpoint/2010/main" val="2676576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16</a:t>
            </a:fld>
            <a:endParaRPr lang="sv-SE" dirty="0"/>
          </a:p>
        </p:txBody>
      </p:sp>
    </p:spTree>
    <p:extLst>
      <p:ext uri="{BB962C8B-B14F-4D97-AF65-F5344CB8AC3E}">
        <p14:creationId xmlns:p14="http://schemas.microsoft.com/office/powerpoint/2010/main" val="1258618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Uranfyndigheterna i Athabasca-bäckenet ligger utefter en förkastningszon. Syrerikt vatten har förts ned i underliggande urberg och oxiderat och löst ut uran som förts upp genom sprickzoner och fällts ut i en reducerande miljön i gränsen mellan sandstenssediment och urberget. </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18</a:t>
            </a:fld>
            <a:endParaRPr lang="sv-SE" dirty="0"/>
          </a:p>
        </p:txBody>
      </p:sp>
    </p:spTree>
    <p:extLst>
      <p:ext uri="{BB962C8B-B14F-4D97-AF65-F5344CB8AC3E}">
        <p14:creationId xmlns:p14="http://schemas.microsoft.com/office/powerpoint/2010/main" val="3679376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Fyndighetrna</a:t>
            </a:r>
            <a:r>
              <a:rPr lang="sv-SE" dirty="0" smtClean="0"/>
              <a:t> i </a:t>
            </a:r>
            <a:r>
              <a:rPr lang="sv-SE" dirty="0" err="1" smtClean="0"/>
              <a:t>Athascabäckenet</a:t>
            </a:r>
            <a:r>
              <a:rPr lang="sv-SE" dirty="0" smtClean="0"/>
              <a:t> är de i särklass rikaste som </a:t>
            </a:r>
            <a:r>
              <a:rPr lang="sv-SE" dirty="0" err="1" smtClean="0"/>
              <a:t>hittils</a:t>
            </a:r>
            <a:r>
              <a:rPr lang="sv-SE" dirty="0" smtClean="0"/>
              <a:t> </a:t>
            </a:r>
            <a:r>
              <a:rPr lang="sv-SE" dirty="0" err="1" smtClean="0"/>
              <a:t>hhittats</a:t>
            </a:r>
            <a:r>
              <a:rPr lang="sv-SE" dirty="0" smtClean="0"/>
              <a:t>. Med uranoxidhalter lång över 10% brytningen fjärrstyras </a:t>
            </a:r>
            <a:r>
              <a:rPr lang="sv-SE" dirty="0" err="1" smtClean="0"/>
              <a:t>pga</a:t>
            </a:r>
            <a:r>
              <a:rPr lang="sv-SE" dirty="0" smtClean="0"/>
              <a:t> den höga strålningen. Speciellt i underjordsbrytningen har </a:t>
            </a:r>
            <a:r>
              <a:rPr lang="sv-SE" dirty="0" err="1" smtClean="0"/>
              <a:t>Cameco</a:t>
            </a:r>
            <a:r>
              <a:rPr lang="sv-SE" dirty="0" smtClean="0"/>
              <a:t> utvecklat ny teknik för detta.</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19</a:t>
            </a:fld>
            <a:endParaRPr lang="sv-SE" dirty="0"/>
          </a:p>
        </p:txBody>
      </p:sp>
    </p:spTree>
    <p:extLst>
      <p:ext uri="{BB962C8B-B14F-4D97-AF65-F5344CB8AC3E}">
        <p14:creationId xmlns:p14="http://schemas.microsoft.com/office/powerpoint/2010/main" val="1071032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Comic Sans MS" panose="030F0702030302020204" pitchFamily="66" charset="0"/>
              </a:rPr>
              <a:t>Indien har stora thoriumtillgångar och planerar brytning i stor skala. Man tänker använda thorium som reaktorbränsle i fjärde generationens kärnreaktorer (Breed reaktorer eller motsvarande</a:t>
            </a:r>
            <a:r>
              <a:rPr lang="sv-SE" dirty="0" smtClean="0">
                <a:latin typeface="Comic Sans MS" panose="030F0702030302020204" pitchFamily="66" charset="0"/>
              </a:rPr>
              <a:t>) </a:t>
            </a:r>
            <a:endParaRPr lang="sv-SE" dirty="0">
              <a:latin typeface="Comic Sans MS" panose="030F0702030302020204" pitchFamily="66" charset="0"/>
            </a:endParaRPr>
          </a:p>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22</a:t>
            </a:fld>
            <a:endParaRPr lang="sv-SE" dirty="0"/>
          </a:p>
        </p:txBody>
      </p:sp>
    </p:spTree>
    <p:extLst>
      <p:ext uri="{BB962C8B-B14F-4D97-AF65-F5344CB8AC3E}">
        <p14:creationId xmlns:p14="http://schemas.microsoft.com/office/powerpoint/2010/main" val="3223309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343400"/>
            <a:ext cx="5486400" cy="1956792"/>
          </a:xfrm>
        </p:spPr>
        <p:txBody>
          <a:bodyPr/>
          <a:lstStyle/>
          <a:p>
            <a:r>
              <a:rPr lang="sv-SE" dirty="0" smtClean="0"/>
              <a:t>Uranmalmen finns i sandstenslager där uranet är utfällt som en beläggning av UO</a:t>
            </a:r>
            <a:r>
              <a:rPr lang="sv-SE" baseline="-25000" dirty="0" smtClean="0"/>
              <a:t>2</a:t>
            </a:r>
            <a:r>
              <a:rPr lang="sv-SE" dirty="0" smtClean="0"/>
              <a:t> på sandkornen. Förekomsten är omgiven av ett övre och undre skikt av tät lera. Uranet har från början transporterat till platsen som 6-värt uran (uranyljoner UO</a:t>
            </a:r>
            <a:r>
              <a:rPr lang="sv-SE" baseline="-25000" dirty="0" smtClean="0"/>
              <a:t>2</a:t>
            </a:r>
            <a:r>
              <a:rPr lang="sv-SE" baseline="30000" dirty="0" smtClean="0"/>
              <a:t>2+</a:t>
            </a:r>
            <a:r>
              <a:rPr lang="sv-SE" dirty="0" smtClean="0"/>
              <a:t>). Uran bildar vattenlösliga uranylsalter då det oxideras till 6-värd uran genom inverkan av syre och vatten. På plats har uranet reducerats till 4-värt </a:t>
            </a:r>
            <a:r>
              <a:rPr lang="sv-SE" dirty="0"/>
              <a:t>och </a:t>
            </a:r>
            <a:r>
              <a:rPr lang="sv-SE" dirty="0" smtClean="0"/>
              <a:t>utfällts som UO</a:t>
            </a:r>
            <a:r>
              <a:rPr lang="sv-SE" baseline="-25000" dirty="0" smtClean="0"/>
              <a:t>2</a:t>
            </a:r>
            <a:r>
              <a:rPr lang="sv-SE" dirty="0" smtClean="0"/>
              <a:t>.</a:t>
            </a:r>
          </a:p>
          <a:p>
            <a:r>
              <a:rPr lang="sv-SE" dirty="0" smtClean="0"/>
              <a:t>För att laka ut uranet pumpas en blandning av koldioxid och syre ned till malmen, som oxiderar till uranyljoner som går i lösning. Lösningen pumpas upp i ett annat hål. Övervakningshål runt om kontrollerar att uranyllösningen inte kommer på avvägar.</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26</a:t>
            </a:fld>
            <a:endParaRPr lang="sv-SE" dirty="0"/>
          </a:p>
        </p:txBody>
      </p:sp>
    </p:spTree>
    <p:extLst>
      <p:ext uri="{BB962C8B-B14F-4D97-AF65-F5344CB8AC3E}">
        <p14:creationId xmlns:p14="http://schemas.microsoft.com/office/powerpoint/2010/main" val="579420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27</a:t>
            </a:fld>
            <a:endParaRPr lang="sv-SE" dirty="0"/>
          </a:p>
        </p:txBody>
      </p:sp>
    </p:spTree>
    <p:extLst>
      <p:ext uri="{BB962C8B-B14F-4D97-AF65-F5344CB8AC3E}">
        <p14:creationId xmlns:p14="http://schemas.microsoft.com/office/powerpoint/2010/main" val="4088497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28</a:t>
            </a:fld>
            <a:endParaRPr lang="sv-SE" dirty="0"/>
          </a:p>
        </p:txBody>
      </p:sp>
    </p:spTree>
    <p:extLst>
      <p:ext uri="{BB962C8B-B14F-4D97-AF65-F5344CB8AC3E}">
        <p14:creationId xmlns:p14="http://schemas.microsoft.com/office/powerpoint/2010/main" val="831196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Raffinering av uran</a:t>
            </a:r>
          </a:p>
          <a:p>
            <a:r>
              <a:rPr lang="sv-SE" dirty="0" smtClean="0"/>
              <a:t>Här </a:t>
            </a:r>
            <a:r>
              <a:rPr lang="sv-SE" dirty="0"/>
              <a:t>separeras uran från föroreningar genom en serie kemiska processer. Raffineringsmetoderna producerar högren urantrioxid (UO</a:t>
            </a:r>
            <a:r>
              <a:rPr lang="sv-SE" baseline="-25000" dirty="0"/>
              <a:t>3</a:t>
            </a:r>
            <a:r>
              <a:rPr lang="sv-SE" dirty="0"/>
              <a:t>).</a:t>
            </a:r>
          </a:p>
          <a:p>
            <a:r>
              <a:rPr lang="sv-SE" dirty="0"/>
              <a:t>UO</a:t>
            </a:r>
            <a:r>
              <a:rPr lang="sv-SE" baseline="-25000" dirty="0"/>
              <a:t>3</a:t>
            </a:r>
            <a:r>
              <a:rPr lang="sv-SE" dirty="0"/>
              <a:t> är startämnet för nästa fas i tillverkningsprocessen och transporteras till konverteringsanläggningen i rostfria ståltankar speciellt konstruerade för de här transporterna. </a:t>
            </a:r>
            <a:endParaRPr lang="sv-SE" dirty="0" smtClean="0"/>
          </a:p>
          <a:p>
            <a:r>
              <a:rPr lang="sv-SE" b="1" dirty="0" smtClean="0"/>
              <a:t>Konvertering till UF</a:t>
            </a:r>
            <a:r>
              <a:rPr lang="sv-SE" b="1" baseline="-25000" dirty="0" smtClean="0"/>
              <a:t>6</a:t>
            </a:r>
            <a:endParaRPr lang="sv-SE" b="1" dirty="0"/>
          </a:p>
          <a:p>
            <a:r>
              <a:rPr lang="sv-SE" dirty="0"/>
              <a:t>Förutom UO</a:t>
            </a:r>
            <a:r>
              <a:rPr lang="sv-SE" baseline="-25000" dirty="0"/>
              <a:t>3</a:t>
            </a:r>
            <a:r>
              <a:rPr lang="sv-SE" dirty="0"/>
              <a:t> behövs fluorväte (HF) för tillverkning av UF6.</a:t>
            </a:r>
          </a:p>
          <a:p>
            <a:pPr lvl="0"/>
            <a:r>
              <a:rPr lang="sv-SE" dirty="0"/>
              <a:t> </a:t>
            </a:r>
            <a:r>
              <a:rPr lang="sv-SE" dirty="0" smtClean="0"/>
              <a:t>1.I </a:t>
            </a:r>
            <a:r>
              <a:rPr lang="sv-SE" dirty="0"/>
              <a:t>ett reduktionssteg framställs först UO</a:t>
            </a:r>
            <a:r>
              <a:rPr lang="sv-SE" baseline="-25000" dirty="0"/>
              <a:t>2</a:t>
            </a:r>
            <a:r>
              <a:rPr lang="sv-SE" dirty="0"/>
              <a:t>-pulver genom upphettning med vätgas (H</a:t>
            </a:r>
            <a:r>
              <a:rPr lang="sv-SE" baseline="-25000" dirty="0"/>
              <a:t>2</a:t>
            </a:r>
            <a:r>
              <a:rPr lang="sv-SE" dirty="0"/>
              <a:t>) </a:t>
            </a:r>
            <a:r>
              <a:rPr lang="sv-SE" dirty="0" smtClean="0"/>
              <a:t> i </a:t>
            </a:r>
            <a:r>
              <a:rPr lang="sv-SE" dirty="0"/>
              <a:t>en flytande-bädd reaktor. </a:t>
            </a:r>
          </a:p>
          <a:p>
            <a:pPr lvl="0"/>
            <a:r>
              <a:rPr lang="sv-SE" dirty="0" smtClean="0"/>
              <a:t>2. Fluorväte </a:t>
            </a:r>
            <a:r>
              <a:rPr lang="sv-SE" dirty="0"/>
              <a:t>(HF) får regagera med UO</a:t>
            </a:r>
            <a:r>
              <a:rPr lang="sv-SE" baseline="-25000" dirty="0"/>
              <a:t>2</a:t>
            </a:r>
            <a:r>
              <a:rPr lang="sv-SE" dirty="0"/>
              <a:t> i en våtreaktor till en slurry av UF</a:t>
            </a:r>
            <a:r>
              <a:rPr lang="sv-SE" baseline="-25000" dirty="0"/>
              <a:t>4</a:t>
            </a:r>
            <a:r>
              <a:rPr lang="sv-SE" dirty="0"/>
              <a:t>.</a:t>
            </a:r>
          </a:p>
          <a:p>
            <a:pPr lvl="0"/>
            <a:r>
              <a:rPr lang="sv-SE" dirty="0" smtClean="0"/>
              <a:t>3. Slurryn </a:t>
            </a:r>
            <a:r>
              <a:rPr lang="sv-SE" dirty="0"/>
              <a:t>av HF</a:t>
            </a:r>
            <a:r>
              <a:rPr lang="sv-SE" baseline="-25000" dirty="0"/>
              <a:t>4</a:t>
            </a:r>
            <a:r>
              <a:rPr lang="sv-SE" dirty="0"/>
              <a:t> torkas och kalcineras (bränns) till ett torrt pulver.</a:t>
            </a:r>
          </a:p>
          <a:p>
            <a:pPr lvl="0"/>
            <a:r>
              <a:rPr lang="sv-SE" dirty="0" smtClean="0"/>
              <a:t>4. I </a:t>
            </a:r>
            <a:r>
              <a:rPr lang="sv-SE" dirty="0"/>
              <a:t>en flamreaktor tillsätts fluorgas (F</a:t>
            </a:r>
            <a:r>
              <a:rPr lang="sv-SE" baseline="-25000" dirty="0"/>
              <a:t>2</a:t>
            </a:r>
            <a:r>
              <a:rPr lang="sv-SE" dirty="0"/>
              <a:t>) som reagerar med det torkade UF</a:t>
            </a:r>
            <a:r>
              <a:rPr lang="sv-SE" baseline="-25000" dirty="0"/>
              <a:t>4</a:t>
            </a:r>
            <a:r>
              <a:rPr lang="sv-SE" dirty="0"/>
              <a:t>-pulvret och bildar UF</a:t>
            </a:r>
            <a:r>
              <a:rPr lang="sv-SE" baseline="-25000" dirty="0"/>
              <a:t>6</a:t>
            </a:r>
            <a:r>
              <a:rPr lang="sv-SE" dirty="0"/>
              <a:t>-gas.</a:t>
            </a:r>
          </a:p>
          <a:p>
            <a:pPr lvl="0"/>
            <a:r>
              <a:rPr lang="sv-SE" dirty="0" smtClean="0"/>
              <a:t>5. En </a:t>
            </a:r>
            <a:r>
              <a:rPr lang="sv-SE" dirty="0"/>
              <a:t>kylfälla överför UF</a:t>
            </a:r>
            <a:r>
              <a:rPr lang="sv-SE" baseline="-25000" dirty="0"/>
              <a:t>6</a:t>
            </a:r>
            <a:r>
              <a:rPr lang="sv-SE" dirty="0"/>
              <a:t>-gasen till fast substans och sedan till flytande fas.</a:t>
            </a:r>
          </a:p>
          <a:p>
            <a:pPr lvl="0"/>
            <a:r>
              <a:rPr lang="sv-SE" dirty="0" smtClean="0"/>
              <a:t>6. UF</a:t>
            </a:r>
            <a:r>
              <a:rPr lang="sv-SE" baseline="-25000" dirty="0" smtClean="0"/>
              <a:t>6</a:t>
            </a:r>
            <a:r>
              <a:rPr lang="sv-SE" dirty="0" smtClean="0"/>
              <a:t>-vätskan </a:t>
            </a:r>
            <a:r>
              <a:rPr lang="sv-SE" dirty="0"/>
              <a:t>överförs till specialkonstruerade behållare och så snart som vätskan åter har stelnat (57°C) är de klara för vidare transport till anrikning.</a:t>
            </a:r>
          </a:p>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29</a:t>
            </a:fld>
            <a:endParaRPr lang="sv-SE" dirty="0"/>
          </a:p>
        </p:txBody>
      </p:sp>
    </p:spTree>
    <p:extLst>
      <p:ext uri="{BB962C8B-B14F-4D97-AF65-F5344CB8AC3E}">
        <p14:creationId xmlns:p14="http://schemas.microsoft.com/office/powerpoint/2010/main" val="251349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Th-230 är en långlivad dotterprodukt i den radioaktiva sönderfallskedjan av U-238. Förekomsten i jordskorpan styrs av halten U-238 och är proportionell mot halveringstiderna Th-230 = 75400/4,5x10</a:t>
            </a:r>
            <a:r>
              <a:rPr lang="sv-SE" baseline="30000" dirty="0" smtClean="0"/>
              <a:t>9</a:t>
            </a:r>
            <a:r>
              <a:rPr lang="sv-SE" dirty="0" smtClean="0"/>
              <a:t>x 4 =67x10</a:t>
            </a:r>
            <a:r>
              <a:rPr lang="sv-SE" baseline="30000" dirty="0" smtClean="0"/>
              <a:t>-6</a:t>
            </a:r>
            <a:r>
              <a:rPr lang="sv-SE" dirty="0" smtClean="0"/>
              <a:t> g/ton</a:t>
            </a:r>
          </a:p>
          <a:p>
            <a:r>
              <a:rPr lang="sv-SE" dirty="0" smtClean="0"/>
              <a:t>Th-232 och U-238 transmuteras båda till klyvbara isotoper, U-233 resp Pu-239 genom att absorbera neutroner:</a:t>
            </a:r>
          </a:p>
          <a:p>
            <a:r>
              <a:rPr lang="sv-SE" baseline="30000" dirty="0" smtClean="0"/>
              <a:t>232</a:t>
            </a:r>
            <a:r>
              <a:rPr lang="sv-SE" dirty="0" smtClean="0"/>
              <a:t>Th + n </a:t>
            </a:r>
            <a:r>
              <a:rPr lang="sv-SE" dirty="0" smtClean="0">
                <a:latin typeface="Calibri"/>
                <a:cs typeface="Calibri"/>
              </a:rPr>
              <a:t>→ </a:t>
            </a:r>
            <a:r>
              <a:rPr lang="sv-SE" baseline="30000" dirty="0" smtClean="0">
                <a:latin typeface="Calibri"/>
                <a:cs typeface="Calibri"/>
              </a:rPr>
              <a:t>233</a:t>
            </a:r>
            <a:r>
              <a:rPr lang="sv-SE" dirty="0" smtClean="0">
                <a:latin typeface="Calibri"/>
                <a:cs typeface="Calibri"/>
              </a:rPr>
              <a:t>Th → </a:t>
            </a:r>
            <a:r>
              <a:rPr lang="sv-SE" baseline="30000" dirty="0" smtClean="0">
                <a:latin typeface="Calibri"/>
                <a:cs typeface="Calibri"/>
              </a:rPr>
              <a:t>233</a:t>
            </a:r>
            <a:r>
              <a:rPr lang="sv-SE" dirty="0" smtClean="0">
                <a:latin typeface="Calibri"/>
                <a:cs typeface="Calibri"/>
              </a:rPr>
              <a:t>Pa+ e</a:t>
            </a:r>
            <a:r>
              <a:rPr lang="sv-SE" baseline="30000" dirty="0" smtClean="0">
                <a:latin typeface="Calibri"/>
                <a:cs typeface="Calibri"/>
              </a:rPr>
              <a:t>-</a:t>
            </a:r>
            <a:r>
              <a:rPr lang="sv-SE" dirty="0" smtClean="0">
                <a:latin typeface="Calibri"/>
                <a:cs typeface="Calibri"/>
              </a:rPr>
              <a:t> → </a:t>
            </a:r>
            <a:r>
              <a:rPr lang="sv-SE" baseline="30000" dirty="0" smtClean="0">
                <a:latin typeface="Calibri"/>
                <a:cs typeface="Calibri"/>
              </a:rPr>
              <a:t>233</a:t>
            </a:r>
            <a:r>
              <a:rPr lang="sv-SE" dirty="0" smtClean="0">
                <a:latin typeface="Calibri"/>
                <a:cs typeface="Calibri"/>
              </a:rPr>
              <a:t>U+ e</a:t>
            </a:r>
            <a:r>
              <a:rPr lang="sv-SE" baseline="30000" dirty="0" smtClean="0">
                <a:latin typeface="Calibri"/>
                <a:cs typeface="Calibri"/>
              </a:rPr>
              <a:t>-</a:t>
            </a:r>
            <a:endParaRPr lang="sv-SE" dirty="0" smtClean="0">
              <a:latin typeface="Calibri"/>
              <a:cs typeface="Calibri"/>
            </a:endParaRPr>
          </a:p>
          <a:p>
            <a:r>
              <a:rPr lang="sv-SE" baseline="30000" dirty="0" smtClean="0">
                <a:latin typeface="Calibri"/>
                <a:cs typeface="Calibri"/>
              </a:rPr>
              <a:t>238</a:t>
            </a:r>
            <a:r>
              <a:rPr lang="sv-SE" dirty="0" smtClean="0">
                <a:latin typeface="Calibri"/>
                <a:cs typeface="Calibri"/>
              </a:rPr>
              <a:t>U + n → </a:t>
            </a:r>
            <a:r>
              <a:rPr lang="sv-SE" baseline="30000" dirty="0" smtClean="0">
                <a:latin typeface="Calibri"/>
                <a:cs typeface="Calibri"/>
              </a:rPr>
              <a:t>239</a:t>
            </a:r>
            <a:r>
              <a:rPr lang="sv-SE" dirty="0" smtClean="0">
                <a:latin typeface="Calibri"/>
                <a:cs typeface="Calibri"/>
              </a:rPr>
              <a:t>U → </a:t>
            </a:r>
            <a:r>
              <a:rPr lang="sv-SE" baseline="30000" dirty="0" smtClean="0">
                <a:latin typeface="Calibri"/>
                <a:cs typeface="Calibri"/>
              </a:rPr>
              <a:t>239</a:t>
            </a:r>
            <a:r>
              <a:rPr lang="sv-SE" dirty="0" smtClean="0">
                <a:latin typeface="Calibri"/>
                <a:cs typeface="Calibri"/>
              </a:rPr>
              <a:t>Np + e</a:t>
            </a:r>
            <a:r>
              <a:rPr lang="sv-SE" baseline="30000" dirty="0" smtClean="0">
                <a:latin typeface="Calibri"/>
                <a:cs typeface="Calibri"/>
              </a:rPr>
              <a:t>-</a:t>
            </a:r>
            <a:r>
              <a:rPr lang="sv-SE" dirty="0" smtClean="0">
                <a:latin typeface="Calibri"/>
                <a:cs typeface="Calibri"/>
              </a:rPr>
              <a:t> → </a:t>
            </a:r>
            <a:r>
              <a:rPr lang="sv-SE" baseline="30000" dirty="0" smtClean="0">
                <a:latin typeface="Calibri"/>
                <a:cs typeface="Calibri"/>
              </a:rPr>
              <a:t>239</a:t>
            </a:r>
            <a:r>
              <a:rPr lang="sv-SE" dirty="0" smtClean="0">
                <a:latin typeface="Calibri"/>
                <a:cs typeface="Calibri"/>
              </a:rPr>
              <a:t>Pu + e</a:t>
            </a:r>
            <a:r>
              <a:rPr lang="sv-SE" baseline="30000" dirty="0" smtClean="0">
                <a:latin typeface="Calibri"/>
                <a:cs typeface="Calibri"/>
              </a:rPr>
              <a:t>- </a:t>
            </a:r>
          </a:p>
          <a:p>
            <a:r>
              <a:rPr lang="sv-SE" baseline="30000" dirty="0" smtClean="0">
                <a:latin typeface="Calibri"/>
                <a:cs typeface="Calibri"/>
              </a:rPr>
              <a:t>176</a:t>
            </a:r>
            <a:r>
              <a:rPr lang="sv-SE" dirty="0" smtClean="0">
                <a:latin typeface="Calibri"/>
                <a:cs typeface="Calibri"/>
              </a:rPr>
              <a:t>Lu, </a:t>
            </a:r>
            <a:r>
              <a:rPr lang="sv-SE" baseline="30000" dirty="0" smtClean="0">
                <a:latin typeface="Calibri"/>
                <a:cs typeface="Calibri"/>
              </a:rPr>
              <a:t>187</a:t>
            </a:r>
            <a:r>
              <a:rPr lang="sv-SE" dirty="0" smtClean="0">
                <a:latin typeface="Calibri"/>
                <a:cs typeface="Calibri"/>
              </a:rPr>
              <a:t>Re och </a:t>
            </a:r>
            <a:r>
              <a:rPr lang="sv-SE" baseline="30000" dirty="0" smtClean="0">
                <a:latin typeface="Calibri"/>
                <a:cs typeface="Calibri"/>
              </a:rPr>
              <a:t>87</a:t>
            </a:r>
            <a:r>
              <a:rPr lang="sv-SE" dirty="0" smtClean="0">
                <a:latin typeface="Calibri"/>
                <a:cs typeface="Calibri"/>
              </a:rPr>
              <a:t>Rb används alla för datering av mycket gamla bergarter (över 1 miljard år gamla). Den radioaktiva isotopen </a:t>
            </a:r>
            <a:r>
              <a:rPr lang="sv-SE" baseline="30000" dirty="0" smtClean="0">
                <a:latin typeface="Calibri"/>
                <a:cs typeface="Calibri"/>
              </a:rPr>
              <a:t>187</a:t>
            </a:r>
            <a:r>
              <a:rPr lang="sv-SE" dirty="0" smtClean="0">
                <a:latin typeface="Calibri"/>
                <a:cs typeface="Calibri"/>
              </a:rPr>
              <a:t>Re förkommer i högre koncentration än den stabila  isotopen vilket är nästan unikt bland grundämnena. </a:t>
            </a:r>
            <a:r>
              <a:rPr lang="sv-SE" baseline="30000" dirty="0" smtClean="0">
                <a:latin typeface="Calibri"/>
                <a:cs typeface="Calibri"/>
              </a:rPr>
              <a:t>87</a:t>
            </a:r>
            <a:r>
              <a:rPr lang="sv-SE" dirty="0" smtClean="0">
                <a:latin typeface="Calibri"/>
                <a:cs typeface="Calibri"/>
              </a:rPr>
              <a:t>Rb har också en hög andel av allt rubidium. </a:t>
            </a:r>
          </a:p>
          <a:p>
            <a:r>
              <a:rPr lang="sv-SE" dirty="0" smtClean="0">
                <a:latin typeface="Calibri"/>
                <a:cs typeface="Calibri"/>
              </a:rPr>
              <a:t>Dateringsmetoder behandlas i Radioaktiva ämnen Del 3.</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3</a:t>
            </a:fld>
            <a:endParaRPr lang="sv-SE" dirty="0"/>
          </a:p>
        </p:txBody>
      </p:sp>
    </p:spTree>
    <p:extLst>
      <p:ext uri="{BB962C8B-B14F-4D97-AF65-F5344CB8AC3E}">
        <p14:creationId xmlns:p14="http://schemas.microsoft.com/office/powerpoint/2010/main" val="404592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Teknetium har två andra isotoper Tc-97 och Tc-98 med längre halveringstider. Tc-99 är problematisk i kärnavfall eftersom den är en av de långlivade klyvningsprodukterna vid kärnklyvning. Dessutom bildas lätt</a:t>
            </a:r>
            <a:r>
              <a:rPr lang="sv-SE" baseline="0" dirty="0" smtClean="0"/>
              <a:t> vattenlösliga TcO</a:t>
            </a:r>
            <a:r>
              <a:rPr lang="sv-SE" baseline="-25000" dirty="0" smtClean="0"/>
              <a:t>4</a:t>
            </a:r>
            <a:r>
              <a:rPr lang="sv-SE" sz="1600" b="1" baseline="30000" dirty="0" smtClean="0"/>
              <a:t>-</a:t>
            </a:r>
            <a:r>
              <a:rPr lang="sv-SE" baseline="30000" dirty="0" smtClean="0"/>
              <a:t> </a:t>
            </a:r>
            <a:r>
              <a:rPr lang="sv-SE" baseline="0" dirty="0" smtClean="0"/>
              <a:t>joner som kan läcka ut vid upparbetning av utbränt kärnbränsle.</a:t>
            </a:r>
          </a:p>
          <a:p>
            <a:r>
              <a:rPr lang="sv-SE" baseline="0" dirty="0" smtClean="0"/>
              <a:t>Cs-135 och Cs-137 bildas vid kärnklyvning i förhållandevis stora mängder</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4</a:t>
            </a:fld>
            <a:endParaRPr lang="sv-SE" dirty="0"/>
          </a:p>
        </p:txBody>
      </p:sp>
    </p:spTree>
    <p:extLst>
      <p:ext uri="{BB962C8B-B14F-4D97-AF65-F5344CB8AC3E}">
        <p14:creationId xmlns:p14="http://schemas.microsoft.com/office/powerpoint/2010/main" val="2034767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Halveringstiden för U-238 är av samma storleksordning som jordens ålder (4,6 miljarder år). Halveringstiden för Th-232 är ungefär lika med universums ålder.</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5</a:t>
            </a:fld>
            <a:endParaRPr lang="sv-SE" dirty="0"/>
          </a:p>
        </p:txBody>
      </p:sp>
    </p:spTree>
    <p:extLst>
      <p:ext uri="{BB962C8B-B14F-4D97-AF65-F5344CB8AC3E}">
        <p14:creationId xmlns:p14="http://schemas.microsoft.com/office/powerpoint/2010/main" val="2027312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a:xfrm>
            <a:off x="685800" y="4343402"/>
            <a:ext cx="5486400" cy="1092696"/>
          </a:xfrm>
        </p:spPr>
        <p:txBody>
          <a:bodyPr/>
          <a:lstStyle/>
          <a:p>
            <a:r>
              <a:rPr lang="sv-SE" dirty="0" smtClean="0"/>
              <a:t>U-238, U-235 och Th-232 sönderfaller i flera steg på varandra för att till slut bilda olika stabila blyisotoper. Ämnena sönderfaller genom alfastrålning, betastrålning och i flera fall kombinerat med gammastrålning.</a:t>
            </a:r>
          </a:p>
          <a:p>
            <a:r>
              <a:rPr lang="sv-SE" dirty="0" smtClean="0"/>
              <a:t>Varje sönderfall sker med en viss mängd energi</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6</a:t>
            </a:fld>
            <a:endParaRPr lang="sv-SE" dirty="0"/>
          </a:p>
        </p:txBody>
      </p:sp>
    </p:spTree>
    <p:extLst>
      <p:ext uri="{BB962C8B-B14F-4D97-AF65-F5344CB8AC3E}">
        <p14:creationId xmlns:p14="http://schemas.microsoft.com/office/powerpoint/2010/main" val="294333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7</a:t>
            </a:fld>
            <a:endParaRPr lang="sv-SE" dirty="0"/>
          </a:p>
        </p:txBody>
      </p:sp>
    </p:spTree>
    <p:extLst>
      <p:ext uri="{BB962C8B-B14F-4D97-AF65-F5344CB8AC3E}">
        <p14:creationId xmlns:p14="http://schemas.microsoft.com/office/powerpoint/2010/main" val="1904246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8</a:t>
            </a:fld>
            <a:endParaRPr lang="sv-SE" dirty="0"/>
          </a:p>
        </p:txBody>
      </p:sp>
    </p:spTree>
    <p:extLst>
      <p:ext uri="{BB962C8B-B14F-4D97-AF65-F5344CB8AC3E}">
        <p14:creationId xmlns:p14="http://schemas.microsoft.com/office/powerpoint/2010/main" val="1575322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Användning av uranoxid dateras tillbaka till år 79 då det användes till gulfärgning av keramisk glasyr. Gult glas med tillsats av 1% uranoxid har hittats I en villa från romartiden vid Neapelbukten. Under medeltiden bröts pechblände I silvergruvorna i Joachimstal I Böhmen (Jachymov I Tjeckien) och användes som färgämne i den lokala glasindustrin. Under tidigt 1800-tal var detta den enda kända urangruvan i världen.</a:t>
            </a:r>
          </a:p>
          <a:p>
            <a:r>
              <a:rPr lang="en-US" dirty="0" smtClean="0"/>
              <a:t>Upptäckten av elementet uran tillskrivs Martin Heinrich Klaproth 1789. Han lyckades fälla ut en gul förening (troligen natriumdiuranat) genom att lösa upp pechblände I salpetersyra och neutralisera med natriumhydroxid. Klaproth antog att den gula substansen var en oxid av ett ännu inte upptäckt grundämne. Han upphettade ämnet med träkol och fick ett svart pulver som han trodde var den nyupptäckta metallen, men som I själva verket var en oxid av uran. Han uppkallade ämnet efter den nyss upptäckta planeten Uranus.</a:t>
            </a:r>
          </a:p>
          <a:p>
            <a:r>
              <a:rPr lang="en-US" dirty="0" smtClean="0"/>
              <a:t>1841 isolerade Eugène-Melchior Péligot den första uranmetallen genom att hetta upp urantetraklorid med kalium.</a:t>
            </a:r>
            <a:endParaRPr lang="en-US" baseline="30000" dirty="0" smtClean="0">
              <a:hlinkClick r:id="rId3"/>
            </a:endParaRPr>
          </a:p>
          <a:p>
            <a:r>
              <a:rPr lang="en-US" dirty="0" smtClean="0"/>
              <a:t>Henri Becquerel upptäckte radioaktiviteten 1896 genom att använda uran. Becquerel hade lagt ett prov av  </a:t>
            </a:r>
            <a:r>
              <a:rPr lang="en-US" dirty="0"/>
              <a:t>K</a:t>
            </a:r>
            <a:r>
              <a:rPr lang="en-US" baseline="-25000" dirty="0"/>
              <a:t>2</a:t>
            </a:r>
            <a:r>
              <a:rPr lang="en-US" dirty="0"/>
              <a:t>UO</a:t>
            </a:r>
            <a:r>
              <a:rPr lang="en-US" baseline="-25000" dirty="0"/>
              <a:t>2</a:t>
            </a:r>
            <a:r>
              <a:rPr lang="en-US" dirty="0"/>
              <a:t>(SO</a:t>
            </a:r>
            <a:r>
              <a:rPr lang="en-US" baseline="-25000" dirty="0"/>
              <a:t>4</a:t>
            </a:r>
            <a:r>
              <a:rPr lang="en-US" dirty="0"/>
              <a:t>)</a:t>
            </a:r>
            <a:r>
              <a:rPr lang="en-US" baseline="-25000" dirty="0"/>
              <a:t>2</a:t>
            </a:r>
            <a:r>
              <a:rPr lang="en-US" dirty="0"/>
              <a:t> (potassium uranyl sulfate), </a:t>
            </a:r>
            <a:r>
              <a:rPr lang="en-US" dirty="0" smtClean="0"/>
              <a:t>ovanpå en fotografisk plåt I en byrålåda och märkte sedan att plåten hade blivit dimmig. Han drog slutsatsen att en form av osynligt ljus eller strålar från uranet hade exponerat plåten.</a:t>
            </a:r>
            <a:endParaRPr lang="en-US" dirty="0"/>
          </a:p>
          <a:p>
            <a:endParaRPr lang="en-US"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9</a:t>
            </a:fld>
            <a:endParaRPr lang="sv-SE" dirty="0"/>
          </a:p>
        </p:txBody>
      </p:sp>
    </p:spTree>
    <p:extLst>
      <p:ext uri="{BB962C8B-B14F-4D97-AF65-F5344CB8AC3E}">
        <p14:creationId xmlns:p14="http://schemas.microsoft.com/office/powerpoint/2010/main" val="702325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Sekundära uranmineral bildas genom oxidation av uraninit</a:t>
            </a:r>
            <a:r>
              <a:rPr lang="sv-SE" baseline="0" dirty="0" smtClean="0"/>
              <a:t> genom inverkan av syrerika vattenlösningar. 4-värt uran oxideras till 6-värd uran som är lösligt i vatten som uranyljoner (UO</a:t>
            </a:r>
            <a:r>
              <a:rPr lang="sv-SE" baseline="-25000" dirty="0" smtClean="0"/>
              <a:t>2</a:t>
            </a:r>
            <a:r>
              <a:rPr lang="sv-SE" baseline="30000" dirty="0" smtClean="0"/>
              <a:t>2+</a:t>
            </a:r>
            <a:r>
              <a:rPr lang="sv-SE" baseline="0" dirty="0" smtClean="0"/>
              <a:t>).</a:t>
            </a:r>
            <a:endParaRPr lang="sv-SE" dirty="0"/>
          </a:p>
        </p:txBody>
      </p:sp>
      <p:sp>
        <p:nvSpPr>
          <p:cNvPr id="4" name="Platshållare för bildnummer 3"/>
          <p:cNvSpPr>
            <a:spLocks noGrp="1"/>
          </p:cNvSpPr>
          <p:nvPr>
            <p:ph type="sldNum" sz="quarter" idx="10"/>
          </p:nvPr>
        </p:nvSpPr>
        <p:spPr/>
        <p:txBody>
          <a:bodyPr/>
          <a:lstStyle/>
          <a:p>
            <a:fld id="{AB580EBB-66D5-4A80-9B49-02F363642EF3}" type="slidenum">
              <a:rPr lang="sv-SE" smtClean="0"/>
              <a:t>10</a:t>
            </a:fld>
            <a:endParaRPr lang="sv-SE" dirty="0"/>
          </a:p>
        </p:txBody>
      </p:sp>
    </p:spTree>
    <p:extLst>
      <p:ext uri="{BB962C8B-B14F-4D97-AF65-F5344CB8AC3E}">
        <p14:creationId xmlns:p14="http://schemas.microsoft.com/office/powerpoint/2010/main" val="1971401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sv-SE" smtClean="0"/>
              <a:t>Klicka här för att ändra format</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7" name="Date Placeholder 6"/>
          <p:cNvSpPr>
            <a:spLocks noGrp="1"/>
          </p:cNvSpPr>
          <p:nvPr>
            <p:ph type="dt" sz="half" idx="10"/>
          </p:nvPr>
        </p:nvSpPr>
        <p:spPr/>
        <p:txBody>
          <a:bodyPr/>
          <a:lstStyle/>
          <a:p>
            <a:fld id="{91697A59-4BDE-46BA-8917-1B0EBD4132D2}" type="datetimeFigureOut">
              <a:rPr lang="sv-SE" smtClean="0"/>
              <a:t>2017-03-28</a:t>
            </a:fld>
            <a:endParaRPr lang="sv-SE" dirty="0"/>
          </a:p>
        </p:txBody>
      </p:sp>
      <p:sp>
        <p:nvSpPr>
          <p:cNvPr id="8" name="Slide Number Placeholder 7"/>
          <p:cNvSpPr>
            <a:spLocks noGrp="1"/>
          </p:cNvSpPr>
          <p:nvPr>
            <p:ph type="sldNum" sz="quarter" idx="11"/>
          </p:nvPr>
        </p:nvSpPr>
        <p:spPr/>
        <p:txBody>
          <a:bodyPr/>
          <a:lstStyle/>
          <a:p>
            <a:fld id="{7E97A45E-0230-4FB2-83FE-3BD47444E13B}" type="slidenum">
              <a:rPr lang="sv-SE" smtClean="0"/>
              <a:t>‹#›</a:t>
            </a:fld>
            <a:endParaRPr lang="sv-SE" dirty="0"/>
          </a:p>
        </p:txBody>
      </p:sp>
      <p:sp>
        <p:nvSpPr>
          <p:cNvPr id="9" name="Footer Placeholder 8"/>
          <p:cNvSpPr>
            <a:spLocks noGrp="1"/>
          </p:cNvSpPr>
          <p:nvPr>
            <p:ph type="ftr" sz="quarter" idx="12"/>
          </p:nvPr>
        </p:nvSpPr>
        <p:spPr/>
        <p:txBody>
          <a:bodyPr/>
          <a:lstStyle/>
          <a:p>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91697A59-4BDE-46BA-8917-1B0EBD4132D2}" type="datetimeFigureOut">
              <a:rPr lang="sv-SE" smtClean="0"/>
              <a:t>2017-03-28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91697A59-4BDE-46BA-8917-1B0EBD4132D2}" type="datetimeFigureOut">
              <a:rPr lang="sv-SE" smtClean="0"/>
              <a:t>2017-03-28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10"/>
          </p:nvPr>
        </p:nvSpPr>
        <p:spPr/>
        <p:txBody>
          <a:bodyPr/>
          <a:lstStyle/>
          <a:p>
            <a:fld id="{91697A59-4BDE-46BA-8917-1B0EBD4132D2}" type="datetimeFigureOut">
              <a:rPr lang="sv-SE" smtClean="0"/>
              <a:t>2017-03-28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sv-SE" smtClean="0"/>
              <a:t>Klicka här för att ändra format</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91697A59-4BDE-46BA-8917-1B0EBD4132D2}" type="datetimeFigureOut">
              <a:rPr lang="sv-SE" smtClean="0"/>
              <a:t>2017-03-28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7E97A45E-0230-4FB2-83FE-3BD47444E13B}" type="slidenum">
              <a:rPr lang="sv-SE" smtClean="0"/>
              <a:t>‹#›</a:t>
            </a:fld>
            <a:endParaRPr lang="sv-SE"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5" name="Date Placeholder 4"/>
          <p:cNvSpPr>
            <a:spLocks noGrp="1"/>
          </p:cNvSpPr>
          <p:nvPr>
            <p:ph type="dt" sz="half" idx="10"/>
          </p:nvPr>
        </p:nvSpPr>
        <p:spPr/>
        <p:txBody>
          <a:bodyPr/>
          <a:lstStyle/>
          <a:p>
            <a:fld id="{91697A59-4BDE-46BA-8917-1B0EBD4132D2}" type="datetimeFigureOut">
              <a:rPr lang="sv-SE" smtClean="0"/>
              <a:t>2017-03-28</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7E97A45E-0230-4FB2-83FE-3BD47444E13B}" type="slidenum">
              <a:rPr lang="sv-SE" smtClean="0"/>
              <a:t>‹#›</a:t>
            </a:fld>
            <a:endParaRPr lang="sv-SE" dirty="0"/>
          </a:p>
        </p:txBody>
      </p:sp>
      <p:sp>
        <p:nvSpPr>
          <p:cNvPr id="9" name="Content Placeholder 8"/>
          <p:cNvSpPr>
            <a:spLocks noGrp="1"/>
          </p:cNvSpPr>
          <p:nvPr>
            <p:ph sz="quarter" idx="13"/>
          </p:nvPr>
        </p:nvSpPr>
        <p:spPr>
          <a:xfrm>
            <a:off x="365760" y="1600200"/>
            <a:ext cx="4041648" cy="452628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7" name="Date Placeholder 6"/>
          <p:cNvSpPr>
            <a:spLocks noGrp="1"/>
          </p:cNvSpPr>
          <p:nvPr>
            <p:ph type="dt" sz="half" idx="10"/>
          </p:nvPr>
        </p:nvSpPr>
        <p:spPr/>
        <p:txBody>
          <a:bodyPr/>
          <a:lstStyle/>
          <a:p>
            <a:fld id="{91697A59-4BDE-46BA-8917-1B0EBD4132D2}" type="datetimeFigureOut">
              <a:rPr lang="sv-SE" smtClean="0"/>
              <a:t>2017-03-28</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7E97A45E-0230-4FB2-83FE-3BD47444E13B}" type="slidenum">
              <a:rPr lang="sv-SE" smtClean="0"/>
              <a:t>‹#›</a:t>
            </a:fld>
            <a:endParaRPr lang="sv-SE" dirty="0"/>
          </a:p>
        </p:txBody>
      </p:sp>
      <p:sp>
        <p:nvSpPr>
          <p:cNvPr id="11" name="Content Placeholder 10"/>
          <p:cNvSpPr>
            <a:spLocks noGrp="1"/>
          </p:cNvSpPr>
          <p:nvPr>
            <p:ph sz="quarter" idx="13"/>
          </p:nvPr>
        </p:nvSpPr>
        <p:spPr>
          <a:xfrm>
            <a:off x="457200" y="2212848"/>
            <a:ext cx="4041648" cy="391363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91697A59-4BDE-46BA-8917-1B0EBD4132D2}" type="datetimeFigureOut">
              <a:rPr lang="sv-SE" smtClean="0"/>
              <a:t>2017-03-28</a:t>
            </a:fld>
            <a:endParaRPr lang="sv-SE" dirty="0"/>
          </a:p>
        </p:txBody>
      </p:sp>
      <p:sp>
        <p:nvSpPr>
          <p:cNvPr id="4" name="Footer Placeholder 3"/>
          <p:cNvSpPr>
            <a:spLocks noGrp="1"/>
          </p:cNvSpPr>
          <p:nvPr>
            <p:ph type="ftr" sz="quarter" idx="11"/>
          </p:nvPr>
        </p:nvSpPr>
        <p:spPr/>
        <p:txBody>
          <a:bodyPr/>
          <a:lstStyle/>
          <a:p>
            <a:endParaRPr lang="sv-SE" dirty="0"/>
          </a:p>
        </p:txBody>
      </p:sp>
      <p:sp>
        <p:nvSpPr>
          <p:cNvPr id="5" name="Slide Number Placeholder 4"/>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97A59-4BDE-46BA-8917-1B0EBD4132D2}" type="datetimeFigureOut">
              <a:rPr lang="sv-SE" smtClean="0"/>
              <a:t>2017-03-28</a:t>
            </a:fld>
            <a:endParaRPr lang="sv-SE" dirty="0"/>
          </a:p>
        </p:txBody>
      </p:sp>
      <p:sp>
        <p:nvSpPr>
          <p:cNvPr id="3" name="Footer Placeholder 2"/>
          <p:cNvSpPr>
            <a:spLocks noGrp="1"/>
          </p:cNvSpPr>
          <p:nvPr>
            <p:ph type="ftr" sz="quarter" idx="11"/>
          </p:nvPr>
        </p:nvSpPr>
        <p:spPr/>
        <p:txBody>
          <a:bodyPr/>
          <a:lstStyle/>
          <a:p>
            <a:endParaRPr lang="sv-SE" dirty="0"/>
          </a:p>
        </p:txBody>
      </p:sp>
      <p:sp>
        <p:nvSpPr>
          <p:cNvPr id="4" name="Slide Number Placeholder 3"/>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sv-SE" smtClean="0"/>
              <a:t>Klicka här för att ändra format</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91697A59-4BDE-46BA-8917-1B0EBD4132D2}" type="datetimeFigureOut">
              <a:rPr lang="sv-SE" smtClean="0"/>
              <a:t>2017-03-28</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sv-SE" smtClean="0"/>
              <a:t>Klicka här för att ändra format</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smtClean="0"/>
              <a:t>Klicka på ikonen för att lägga till en bild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91697A59-4BDE-46BA-8917-1B0EBD4132D2}" type="datetimeFigureOut">
              <a:rPr lang="sv-SE" smtClean="0"/>
              <a:t>2017-03-28</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7E97A45E-0230-4FB2-83FE-3BD47444E13B}" type="slidenum">
              <a:rPr lang="sv-SE" smtClean="0"/>
              <a:t>‹#›</a:t>
            </a:fld>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1697A59-4BDE-46BA-8917-1B0EBD4132D2}" type="datetimeFigureOut">
              <a:rPr lang="sv-SE" smtClean="0"/>
              <a:t>2017-03-28</a:t>
            </a:fld>
            <a:endParaRPr lang="sv-SE"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sv-SE"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E97A45E-0230-4FB2-83FE-3BD47444E13B}" type="slidenum">
              <a:rPr lang="sv-SE" smtClean="0"/>
              <a:t>‹#›</a:t>
            </a:fld>
            <a:endParaRPr lang="sv-SE"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whw1GTVEXW4" TargetMode="External"/><Relationship Id="rId2" Type="http://schemas.openxmlformats.org/officeDocument/2006/relationships/hyperlink" Target="https://youtu.be/FmaNoyfQtWQ" TargetMode="Externa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Radioaktiva%20&#228;mnen%20Del%202.pptx" TargetMode="External"/><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3252" y="188640"/>
            <a:ext cx="8229600" cy="907504"/>
          </a:xfrm>
        </p:spPr>
        <p:txBody>
          <a:bodyPr>
            <a:normAutofit/>
            <a:scene3d>
              <a:camera prst="orthographicFront"/>
              <a:lightRig rig="threePt" dir="t"/>
            </a:scene3d>
            <a:sp3d extrusionH="57150">
              <a:bevelT w="38100" h="38100" prst="relaxedInset"/>
            </a:sp3d>
          </a:bodyPr>
          <a:lstStyle/>
          <a:p>
            <a:r>
              <a:rPr lang="sv-SE" sz="3600" dirty="0" smtClean="0"/>
              <a:t>RADIOAKTIVA ÄMNEN</a:t>
            </a:r>
            <a:endParaRPr lang="sv-SE" sz="3600" dirty="0"/>
          </a:p>
        </p:txBody>
      </p:sp>
      <p:sp>
        <p:nvSpPr>
          <p:cNvPr id="5" name="textruta 4"/>
          <p:cNvSpPr txBox="1"/>
          <p:nvPr/>
        </p:nvSpPr>
        <p:spPr>
          <a:xfrm>
            <a:off x="6588224" y="6237312"/>
            <a:ext cx="2232248" cy="369332"/>
          </a:xfrm>
          <a:prstGeom prst="rect">
            <a:avLst/>
          </a:prstGeom>
          <a:noFill/>
        </p:spPr>
        <p:txBody>
          <a:bodyPr wrap="square" rtlCol="0">
            <a:spAutoFit/>
          </a:bodyPr>
          <a:lstStyle/>
          <a:p>
            <a:r>
              <a:rPr lang="sv-SE" dirty="0" smtClean="0"/>
              <a:t>Håkan Wieck</a:t>
            </a:r>
            <a:endParaRPr lang="sv-SE" dirty="0"/>
          </a:p>
        </p:txBody>
      </p:sp>
      <p:sp>
        <p:nvSpPr>
          <p:cNvPr id="6" name="textruta 5"/>
          <p:cNvSpPr txBox="1"/>
          <p:nvPr/>
        </p:nvSpPr>
        <p:spPr>
          <a:xfrm>
            <a:off x="1948469" y="1113712"/>
            <a:ext cx="5472608" cy="369332"/>
          </a:xfrm>
          <a:prstGeom prst="rect">
            <a:avLst/>
          </a:prstGeom>
          <a:noFill/>
        </p:spPr>
        <p:txBody>
          <a:bodyPr wrap="square" rtlCol="0">
            <a:spAutoFit/>
          </a:bodyPr>
          <a:lstStyle/>
          <a:p>
            <a:pPr algn="ctr"/>
            <a:r>
              <a:rPr lang="sv-SE" dirty="0" smtClean="0"/>
              <a:t>Behandlas under 4 kursträffar i mineralmuseet</a:t>
            </a:r>
            <a:endParaRPr lang="sv-SE" dirty="0"/>
          </a:p>
        </p:txBody>
      </p:sp>
      <p:sp>
        <p:nvSpPr>
          <p:cNvPr id="7" name="textruta 6"/>
          <p:cNvSpPr txBox="1"/>
          <p:nvPr/>
        </p:nvSpPr>
        <p:spPr>
          <a:xfrm>
            <a:off x="683568" y="1916832"/>
            <a:ext cx="8136904" cy="4524315"/>
          </a:xfrm>
          <a:prstGeom prst="rect">
            <a:avLst/>
          </a:prstGeom>
          <a:noFill/>
        </p:spPr>
        <p:txBody>
          <a:bodyPr wrap="square" rtlCol="0">
            <a:spAutoFit/>
          </a:bodyPr>
          <a:lstStyle/>
          <a:p>
            <a:pPr marL="992188" indent="-992188">
              <a:buFont typeface="+mj-lt"/>
              <a:buAutoNum type="arabicPeriod"/>
            </a:pPr>
            <a:r>
              <a:rPr lang="sv-SE" sz="2000" b="1" dirty="0" smtClean="0"/>
              <a:t>Radioaktivitet, Radioaktiva grundämnen</a:t>
            </a:r>
          </a:p>
          <a:p>
            <a:pPr marL="992188" indent="-992188">
              <a:buFont typeface="+mj-lt"/>
              <a:buAutoNum type="arabicPeriod"/>
            </a:pPr>
            <a:endParaRPr lang="sv-SE" sz="2000" b="1" dirty="0" smtClean="0"/>
          </a:p>
          <a:p>
            <a:pPr marL="992188" indent="-992188">
              <a:buFont typeface="+mj-lt"/>
              <a:buAutoNum type="arabicPeriod"/>
            </a:pPr>
            <a:r>
              <a:rPr lang="sv-SE" sz="2000" b="1" dirty="0" smtClean="0"/>
              <a:t> </a:t>
            </a:r>
            <a:r>
              <a:rPr lang="sv-SE" sz="2000" b="1" dirty="0">
                <a:solidFill>
                  <a:srgbClr val="FF0000"/>
                </a:solidFill>
              </a:rPr>
              <a:t>Förekomster, </a:t>
            </a:r>
            <a:r>
              <a:rPr lang="sv-SE" sz="2000" b="1" dirty="0" smtClean="0">
                <a:solidFill>
                  <a:srgbClr val="FF0000"/>
                </a:solidFill>
              </a:rPr>
              <a:t>brytningsmetoder</a:t>
            </a:r>
          </a:p>
          <a:p>
            <a:pPr marL="992188" indent="-992188">
              <a:buFont typeface="+mj-lt"/>
              <a:buAutoNum type="arabicPeriod"/>
            </a:pPr>
            <a:endParaRPr lang="sv-SE" sz="2000" b="1" dirty="0" smtClean="0"/>
          </a:p>
          <a:p>
            <a:pPr marL="992188" indent="-992188">
              <a:buFont typeface="+mj-lt"/>
              <a:buAutoNum type="arabicPeriod"/>
            </a:pPr>
            <a:r>
              <a:rPr lang="sv-SE" sz="2000" b="1" dirty="0" smtClean="0"/>
              <a:t>Dateringsmetoder</a:t>
            </a:r>
          </a:p>
          <a:p>
            <a:pPr marL="992188" indent="-992188">
              <a:buFont typeface="+mj-lt"/>
              <a:buAutoNum type="arabicPeriod"/>
            </a:pPr>
            <a:endParaRPr lang="sv-SE" sz="2000" b="1" dirty="0"/>
          </a:p>
          <a:p>
            <a:pPr marL="992188" indent="-992188">
              <a:buFont typeface="+mj-lt"/>
              <a:buAutoNum type="arabicPeriod"/>
            </a:pPr>
            <a:r>
              <a:rPr lang="sv-SE" sz="2000" b="1" dirty="0" smtClean="0"/>
              <a:t>Kärnkraft </a:t>
            </a:r>
            <a:r>
              <a:rPr lang="sv-SE" sz="2000" b="1" dirty="0"/>
              <a:t>, fissionsprodukter, risker</a:t>
            </a:r>
            <a:endParaRPr lang="sv-SE" sz="2000" b="1" dirty="0" smtClean="0"/>
          </a:p>
          <a:p>
            <a:pPr marL="342900" indent="-342900">
              <a:buFont typeface="+mj-lt"/>
              <a:buAutoNum type="arabicPeriod"/>
            </a:pPr>
            <a:endParaRPr lang="sv-SE" sz="2000" b="1" dirty="0" smtClean="0"/>
          </a:p>
          <a:p>
            <a:r>
              <a:rPr lang="sv-SE" sz="2000" b="1" dirty="0" smtClean="0"/>
              <a:t>            </a:t>
            </a:r>
            <a:endParaRPr lang="sv-SE" sz="2400" b="1" dirty="0"/>
          </a:p>
          <a:p>
            <a:r>
              <a:rPr lang="sv-SE" sz="2400" b="1" dirty="0"/>
              <a:t>  </a:t>
            </a:r>
            <a:endParaRPr lang="sv-SE" sz="2400" dirty="0"/>
          </a:p>
          <a:p>
            <a:pPr marL="342900" indent="-342900">
              <a:buFont typeface="+mj-lt"/>
              <a:buAutoNum type="arabicPeriod"/>
            </a:pPr>
            <a:endParaRPr lang="sv-SE" sz="2400" b="1" dirty="0" smtClean="0"/>
          </a:p>
          <a:p>
            <a:r>
              <a:rPr lang="sv-SE" sz="2400" b="1" dirty="0" smtClean="0"/>
              <a:t>         </a:t>
            </a:r>
            <a:endParaRPr lang="sv-SE" dirty="0"/>
          </a:p>
          <a:p>
            <a:endParaRPr lang="sv-SE" dirty="0" smtClean="0"/>
          </a:p>
          <a:p>
            <a:pPr marL="285750" indent="-285750">
              <a:buFont typeface="Wingdings" panose="05000000000000000000" pitchFamily="2" charset="2"/>
              <a:buChar char="q"/>
            </a:pPr>
            <a:endParaRPr lang="sv-SE" dirty="0"/>
          </a:p>
        </p:txBody>
      </p:sp>
    </p:spTree>
    <p:extLst>
      <p:ext uri="{BB962C8B-B14F-4D97-AF65-F5344CB8AC3E}">
        <p14:creationId xmlns:p14="http://schemas.microsoft.com/office/powerpoint/2010/main" val="2582098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332656"/>
            <a:ext cx="8229600" cy="440847"/>
          </a:xfrm>
        </p:spPr>
        <p:txBody>
          <a:bodyPr/>
          <a:lstStyle/>
          <a:p>
            <a:r>
              <a:rPr lang="sv-SE" sz="2400" dirty="0"/>
              <a:t/>
            </a:r>
            <a:br>
              <a:rPr lang="sv-SE" sz="2400" dirty="0"/>
            </a:br>
            <a:r>
              <a:rPr lang="sv-SE" sz="2400" dirty="0" smtClean="0"/>
              <a:t>Sekundära uranmineral</a:t>
            </a:r>
            <a:endParaRPr lang="sv-SE" sz="2800" dirty="0"/>
          </a:p>
        </p:txBody>
      </p:sp>
      <p:sp>
        <p:nvSpPr>
          <p:cNvPr id="5" name="textruta 4"/>
          <p:cNvSpPr txBox="1"/>
          <p:nvPr/>
        </p:nvSpPr>
        <p:spPr>
          <a:xfrm>
            <a:off x="708534" y="2109049"/>
            <a:ext cx="7798940" cy="1754326"/>
          </a:xfrm>
          <a:prstGeom prst="rect">
            <a:avLst/>
          </a:prstGeom>
          <a:noFill/>
        </p:spPr>
        <p:txBody>
          <a:bodyPr wrap="square" rtlCol="0">
            <a:spAutoFit/>
          </a:bodyPr>
          <a:lstStyle/>
          <a:p>
            <a:r>
              <a:rPr lang="sv-SE" b="1" dirty="0" smtClean="0">
                <a:solidFill>
                  <a:srgbClr val="7030A0"/>
                </a:solidFill>
              </a:rPr>
              <a:t>Carnotit</a:t>
            </a:r>
            <a:r>
              <a:rPr lang="sv-SE" dirty="0" smtClean="0"/>
              <a:t> </a:t>
            </a:r>
            <a:r>
              <a:rPr lang="sv-SE" sz="1600" b="1" dirty="0"/>
              <a:t>K</a:t>
            </a:r>
            <a:r>
              <a:rPr lang="sv-SE" sz="1600" b="1" baseline="-25000" dirty="0"/>
              <a:t>2</a:t>
            </a:r>
            <a:r>
              <a:rPr lang="sv-SE" sz="1600" b="1" dirty="0"/>
              <a:t>(UO</a:t>
            </a:r>
            <a:r>
              <a:rPr lang="sv-SE" sz="1600" b="1" baseline="-25000" dirty="0"/>
              <a:t>2</a:t>
            </a:r>
            <a:r>
              <a:rPr lang="sv-SE" sz="1600" b="1" dirty="0"/>
              <a:t>)</a:t>
            </a:r>
            <a:r>
              <a:rPr lang="sv-SE" sz="1600" b="1" baseline="-25000" dirty="0"/>
              <a:t>2</a:t>
            </a:r>
            <a:r>
              <a:rPr lang="sv-SE" sz="1600" b="1" dirty="0"/>
              <a:t>(VO</a:t>
            </a:r>
            <a:r>
              <a:rPr lang="sv-SE" sz="1600" b="1" baseline="-25000" dirty="0"/>
              <a:t>4</a:t>
            </a:r>
            <a:r>
              <a:rPr lang="sv-SE" sz="1600" b="1" dirty="0"/>
              <a:t>)</a:t>
            </a:r>
            <a:r>
              <a:rPr lang="sv-SE" sz="1600" b="1" baseline="-25000" dirty="0"/>
              <a:t>2</a:t>
            </a:r>
            <a:r>
              <a:rPr lang="sv-SE" sz="1600" b="1" dirty="0"/>
              <a:t> · </a:t>
            </a:r>
            <a:r>
              <a:rPr lang="sv-SE" sz="1600" b="1" dirty="0" smtClean="0"/>
              <a:t>3H</a:t>
            </a:r>
            <a:r>
              <a:rPr lang="sv-SE" sz="1600" b="1" baseline="-25000" dirty="0" smtClean="0"/>
              <a:t>2</a:t>
            </a:r>
            <a:r>
              <a:rPr lang="sv-SE" sz="1600" b="1" dirty="0" smtClean="0"/>
              <a:t>O </a:t>
            </a:r>
          </a:p>
          <a:p>
            <a:r>
              <a:rPr lang="sv-SE" dirty="0" smtClean="0"/>
              <a:t>(vattenhaltigt kalium-uranyl-vanadat)</a:t>
            </a:r>
            <a:endParaRPr lang="sv-SE" dirty="0"/>
          </a:p>
          <a:p>
            <a:endParaRPr lang="sv-SE" dirty="0"/>
          </a:p>
          <a:p>
            <a:r>
              <a:rPr lang="sv-SE" b="1" dirty="0" smtClean="0">
                <a:solidFill>
                  <a:srgbClr val="7030A0"/>
                </a:solidFill>
              </a:rPr>
              <a:t>Uranophan </a:t>
            </a:r>
            <a:r>
              <a:rPr lang="sv-SE" sz="1600" b="1" dirty="0"/>
              <a:t>Ca(UO</a:t>
            </a:r>
            <a:r>
              <a:rPr lang="sv-SE" sz="1600" b="1" baseline="-25000" dirty="0"/>
              <a:t>2</a:t>
            </a:r>
            <a:r>
              <a:rPr lang="sv-SE" sz="1600" b="1" dirty="0"/>
              <a:t>)</a:t>
            </a:r>
            <a:r>
              <a:rPr lang="sv-SE" sz="1600" b="1" baseline="-25000" dirty="0"/>
              <a:t>2</a:t>
            </a:r>
            <a:r>
              <a:rPr lang="sv-SE" sz="1600" b="1" dirty="0"/>
              <a:t>(SiO</a:t>
            </a:r>
            <a:r>
              <a:rPr lang="sv-SE" sz="1600" b="1" baseline="-25000" dirty="0"/>
              <a:t>3</a:t>
            </a:r>
            <a:r>
              <a:rPr lang="sv-SE" sz="1600" b="1" dirty="0"/>
              <a:t>OH)</a:t>
            </a:r>
            <a:r>
              <a:rPr lang="sv-SE" sz="1600" b="1" baseline="-25000" dirty="0"/>
              <a:t>2</a:t>
            </a:r>
            <a:r>
              <a:rPr lang="sv-SE" sz="1600" b="1" dirty="0"/>
              <a:t> · </a:t>
            </a:r>
            <a:r>
              <a:rPr lang="sv-SE" sz="1600" b="1" dirty="0" smtClean="0"/>
              <a:t>5H</a:t>
            </a:r>
            <a:r>
              <a:rPr lang="sv-SE" sz="1600" b="1" baseline="-25000" dirty="0" smtClean="0"/>
              <a:t>2</a:t>
            </a:r>
            <a:r>
              <a:rPr lang="sv-SE" sz="1600" b="1" dirty="0" smtClean="0"/>
              <a:t>O</a:t>
            </a:r>
          </a:p>
          <a:p>
            <a:r>
              <a:rPr lang="sv-SE" dirty="0" smtClean="0"/>
              <a:t>(vattenhaltigt kalcium-uranyl-silikat)</a:t>
            </a:r>
            <a:endParaRPr lang="sv-SE" dirty="0"/>
          </a:p>
          <a:p>
            <a:endParaRPr lang="sv-SE" b="1" dirty="0">
              <a:solidFill>
                <a:srgbClr val="7030A0"/>
              </a:solidFill>
            </a:endParaRPr>
          </a:p>
        </p:txBody>
      </p:sp>
      <p:sp>
        <p:nvSpPr>
          <p:cNvPr id="6" name="textruta 5"/>
          <p:cNvSpPr txBox="1"/>
          <p:nvPr/>
        </p:nvSpPr>
        <p:spPr>
          <a:xfrm>
            <a:off x="683568" y="908720"/>
            <a:ext cx="7848872" cy="1200329"/>
          </a:xfrm>
          <a:prstGeom prst="rect">
            <a:avLst/>
          </a:prstGeom>
          <a:noFill/>
        </p:spPr>
        <p:txBody>
          <a:bodyPr wrap="square" rtlCol="0">
            <a:spAutoFit/>
          </a:bodyPr>
          <a:lstStyle/>
          <a:p>
            <a:r>
              <a:rPr lang="sv-SE" dirty="0" smtClean="0"/>
              <a:t>I övre oxiderade zoner med överskott av syre och vatten, Uran mest med oxidationstalen 5 och 6 från omvandlad uraninit. Uran med oxidationstal +6 bildar uranyljoner UO</a:t>
            </a:r>
            <a:r>
              <a:rPr lang="sv-SE" baseline="-25000" dirty="0" smtClean="0"/>
              <a:t>2</a:t>
            </a:r>
            <a:r>
              <a:rPr lang="sv-SE" baseline="30000" dirty="0" smtClean="0"/>
              <a:t>2+</a:t>
            </a:r>
            <a:r>
              <a:rPr lang="sv-SE" dirty="0" smtClean="0"/>
              <a:t> Oftast som pulverformiga och finkristallina ytbeläggningar </a:t>
            </a:r>
            <a:endParaRPr lang="sv-SE" dirty="0"/>
          </a:p>
        </p:txBody>
      </p:sp>
      <p:pic>
        <p:nvPicPr>
          <p:cNvPr id="2050" name="Picture 2" descr="https://www.mindat.org/arphotos/250-00108540012750149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224" y="2109049"/>
            <a:ext cx="2381250" cy="2600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p:cNvSpPr txBox="1"/>
          <p:nvPr/>
        </p:nvSpPr>
        <p:spPr>
          <a:xfrm>
            <a:off x="6044294" y="4709374"/>
            <a:ext cx="2545110" cy="646331"/>
          </a:xfrm>
          <a:prstGeom prst="rect">
            <a:avLst/>
          </a:prstGeom>
          <a:noFill/>
        </p:spPr>
        <p:txBody>
          <a:bodyPr wrap="square" rtlCol="0">
            <a:spAutoFit/>
          </a:bodyPr>
          <a:lstStyle/>
          <a:p>
            <a:r>
              <a:rPr lang="sv-SE" sz="1200" b="1" dirty="0" smtClean="0">
                <a:solidFill>
                  <a:srgbClr val="7030A0"/>
                </a:solidFill>
              </a:rPr>
              <a:t>Carnotit</a:t>
            </a:r>
            <a:r>
              <a:rPr lang="sv-SE" sz="1200" dirty="0" smtClean="0"/>
              <a:t>. Gula mikrokristaller på sandsten, Anderson mine Arizona USA</a:t>
            </a:r>
            <a:endParaRPr lang="sv-SE" sz="1200" dirty="0"/>
          </a:p>
        </p:txBody>
      </p:sp>
      <p:pic>
        <p:nvPicPr>
          <p:cNvPr id="2052" name="Picture 4" descr="https://www.mindat.org/arphotos/250-05873840013331950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407" y="3652166"/>
            <a:ext cx="3124522" cy="2337143"/>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p:cNvSpPr txBox="1"/>
          <p:nvPr/>
        </p:nvSpPr>
        <p:spPr>
          <a:xfrm>
            <a:off x="799406" y="6093296"/>
            <a:ext cx="3628578" cy="523220"/>
          </a:xfrm>
          <a:prstGeom prst="rect">
            <a:avLst/>
          </a:prstGeom>
          <a:noFill/>
        </p:spPr>
        <p:txBody>
          <a:bodyPr wrap="square" rtlCol="0">
            <a:spAutoFit/>
          </a:bodyPr>
          <a:lstStyle/>
          <a:p>
            <a:r>
              <a:rPr lang="sv-SE" sz="1400" dirty="0" smtClean="0"/>
              <a:t>Einerkilen, Flatebygd, Aust-Agder, Norge</a:t>
            </a:r>
          </a:p>
          <a:p>
            <a:r>
              <a:rPr lang="sv-SE" sz="1400" dirty="0" smtClean="0"/>
              <a:t>Bildbredd 4,5 cm</a:t>
            </a:r>
            <a:endParaRPr lang="sv-SE" sz="1400" dirty="0"/>
          </a:p>
        </p:txBody>
      </p:sp>
    </p:spTree>
    <p:extLst>
      <p:ext uri="{BB962C8B-B14F-4D97-AF65-F5344CB8AC3E}">
        <p14:creationId xmlns:p14="http://schemas.microsoft.com/office/powerpoint/2010/main" val="28230460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16632"/>
            <a:ext cx="8229600" cy="792088"/>
          </a:xfrm>
        </p:spPr>
        <p:txBody>
          <a:bodyPr/>
          <a:lstStyle/>
          <a:p>
            <a:r>
              <a:rPr lang="sv-SE" sz="2800" dirty="0" smtClean="0"/>
              <a:t>Naturlig anrikning</a:t>
            </a:r>
            <a:endParaRPr lang="sv-SE" sz="2800" dirty="0"/>
          </a:p>
        </p:txBody>
      </p:sp>
      <p:sp>
        <p:nvSpPr>
          <p:cNvPr id="3" name="textruta 2"/>
          <p:cNvSpPr txBox="1"/>
          <p:nvPr/>
        </p:nvSpPr>
        <p:spPr>
          <a:xfrm>
            <a:off x="1187624" y="980728"/>
            <a:ext cx="6768752" cy="5632311"/>
          </a:xfrm>
          <a:prstGeom prst="rect">
            <a:avLst/>
          </a:prstGeom>
          <a:noFill/>
        </p:spPr>
        <p:txBody>
          <a:bodyPr wrap="square" rtlCol="0">
            <a:spAutoFit/>
          </a:bodyPr>
          <a:lstStyle/>
          <a:p>
            <a:r>
              <a:rPr lang="sv-SE" sz="2400" b="1" dirty="0" smtClean="0"/>
              <a:t>Uran</a:t>
            </a:r>
          </a:p>
          <a:p>
            <a:r>
              <a:rPr lang="sv-SE" sz="2400" dirty="0" smtClean="0"/>
              <a:t>I naturen kan uran inta oxidationstalen +4, +5 och +6. I uraninit, UO</a:t>
            </a:r>
            <a:r>
              <a:rPr lang="sv-SE" sz="2400" baseline="-25000" dirty="0" smtClean="0"/>
              <a:t>2 </a:t>
            </a:r>
            <a:r>
              <a:rPr lang="sv-SE" sz="2400" dirty="0" smtClean="0"/>
              <a:t>är oxidationstalet +4. Uraninit är olöslig i vatten. Vid närvaro av syre (syrehaltigt vatten) oxideras uraninit ganska lätt till +5 och +6 och blir vattenlöslig  </a:t>
            </a:r>
          </a:p>
          <a:p>
            <a:endParaRPr lang="sv-SE" sz="2400" dirty="0" smtClean="0"/>
          </a:p>
          <a:p>
            <a:r>
              <a:rPr lang="sv-SE" sz="2800" dirty="0" smtClean="0"/>
              <a:t>             3UO</a:t>
            </a:r>
            <a:r>
              <a:rPr lang="sv-SE" sz="2800" baseline="-25000" dirty="0" smtClean="0"/>
              <a:t>2</a:t>
            </a:r>
            <a:r>
              <a:rPr lang="sv-SE" sz="2800" dirty="0" smtClean="0"/>
              <a:t> </a:t>
            </a:r>
            <a:r>
              <a:rPr lang="sv-SE" sz="2800" dirty="0"/>
              <a:t>+ O</a:t>
            </a:r>
            <a:r>
              <a:rPr lang="sv-SE" sz="2800" baseline="-25000" dirty="0"/>
              <a:t>2</a:t>
            </a:r>
            <a:r>
              <a:rPr lang="sv-SE" sz="2400" dirty="0"/>
              <a:t>                     </a:t>
            </a:r>
            <a:r>
              <a:rPr lang="sv-SE" sz="2800" dirty="0"/>
              <a:t>U</a:t>
            </a:r>
            <a:r>
              <a:rPr lang="sv-SE" sz="2800" baseline="-25000" dirty="0"/>
              <a:t>3</a:t>
            </a:r>
            <a:r>
              <a:rPr lang="sv-SE" sz="2800" dirty="0"/>
              <a:t>O</a:t>
            </a:r>
            <a:r>
              <a:rPr lang="sv-SE" sz="2800" baseline="-25000" dirty="0"/>
              <a:t>8</a:t>
            </a:r>
            <a:r>
              <a:rPr lang="sv-SE" sz="2400" dirty="0"/>
              <a:t> </a:t>
            </a:r>
          </a:p>
          <a:p>
            <a:r>
              <a:rPr lang="sv-SE" sz="2400" dirty="0" smtClean="0"/>
              <a:t>           </a:t>
            </a:r>
          </a:p>
          <a:p>
            <a:r>
              <a:rPr lang="sv-SE" sz="2400" dirty="0" smtClean="0"/>
              <a:t>U</a:t>
            </a:r>
            <a:r>
              <a:rPr lang="sv-SE" sz="2400" baseline="-25000" dirty="0" smtClean="0"/>
              <a:t>3</a:t>
            </a:r>
            <a:r>
              <a:rPr lang="sv-SE" sz="2400" dirty="0" smtClean="0"/>
              <a:t>O</a:t>
            </a:r>
            <a:r>
              <a:rPr lang="sv-SE" sz="2400" baseline="-25000" dirty="0" smtClean="0"/>
              <a:t>8</a:t>
            </a:r>
            <a:r>
              <a:rPr lang="sv-SE" sz="2400" dirty="0" smtClean="0"/>
              <a:t> är en blandning av U</a:t>
            </a:r>
            <a:r>
              <a:rPr lang="sv-SE" sz="2400" baseline="-25000" dirty="0" smtClean="0"/>
              <a:t>2</a:t>
            </a:r>
            <a:r>
              <a:rPr lang="sv-SE" sz="2400" baseline="30000" dirty="0" smtClean="0"/>
              <a:t>+5</a:t>
            </a:r>
            <a:r>
              <a:rPr lang="sv-SE" sz="2400" dirty="0" smtClean="0"/>
              <a:t>O</a:t>
            </a:r>
            <a:r>
              <a:rPr lang="sv-SE" sz="2400" baseline="-25000" dirty="0" smtClean="0"/>
              <a:t>5</a:t>
            </a:r>
            <a:r>
              <a:rPr lang="sv-SE" sz="2400" dirty="0" smtClean="0"/>
              <a:t> och U</a:t>
            </a:r>
            <a:r>
              <a:rPr lang="sv-SE" sz="2400" baseline="30000" dirty="0" smtClean="0"/>
              <a:t>+6</a:t>
            </a:r>
            <a:r>
              <a:rPr lang="sv-SE" sz="2400" dirty="0" smtClean="0"/>
              <a:t> O</a:t>
            </a:r>
            <a:r>
              <a:rPr lang="sv-SE" sz="2400" baseline="-25000" dirty="0" smtClean="0"/>
              <a:t>3</a:t>
            </a:r>
          </a:p>
          <a:p>
            <a:r>
              <a:rPr lang="sv-SE" sz="2400" dirty="0"/>
              <a:t>På så sätt kan uran förflyttas </a:t>
            </a:r>
            <a:r>
              <a:rPr lang="sv-SE" sz="2400" dirty="0" smtClean="0"/>
              <a:t>och anrikas i hydrotermala gångar och i sandstenslager och vaskavlagringar och fällas ut i reducerande miljö.  </a:t>
            </a:r>
            <a:endParaRPr lang="sv-SE" sz="2400" dirty="0"/>
          </a:p>
          <a:p>
            <a:endParaRPr lang="sv-SE" sz="2000" dirty="0"/>
          </a:p>
        </p:txBody>
      </p:sp>
      <p:cxnSp>
        <p:nvCxnSpPr>
          <p:cNvPr id="9" name="Rak pil 8"/>
          <p:cNvCxnSpPr/>
          <p:nvPr/>
        </p:nvCxnSpPr>
        <p:spPr>
          <a:xfrm>
            <a:off x="4330378" y="3861048"/>
            <a:ext cx="108206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73169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764704"/>
          </a:xfrm>
        </p:spPr>
        <p:txBody>
          <a:bodyPr/>
          <a:lstStyle/>
          <a:p>
            <a:r>
              <a:rPr lang="sv-SE" sz="2800" dirty="0" err="1" smtClean="0"/>
              <a:t>Thoriummineral</a:t>
            </a:r>
            <a:endParaRPr lang="sv-SE" sz="2800" dirty="0"/>
          </a:p>
        </p:txBody>
      </p:sp>
      <p:sp>
        <p:nvSpPr>
          <p:cNvPr id="5" name="textruta 4"/>
          <p:cNvSpPr txBox="1"/>
          <p:nvPr/>
        </p:nvSpPr>
        <p:spPr>
          <a:xfrm>
            <a:off x="1360617" y="1195638"/>
            <a:ext cx="1944216" cy="369332"/>
          </a:xfrm>
          <a:prstGeom prst="rect">
            <a:avLst/>
          </a:prstGeom>
          <a:noFill/>
        </p:spPr>
        <p:txBody>
          <a:bodyPr wrap="square" rtlCol="0">
            <a:spAutoFit/>
          </a:bodyPr>
          <a:lstStyle/>
          <a:p>
            <a:pPr algn="ctr"/>
            <a:r>
              <a:rPr lang="sv-SE" dirty="0" smtClean="0"/>
              <a:t>Thorit ThSiO</a:t>
            </a:r>
            <a:r>
              <a:rPr lang="sv-SE" baseline="-25000" dirty="0" smtClean="0"/>
              <a:t>4</a:t>
            </a:r>
            <a:endParaRPr lang="sv-SE" baseline="-25000" dirty="0"/>
          </a:p>
        </p:txBody>
      </p:sp>
      <p:pic>
        <p:nvPicPr>
          <p:cNvPr id="2052" name="Picture 4" descr="https://www.mindat.org/img/tra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mindat.org/img/tra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mindat.org/img/tra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p:cNvSpPr txBox="1"/>
          <p:nvPr/>
        </p:nvSpPr>
        <p:spPr>
          <a:xfrm>
            <a:off x="1676393" y="3218183"/>
            <a:ext cx="1800200" cy="307777"/>
          </a:xfrm>
          <a:prstGeom prst="rect">
            <a:avLst/>
          </a:prstGeom>
          <a:noFill/>
        </p:spPr>
        <p:txBody>
          <a:bodyPr wrap="square" rtlCol="0">
            <a:spAutoFit/>
          </a:bodyPr>
          <a:lstStyle/>
          <a:p>
            <a:r>
              <a:rPr lang="sv-SE" sz="1400" dirty="0" smtClean="0"/>
              <a:t>Ontario, Canada</a:t>
            </a:r>
            <a:endParaRPr lang="sv-SE" sz="1400" dirty="0"/>
          </a:p>
        </p:txBody>
      </p:sp>
      <p:pic>
        <p:nvPicPr>
          <p:cNvPr id="2060" name="Picture 12" descr="https://www.mindat.org/hpthumbs/HP_455174_800_6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8858" y="1628801"/>
            <a:ext cx="2287735" cy="158938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www.mindat.org/hpthumbs/HP_155638_565_4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9902" y="1587857"/>
            <a:ext cx="1973639" cy="1481103"/>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p:cNvSpPr txBox="1"/>
          <p:nvPr/>
        </p:nvSpPr>
        <p:spPr>
          <a:xfrm>
            <a:off x="5133578" y="1188957"/>
            <a:ext cx="2450862" cy="369332"/>
          </a:xfrm>
          <a:prstGeom prst="rect">
            <a:avLst/>
          </a:prstGeom>
          <a:noFill/>
        </p:spPr>
        <p:txBody>
          <a:bodyPr wrap="square" rtlCol="0">
            <a:spAutoFit/>
          </a:bodyPr>
          <a:lstStyle/>
          <a:p>
            <a:r>
              <a:rPr lang="sv-SE" dirty="0" smtClean="0"/>
              <a:t>Orangit (Th,U)SiO</a:t>
            </a:r>
            <a:r>
              <a:rPr lang="sv-SE" baseline="-25000" dirty="0" smtClean="0"/>
              <a:t>4</a:t>
            </a:r>
            <a:endParaRPr lang="sv-SE" baseline="-25000" dirty="0"/>
          </a:p>
        </p:txBody>
      </p:sp>
      <p:sp>
        <p:nvSpPr>
          <p:cNvPr id="9" name="textruta 8"/>
          <p:cNvSpPr txBox="1"/>
          <p:nvPr/>
        </p:nvSpPr>
        <p:spPr>
          <a:xfrm>
            <a:off x="4788768" y="3110462"/>
            <a:ext cx="3528392" cy="523220"/>
          </a:xfrm>
          <a:prstGeom prst="rect">
            <a:avLst/>
          </a:prstGeom>
          <a:noFill/>
        </p:spPr>
        <p:txBody>
          <a:bodyPr wrap="square" rtlCol="0">
            <a:spAutoFit/>
          </a:bodyPr>
          <a:lstStyle/>
          <a:p>
            <a:r>
              <a:rPr lang="sv-SE" sz="1400" dirty="0" smtClean="0"/>
              <a:t>3 cm stort aggregat av thorit (orangit) från Sagabrottet Porsgrunn Norge </a:t>
            </a:r>
            <a:endParaRPr lang="sv-SE" sz="1400" dirty="0"/>
          </a:p>
        </p:txBody>
      </p:sp>
      <p:pic>
        <p:nvPicPr>
          <p:cNvPr id="2064" name="Picture 16" descr="https://www.mindat.org/arphotos/250-004147600117352916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868" y="4437112"/>
            <a:ext cx="2381250" cy="2000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ruta 9"/>
          <p:cNvSpPr txBox="1"/>
          <p:nvPr/>
        </p:nvSpPr>
        <p:spPr>
          <a:xfrm>
            <a:off x="1043608" y="4005064"/>
            <a:ext cx="6840760" cy="369332"/>
          </a:xfrm>
          <a:prstGeom prst="rect">
            <a:avLst/>
          </a:prstGeom>
          <a:noFill/>
        </p:spPr>
        <p:txBody>
          <a:bodyPr wrap="square" rtlCol="0">
            <a:spAutoFit/>
          </a:bodyPr>
          <a:lstStyle/>
          <a:p>
            <a:r>
              <a:rPr lang="sv-SE" dirty="0" smtClean="0"/>
              <a:t>Monazit </a:t>
            </a:r>
            <a:r>
              <a:rPr lang="sv-SE" dirty="0"/>
              <a:t>(Ce,La,Nd,</a:t>
            </a:r>
            <a:r>
              <a:rPr lang="sv-SE" b="1" dirty="0">
                <a:solidFill>
                  <a:srgbClr val="FF0000"/>
                </a:solidFill>
              </a:rPr>
              <a:t>Th</a:t>
            </a:r>
            <a:r>
              <a:rPr lang="sv-SE" dirty="0"/>
              <a:t>,Y,Dy,Sm)(PO</a:t>
            </a:r>
            <a:r>
              <a:rPr lang="sv-SE" baseline="-25000" dirty="0"/>
              <a:t>4</a:t>
            </a:r>
            <a:r>
              <a:rPr lang="sv-SE" dirty="0" smtClean="0"/>
              <a:t>) </a:t>
            </a:r>
            <a:r>
              <a:rPr lang="sv-SE" sz="1400" dirty="0" smtClean="0"/>
              <a:t> </a:t>
            </a:r>
            <a:endParaRPr lang="sv-SE" sz="1400" dirty="0"/>
          </a:p>
        </p:txBody>
      </p:sp>
      <p:sp>
        <p:nvSpPr>
          <p:cNvPr id="11" name="textruta 10"/>
          <p:cNvSpPr txBox="1"/>
          <p:nvPr/>
        </p:nvSpPr>
        <p:spPr>
          <a:xfrm>
            <a:off x="4067944" y="4581128"/>
            <a:ext cx="3456384" cy="738664"/>
          </a:xfrm>
          <a:prstGeom prst="rect">
            <a:avLst/>
          </a:prstGeom>
          <a:noFill/>
        </p:spPr>
        <p:txBody>
          <a:bodyPr wrap="square" rtlCol="0">
            <a:spAutoFit/>
          </a:bodyPr>
          <a:lstStyle/>
          <a:p>
            <a:r>
              <a:rPr lang="sv-SE" sz="1400" dirty="0" smtClean="0"/>
              <a:t>1,5 x 2 x 3 cm, </a:t>
            </a:r>
          </a:p>
          <a:p>
            <a:r>
              <a:rPr lang="sv-SE" sz="1400" dirty="0" smtClean="0"/>
              <a:t>Sörhällan pegmatitbrott, Råneå, Norrbotten</a:t>
            </a:r>
            <a:endParaRPr lang="sv-SE" sz="1400" dirty="0"/>
          </a:p>
        </p:txBody>
      </p:sp>
    </p:spTree>
    <p:extLst>
      <p:ext uri="{BB962C8B-B14F-4D97-AF65-F5344CB8AC3E}">
        <p14:creationId xmlns:p14="http://schemas.microsoft.com/office/powerpoint/2010/main" val="28524809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529208" y="216024"/>
            <a:ext cx="8229600" cy="692696"/>
          </a:xfrm>
        </p:spPr>
        <p:txBody>
          <a:bodyPr/>
          <a:lstStyle/>
          <a:p>
            <a:r>
              <a:rPr lang="sv-SE" sz="2400" dirty="0" smtClean="0"/>
              <a:t>Klassificering av uranmineraliseringar</a:t>
            </a:r>
            <a:endParaRPr lang="sv-SE" sz="2400" dirty="0"/>
          </a:p>
        </p:txBody>
      </p:sp>
      <p:sp>
        <p:nvSpPr>
          <p:cNvPr id="3" name="textruta 2"/>
          <p:cNvSpPr txBox="1"/>
          <p:nvPr/>
        </p:nvSpPr>
        <p:spPr>
          <a:xfrm>
            <a:off x="899592" y="908720"/>
            <a:ext cx="7488832" cy="4278094"/>
          </a:xfrm>
          <a:prstGeom prst="rect">
            <a:avLst/>
          </a:prstGeom>
          <a:noFill/>
        </p:spPr>
        <p:txBody>
          <a:bodyPr wrap="square" rtlCol="0">
            <a:spAutoFit/>
          </a:bodyPr>
          <a:lstStyle/>
          <a:p>
            <a:pPr marL="342900" indent="-342900">
              <a:buAutoNum type="arabicPeriod"/>
            </a:pPr>
            <a:r>
              <a:rPr lang="sv-SE" sz="2400" dirty="0" smtClean="0"/>
              <a:t>Ytnära processer</a:t>
            </a:r>
          </a:p>
          <a:p>
            <a:r>
              <a:rPr lang="sv-SE" sz="2400" dirty="0"/>
              <a:t> </a:t>
            </a:r>
            <a:r>
              <a:rPr lang="sv-SE" sz="2400" dirty="0" smtClean="0"/>
              <a:t>     a) </a:t>
            </a:r>
            <a:r>
              <a:rPr lang="sv-SE" dirty="0" smtClean="0"/>
              <a:t>Tungmineralanrikningar i </a:t>
            </a:r>
            <a:r>
              <a:rPr lang="sv-SE" b="1" dirty="0" smtClean="0">
                <a:solidFill>
                  <a:srgbClr val="7030A0"/>
                </a:solidFill>
              </a:rPr>
              <a:t>vaskavlagringar (Sydafrika)</a:t>
            </a:r>
          </a:p>
          <a:p>
            <a:pPr marL="714375" indent="-714375"/>
            <a:r>
              <a:rPr lang="sv-SE" b="1" dirty="0">
                <a:solidFill>
                  <a:srgbClr val="7030A0"/>
                </a:solidFill>
              </a:rPr>
              <a:t> </a:t>
            </a:r>
            <a:r>
              <a:rPr lang="sv-SE" b="1" dirty="0" smtClean="0">
                <a:solidFill>
                  <a:srgbClr val="7030A0"/>
                </a:solidFill>
              </a:rPr>
              <a:t>       </a:t>
            </a:r>
            <a:r>
              <a:rPr lang="sv-SE" sz="2000" dirty="0" smtClean="0"/>
              <a:t>b)</a:t>
            </a:r>
            <a:r>
              <a:rPr lang="sv-SE" b="1" dirty="0" smtClean="0">
                <a:solidFill>
                  <a:srgbClr val="7030A0"/>
                </a:solidFill>
              </a:rPr>
              <a:t> </a:t>
            </a:r>
            <a:r>
              <a:rPr lang="sv-SE" dirty="0" smtClean="0"/>
              <a:t>Uranmineraliseringar i öken eller halvöken. Stigande grundvattnen fäller ut lösta uransalter</a:t>
            </a:r>
          </a:p>
          <a:p>
            <a:r>
              <a:rPr lang="sv-SE" dirty="0">
                <a:solidFill>
                  <a:srgbClr val="FF0000"/>
                </a:solidFill>
              </a:rPr>
              <a:t> </a:t>
            </a:r>
            <a:r>
              <a:rPr lang="sv-SE" dirty="0" smtClean="0">
                <a:solidFill>
                  <a:srgbClr val="FF0000"/>
                </a:solidFill>
              </a:rPr>
              <a:t>            </a:t>
            </a:r>
            <a:r>
              <a:rPr lang="sv-SE" b="1" dirty="0" smtClean="0">
                <a:solidFill>
                  <a:srgbClr val="7030A0"/>
                </a:solidFill>
              </a:rPr>
              <a:t>(</a:t>
            </a:r>
            <a:r>
              <a:rPr lang="sv-SE" b="1" dirty="0">
                <a:solidFill>
                  <a:srgbClr val="7030A0"/>
                </a:solidFill>
              </a:rPr>
              <a:t>Namibia, låg halt 0,07 % U)</a:t>
            </a:r>
            <a:r>
              <a:rPr lang="sv-SE" b="1" dirty="0" smtClean="0">
                <a:solidFill>
                  <a:srgbClr val="7030A0"/>
                </a:solidFill>
              </a:rPr>
              <a:t> </a:t>
            </a:r>
          </a:p>
          <a:p>
            <a:pPr marL="714375" indent="-542925"/>
            <a:r>
              <a:rPr lang="sv-SE" dirty="0"/>
              <a:t> </a:t>
            </a:r>
            <a:r>
              <a:rPr lang="sv-SE" dirty="0" smtClean="0"/>
              <a:t>   c)</a:t>
            </a:r>
            <a:r>
              <a:rPr lang="sv-SE" dirty="0" smtClean="0">
                <a:solidFill>
                  <a:srgbClr val="FF0000"/>
                </a:solidFill>
              </a:rPr>
              <a:t>  </a:t>
            </a:r>
            <a:r>
              <a:rPr lang="sv-SE" dirty="0" smtClean="0"/>
              <a:t>Uranhaltiga lösningar fälls ut i syrefria sjöbottnar eller    torvmossar. Torv </a:t>
            </a:r>
            <a:r>
              <a:rPr lang="sv-SE" dirty="0"/>
              <a:t>från vissa torvmossar i </a:t>
            </a:r>
            <a:r>
              <a:rPr lang="sv-SE" dirty="0" smtClean="0"/>
              <a:t> Sverige har höga uranhalter.</a:t>
            </a:r>
          </a:p>
          <a:p>
            <a:endParaRPr lang="sv-SE" dirty="0"/>
          </a:p>
          <a:p>
            <a:pPr marL="342900" indent="-342900">
              <a:buAutoNum type="arabicPeriod" startAt="2"/>
            </a:pPr>
            <a:r>
              <a:rPr lang="sv-SE" sz="2400" dirty="0" smtClean="0"/>
              <a:t>Synsedimentära </a:t>
            </a:r>
            <a:r>
              <a:rPr lang="sv-SE" sz="2000" dirty="0" smtClean="0"/>
              <a:t>(veckning av sedimentära avlagringar)</a:t>
            </a:r>
            <a:endParaRPr lang="sv-SE" sz="2400" dirty="0" smtClean="0"/>
          </a:p>
          <a:p>
            <a:r>
              <a:rPr lang="sv-SE" dirty="0" smtClean="0"/>
              <a:t>        </a:t>
            </a:r>
            <a:r>
              <a:rPr lang="sv-SE" sz="2000" dirty="0" smtClean="0"/>
              <a:t>a)</a:t>
            </a:r>
            <a:r>
              <a:rPr lang="sv-SE" dirty="0" smtClean="0"/>
              <a:t>  Uranutfällning </a:t>
            </a:r>
            <a:r>
              <a:rPr lang="sv-SE" dirty="0"/>
              <a:t>i fosfatrika </a:t>
            </a:r>
            <a:r>
              <a:rPr lang="sv-SE" dirty="0" smtClean="0"/>
              <a:t>sediment (</a:t>
            </a:r>
            <a:r>
              <a:rPr lang="sv-SE" b="1" dirty="0" smtClean="0">
                <a:solidFill>
                  <a:srgbClr val="7030A0"/>
                </a:solidFill>
              </a:rPr>
              <a:t>Tethyshavet, 145-40 milj.</a:t>
            </a:r>
          </a:p>
          <a:p>
            <a:r>
              <a:rPr lang="sv-SE" b="1" dirty="0">
                <a:solidFill>
                  <a:srgbClr val="7030A0"/>
                </a:solidFill>
              </a:rPr>
              <a:t> </a:t>
            </a:r>
            <a:r>
              <a:rPr lang="sv-SE" b="1" dirty="0" smtClean="0">
                <a:solidFill>
                  <a:srgbClr val="7030A0"/>
                </a:solidFill>
              </a:rPr>
              <a:t>             </a:t>
            </a:r>
            <a:r>
              <a:rPr lang="sv-SE" b="1" dirty="0">
                <a:solidFill>
                  <a:srgbClr val="7030A0"/>
                </a:solidFill>
              </a:rPr>
              <a:t>år sedan</a:t>
            </a:r>
            <a:r>
              <a:rPr lang="sv-SE" dirty="0"/>
              <a:t>) </a:t>
            </a:r>
            <a:endParaRPr lang="sv-SE" b="1" dirty="0" smtClean="0">
              <a:solidFill>
                <a:srgbClr val="7030A0"/>
              </a:solidFill>
            </a:endParaRPr>
          </a:p>
          <a:p>
            <a:r>
              <a:rPr lang="sv-SE" b="1" dirty="0" smtClean="0">
                <a:solidFill>
                  <a:srgbClr val="7030A0"/>
                </a:solidFill>
              </a:rPr>
              <a:t>        </a:t>
            </a:r>
            <a:r>
              <a:rPr lang="sv-SE" sz="2000" dirty="0" smtClean="0"/>
              <a:t>b)</a:t>
            </a:r>
            <a:r>
              <a:rPr lang="sv-SE" dirty="0" smtClean="0"/>
              <a:t>  Svartskiffrar </a:t>
            </a:r>
            <a:r>
              <a:rPr lang="sv-SE" dirty="0"/>
              <a:t>(</a:t>
            </a:r>
            <a:r>
              <a:rPr lang="sv-SE" b="1" dirty="0">
                <a:solidFill>
                  <a:srgbClr val="7030A0"/>
                </a:solidFill>
              </a:rPr>
              <a:t>Ranstad, </a:t>
            </a:r>
            <a:r>
              <a:rPr lang="sv-SE" b="1" dirty="0" smtClean="0">
                <a:solidFill>
                  <a:srgbClr val="7030A0"/>
                </a:solidFill>
              </a:rPr>
              <a:t>Billingen, låg uranhalt</a:t>
            </a:r>
            <a:r>
              <a:rPr lang="sv-SE" dirty="0" smtClean="0"/>
              <a:t>)</a:t>
            </a:r>
            <a:endParaRPr lang="sv-SE" dirty="0"/>
          </a:p>
          <a:p>
            <a:endParaRPr lang="sv-SE" sz="1400" dirty="0" smtClean="0"/>
          </a:p>
        </p:txBody>
      </p:sp>
    </p:spTree>
    <p:extLst>
      <p:ext uri="{BB962C8B-B14F-4D97-AF65-F5344CB8AC3E}">
        <p14:creationId xmlns:p14="http://schemas.microsoft.com/office/powerpoint/2010/main" val="121853545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529208" y="216024"/>
            <a:ext cx="8229600" cy="692696"/>
          </a:xfrm>
        </p:spPr>
        <p:txBody>
          <a:bodyPr/>
          <a:lstStyle/>
          <a:p>
            <a:r>
              <a:rPr lang="sv-SE" sz="2400" dirty="0" smtClean="0"/>
              <a:t>Klassificering av uranmineraliseringar</a:t>
            </a:r>
            <a:endParaRPr lang="sv-SE" sz="2400" dirty="0"/>
          </a:p>
        </p:txBody>
      </p:sp>
      <p:sp>
        <p:nvSpPr>
          <p:cNvPr id="3" name="textruta 2"/>
          <p:cNvSpPr txBox="1"/>
          <p:nvPr/>
        </p:nvSpPr>
        <p:spPr>
          <a:xfrm>
            <a:off x="899592" y="908720"/>
            <a:ext cx="7488832" cy="5170646"/>
          </a:xfrm>
          <a:prstGeom prst="rect">
            <a:avLst/>
          </a:prstGeom>
          <a:noFill/>
        </p:spPr>
        <p:txBody>
          <a:bodyPr wrap="square" rtlCol="0">
            <a:spAutoFit/>
          </a:bodyPr>
          <a:lstStyle/>
          <a:p>
            <a:pPr marL="342900" indent="-342900">
              <a:buAutoNum type="arabicPeriod" startAt="2"/>
            </a:pPr>
            <a:r>
              <a:rPr lang="sv-SE" sz="2400" dirty="0" smtClean="0"/>
              <a:t>Synsedimentära</a:t>
            </a:r>
          </a:p>
          <a:p>
            <a:r>
              <a:rPr lang="sv-SE" dirty="0" smtClean="0"/>
              <a:t>        </a:t>
            </a:r>
            <a:r>
              <a:rPr lang="sv-SE" sz="2000" dirty="0" smtClean="0"/>
              <a:t>a)</a:t>
            </a:r>
            <a:r>
              <a:rPr lang="sv-SE" dirty="0" smtClean="0"/>
              <a:t>  Uranutfällning </a:t>
            </a:r>
            <a:r>
              <a:rPr lang="sv-SE" dirty="0"/>
              <a:t>i fosfatrika </a:t>
            </a:r>
            <a:r>
              <a:rPr lang="sv-SE" dirty="0" smtClean="0"/>
              <a:t>sediment (</a:t>
            </a:r>
            <a:r>
              <a:rPr lang="sv-SE" b="1" dirty="0" smtClean="0">
                <a:solidFill>
                  <a:srgbClr val="7030A0"/>
                </a:solidFill>
              </a:rPr>
              <a:t>Tethyshavet, 145 milj.</a:t>
            </a:r>
          </a:p>
          <a:p>
            <a:r>
              <a:rPr lang="sv-SE" b="1" dirty="0">
                <a:solidFill>
                  <a:srgbClr val="7030A0"/>
                </a:solidFill>
              </a:rPr>
              <a:t> </a:t>
            </a:r>
            <a:r>
              <a:rPr lang="sv-SE" b="1" dirty="0" smtClean="0">
                <a:solidFill>
                  <a:srgbClr val="7030A0"/>
                </a:solidFill>
              </a:rPr>
              <a:t>             </a:t>
            </a:r>
            <a:r>
              <a:rPr lang="sv-SE" b="1" dirty="0">
                <a:solidFill>
                  <a:srgbClr val="7030A0"/>
                </a:solidFill>
              </a:rPr>
              <a:t>år sedan</a:t>
            </a:r>
            <a:r>
              <a:rPr lang="sv-SE" dirty="0"/>
              <a:t>) </a:t>
            </a:r>
            <a:endParaRPr lang="sv-SE" b="1" dirty="0" smtClean="0">
              <a:solidFill>
                <a:srgbClr val="7030A0"/>
              </a:solidFill>
            </a:endParaRPr>
          </a:p>
          <a:p>
            <a:r>
              <a:rPr lang="sv-SE" b="1" dirty="0" smtClean="0">
                <a:solidFill>
                  <a:srgbClr val="7030A0"/>
                </a:solidFill>
              </a:rPr>
              <a:t>      </a:t>
            </a:r>
          </a:p>
          <a:p>
            <a:endParaRPr lang="sv-SE" b="1" dirty="0">
              <a:solidFill>
                <a:srgbClr val="7030A0"/>
              </a:solidFill>
            </a:endParaRPr>
          </a:p>
          <a:p>
            <a:endParaRPr lang="sv-SE" b="1" dirty="0" smtClean="0">
              <a:solidFill>
                <a:srgbClr val="7030A0"/>
              </a:solidFill>
            </a:endParaRPr>
          </a:p>
          <a:p>
            <a:endParaRPr lang="sv-SE" b="1" dirty="0">
              <a:solidFill>
                <a:srgbClr val="7030A0"/>
              </a:solidFill>
            </a:endParaRPr>
          </a:p>
          <a:p>
            <a:endParaRPr lang="sv-SE" b="1" dirty="0" smtClean="0">
              <a:solidFill>
                <a:srgbClr val="7030A0"/>
              </a:solidFill>
            </a:endParaRPr>
          </a:p>
          <a:p>
            <a:endParaRPr lang="sv-SE" b="1" dirty="0">
              <a:solidFill>
                <a:srgbClr val="7030A0"/>
              </a:solidFill>
            </a:endParaRPr>
          </a:p>
          <a:p>
            <a:endParaRPr lang="sv-SE" b="1" dirty="0" smtClean="0">
              <a:solidFill>
                <a:srgbClr val="7030A0"/>
              </a:solidFill>
            </a:endParaRPr>
          </a:p>
          <a:p>
            <a:endParaRPr lang="sv-SE" b="1" dirty="0">
              <a:solidFill>
                <a:srgbClr val="7030A0"/>
              </a:solidFill>
            </a:endParaRPr>
          </a:p>
          <a:p>
            <a:endParaRPr lang="sv-SE" b="1" dirty="0" smtClean="0">
              <a:solidFill>
                <a:srgbClr val="7030A0"/>
              </a:solidFill>
            </a:endParaRPr>
          </a:p>
          <a:p>
            <a:endParaRPr lang="sv-SE" b="1" dirty="0">
              <a:solidFill>
                <a:srgbClr val="7030A0"/>
              </a:solidFill>
            </a:endParaRPr>
          </a:p>
          <a:p>
            <a:endParaRPr lang="sv-SE" b="1" dirty="0" smtClean="0">
              <a:solidFill>
                <a:srgbClr val="7030A0"/>
              </a:solidFill>
            </a:endParaRPr>
          </a:p>
          <a:p>
            <a:r>
              <a:rPr lang="sv-SE" b="1" dirty="0" smtClean="0">
                <a:solidFill>
                  <a:srgbClr val="7030A0"/>
                </a:solidFill>
              </a:rPr>
              <a:t>  </a:t>
            </a:r>
            <a:r>
              <a:rPr lang="sv-SE" sz="2000" dirty="0" smtClean="0"/>
              <a:t>b)</a:t>
            </a:r>
            <a:r>
              <a:rPr lang="sv-SE" dirty="0" smtClean="0"/>
              <a:t>  Svartskiffrar </a:t>
            </a:r>
            <a:r>
              <a:rPr lang="sv-SE" dirty="0"/>
              <a:t>(</a:t>
            </a:r>
            <a:r>
              <a:rPr lang="sv-SE" b="1" dirty="0">
                <a:solidFill>
                  <a:srgbClr val="7030A0"/>
                </a:solidFill>
              </a:rPr>
              <a:t>Ranstad, </a:t>
            </a:r>
            <a:r>
              <a:rPr lang="sv-SE" b="1" dirty="0" smtClean="0">
                <a:solidFill>
                  <a:srgbClr val="7030A0"/>
                </a:solidFill>
              </a:rPr>
              <a:t>Billingen, låg uranhalt</a:t>
            </a:r>
            <a:r>
              <a:rPr lang="sv-SE" dirty="0" smtClean="0"/>
              <a:t>)</a:t>
            </a:r>
          </a:p>
          <a:p>
            <a:r>
              <a:rPr lang="sv-SE" dirty="0"/>
              <a:t> </a:t>
            </a:r>
            <a:r>
              <a:rPr lang="sv-SE" dirty="0" smtClean="0"/>
              <a:t>       Anses inte lönsamma att bryta med nuvarande priser och räknas </a:t>
            </a:r>
          </a:p>
          <a:p>
            <a:r>
              <a:rPr lang="sv-SE" dirty="0"/>
              <a:t> </a:t>
            </a:r>
            <a:r>
              <a:rPr lang="sv-SE" dirty="0" smtClean="0"/>
              <a:t>       därför inte in tillgängliga resurser.</a:t>
            </a:r>
            <a:endParaRPr lang="sv-SE" dirty="0"/>
          </a:p>
          <a:p>
            <a:endParaRPr lang="sv-SE" sz="1400" dirty="0" smtClean="0"/>
          </a:p>
        </p:txBody>
      </p:sp>
      <p:pic>
        <p:nvPicPr>
          <p:cNvPr id="1026" name="Picture 2" descr="C:\Users\hakan\Documents\Radioaktiva ämnen\Förekomster\Laurasia-Gondwana-sv.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675" y="2023809"/>
            <a:ext cx="3000665" cy="251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5437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836712"/>
          </a:xfrm>
        </p:spPr>
        <p:txBody>
          <a:bodyPr/>
          <a:lstStyle/>
          <a:p>
            <a:r>
              <a:rPr lang="sv-SE" sz="4000" dirty="0" smtClean="0"/>
              <a:t>Ranstad</a:t>
            </a:r>
            <a:endParaRPr lang="sv-SE" sz="4000" dirty="0"/>
          </a:p>
        </p:txBody>
      </p:sp>
      <p:pic>
        <p:nvPicPr>
          <p:cNvPr id="1026" name="Picture 2" descr="http://sverigesradio.se/sida/images/97/2690093_980_551.jpg?preset=article-sl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68257"/>
            <a:ext cx="5184576" cy="29142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resultat för ranstadsver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076" y="2996952"/>
            <a:ext cx="3913155" cy="25983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resultat för ranstadsverk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149080"/>
            <a:ext cx="4529483" cy="251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6647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692696"/>
          </a:xfrm>
        </p:spPr>
        <p:txBody>
          <a:bodyPr/>
          <a:lstStyle/>
          <a:p>
            <a:r>
              <a:rPr lang="sv-SE" sz="2400" dirty="0" smtClean="0"/>
              <a:t>Klassificering av uranmineraliseringar</a:t>
            </a:r>
            <a:endParaRPr lang="sv-SE" sz="2400" dirty="0"/>
          </a:p>
        </p:txBody>
      </p:sp>
      <p:sp>
        <p:nvSpPr>
          <p:cNvPr id="3" name="textruta 2"/>
          <p:cNvSpPr txBox="1"/>
          <p:nvPr/>
        </p:nvSpPr>
        <p:spPr>
          <a:xfrm>
            <a:off x="899592" y="908720"/>
            <a:ext cx="4176464" cy="4862870"/>
          </a:xfrm>
          <a:prstGeom prst="rect">
            <a:avLst/>
          </a:prstGeom>
          <a:noFill/>
        </p:spPr>
        <p:txBody>
          <a:bodyPr wrap="square" rtlCol="0">
            <a:spAutoFit/>
          </a:bodyPr>
          <a:lstStyle/>
          <a:p>
            <a:r>
              <a:rPr lang="sv-SE" dirty="0" smtClean="0"/>
              <a:t>3.   </a:t>
            </a:r>
            <a:r>
              <a:rPr lang="sv-SE" sz="2000" dirty="0" smtClean="0"/>
              <a:t>Hydrotermala</a:t>
            </a:r>
          </a:p>
          <a:p>
            <a:pPr marL="447675" indent="-447675"/>
            <a:r>
              <a:rPr lang="sv-SE" sz="1600" dirty="0" smtClean="0"/>
              <a:t>        Uran har lakats ut som uranyljoner, transporterats som hydrotermala lösningar och</a:t>
            </a:r>
          </a:p>
          <a:p>
            <a:r>
              <a:rPr lang="sv-SE" sz="1600" dirty="0"/>
              <a:t> </a:t>
            </a:r>
            <a:r>
              <a:rPr lang="sv-SE" sz="1600" dirty="0" smtClean="0"/>
              <a:t>       fällts ut där löslighetsförhållandena </a:t>
            </a:r>
          </a:p>
          <a:p>
            <a:r>
              <a:rPr lang="sv-SE" sz="1600" dirty="0"/>
              <a:t> </a:t>
            </a:r>
            <a:r>
              <a:rPr lang="sv-SE" sz="1600" dirty="0" smtClean="0"/>
              <a:t>       </a:t>
            </a:r>
            <a:r>
              <a:rPr lang="sv-SE" sz="1600" dirty="0"/>
              <a:t>ändrats (reducerande miljö) </a:t>
            </a:r>
          </a:p>
          <a:p>
            <a:endParaRPr lang="sv-SE" sz="1600" dirty="0" smtClean="0"/>
          </a:p>
          <a:p>
            <a:r>
              <a:rPr lang="sv-SE" sz="2000" dirty="0" smtClean="0"/>
              <a:t>a)   Lågtemperarade </a:t>
            </a:r>
          </a:p>
          <a:p>
            <a:pPr marL="447675" indent="-447675"/>
            <a:r>
              <a:rPr lang="sv-SE" sz="2000" dirty="0"/>
              <a:t> </a:t>
            </a:r>
            <a:r>
              <a:rPr lang="sv-SE" sz="2000" dirty="0" smtClean="0"/>
              <a:t>      </a:t>
            </a:r>
            <a:r>
              <a:rPr lang="sv-SE" sz="1600" dirty="0" smtClean="0"/>
              <a:t>Lågtempererade lösningar fälls ut i grova sediment (sandstenar) som innehåller  kol eller sulfider. (</a:t>
            </a:r>
            <a:r>
              <a:rPr lang="sv-SE" sz="1600" b="1" dirty="0" smtClean="0">
                <a:solidFill>
                  <a:srgbClr val="7030A0"/>
                </a:solidFill>
              </a:rPr>
              <a:t>Cigar Lake Canada</a:t>
            </a:r>
            <a:r>
              <a:rPr lang="sv-SE" sz="1600" dirty="0" smtClean="0"/>
              <a:t>)</a:t>
            </a:r>
            <a:r>
              <a:rPr lang="sv-SE" sz="2000" dirty="0" smtClean="0"/>
              <a:t> </a:t>
            </a:r>
            <a:endParaRPr lang="sv-SE" sz="2000" dirty="0"/>
          </a:p>
          <a:p>
            <a:pPr marL="447675" indent="-447675"/>
            <a:r>
              <a:rPr lang="sv-SE" sz="2000" dirty="0" smtClean="0"/>
              <a:t>b)    Högtempererade</a:t>
            </a:r>
          </a:p>
          <a:p>
            <a:pPr marL="447675" indent="-447675"/>
            <a:r>
              <a:rPr lang="sv-SE" sz="2000" dirty="0"/>
              <a:t> </a:t>
            </a:r>
            <a:r>
              <a:rPr lang="sv-SE" sz="2000" dirty="0" smtClean="0"/>
              <a:t>      </a:t>
            </a:r>
            <a:r>
              <a:rPr lang="sv-SE" sz="1600" dirty="0" smtClean="0"/>
              <a:t>Ursprungsbergarter med uran utsätts för en oxiderande miljö vid metamorfos  och fälls sedan ut i reducerande miljö. (</a:t>
            </a:r>
            <a:r>
              <a:rPr lang="sv-SE" sz="1600" b="1" dirty="0" smtClean="0">
                <a:solidFill>
                  <a:srgbClr val="7030A0"/>
                </a:solidFill>
              </a:rPr>
              <a:t>Rössing, Namibia</a:t>
            </a:r>
            <a:r>
              <a:rPr lang="sv-SE" sz="1600" dirty="0" smtClean="0"/>
              <a:t>) </a:t>
            </a:r>
            <a:endParaRPr lang="sv-SE" sz="2000" dirty="0"/>
          </a:p>
          <a:p>
            <a:r>
              <a:rPr lang="sv-SE" sz="1400" dirty="0" smtClean="0"/>
              <a:t>             </a:t>
            </a:r>
            <a:endParaRPr lang="sv-SE" dirty="0"/>
          </a:p>
        </p:txBody>
      </p:sp>
      <p:pic>
        <p:nvPicPr>
          <p:cNvPr id="1026" name="Picture 2" descr="C:\Users\hakan\Documents\Radioaktiva ämnen\Förekomster\Uranium_deposit(Cigar_Lak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452" y="1700808"/>
            <a:ext cx="3384376" cy="2666478"/>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7236296" y="2636912"/>
            <a:ext cx="1152128" cy="369332"/>
          </a:xfrm>
          <a:prstGeom prst="rect">
            <a:avLst/>
          </a:prstGeom>
          <a:noFill/>
        </p:spPr>
        <p:txBody>
          <a:bodyPr wrap="square" rtlCol="0">
            <a:spAutoFit/>
          </a:bodyPr>
          <a:lstStyle/>
          <a:p>
            <a:endParaRPr lang="sv-SE" dirty="0"/>
          </a:p>
        </p:txBody>
      </p:sp>
      <p:sp>
        <p:nvSpPr>
          <p:cNvPr id="6" name="Rektangel 5"/>
          <p:cNvSpPr/>
          <p:nvPr/>
        </p:nvSpPr>
        <p:spPr>
          <a:xfrm>
            <a:off x="7164288" y="2564904"/>
            <a:ext cx="1224136"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p:cNvSpPr txBox="1"/>
          <p:nvPr/>
        </p:nvSpPr>
        <p:spPr>
          <a:xfrm>
            <a:off x="7164288" y="2510827"/>
            <a:ext cx="1152128" cy="261610"/>
          </a:xfrm>
          <a:prstGeom prst="rect">
            <a:avLst/>
          </a:prstGeom>
          <a:noFill/>
        </p:spPr>
        <p:txBody>
          <a:bodyPr wrap="square" rtlCol="0">
            <a:spAutoFit/>
          </a:bodyPr>
          <a:lstStyle/>
          <a:p>
            <a:r>
              <a:rPr lang="sv-SE" sz="1050" dirty="0" smtClean="0"/>
              <a:t>Sandsten</a:t>
            </a:r>
            <a:endParaRPr lang="sv-SE" sz="1050" dirty="0"/>
          </a:p>
        </p:txBody>
      </p:sp>
      <p:sp>
        <p:nvSpPr>
          <p:cNvPr id="8" name="textruta 7"/>
          <p:cNvSpPr txBox="1"/>
          <p:nvPr/>
        </p:nvSpPr>
        <p:spPr>
          <a:xfrm>
            <a:off x="7196819" y="2684274"/>
            <a:ext cx="1836204" cy="430887"/>
          </a:xfrm>
          <a:prstGeom prst="rect">
            <a:avLst/>
          </a:prstGeom>
          <a:noFill/>
        </p:spPr>
        <p:txBody>
          <a:bodyPr wrap="square" rtlCol="0">
            <a:spAutoFit/>
          </a:bodyPr>
          <a:lstStyle/>
          <a:p>
            <a:r>
              <a:rPr lang="sv-SE" sz="1100" dirty="0" smtClean="0"/>
              <a:t>Kvartscementerad takbergart</a:t>
            </a:r>
            <a:endParaRPr lang="sv-SE" sz="1100" dirty="0"/>
          </a:p>
        </p:txBody>
      </p:sp>
      <p:sp>
        <p:nvSpPr>
          <p:cNvPr id="10" name="textruta 9"/>
          <p:cNvSpPr txBox="1"/>
          <p:nvPr/>
        </p:nvSpPr>
        <p:spPr>
          <a:xfrm>
            <a:off x="7236296" y="3059378"/>
            <a:ext cx="1584176" cy="261610"/>
          </a:xfrm>
          <a:prstGeom prst="rect">
            <a:avLst/>
          </a:prstGeom>
          <a:noFill/>
        </p:spPr>
        <p:txBody>
          <a:bodyPr wrap="square" rtlCol="0">
            <a:spAutoFit/>
          </a:bodyPr>
          <a:lstStyle/>
          <a:p>
            <a:r>
              <a:rPr lang="sv-SE" sz="1100" dirty="0" smtClean="0"/>
              <a:t>Omvandlad sandsten</a:t>
            </a:r>
            <a:endParaRPr lang="sv-SE" sz="1100" dirty="0"/>
          </a:p>
        </p:txBody>
      </p:sp>
      <p:sp>
        <p:nvSpPr>
          <p:cNvPr id="11" name="textruta 10"/>
          <p:cNvSpPr txBox="1"/>
          <p:nvPr/>
        </p:nvSpPr>
        <p:spPr>
          <a:xfrm>
            <a:off x="7236296" y="3320988"/>
            <a:ext cx="1440160" cy="261610"/>
          </a:xfrm>
          <a:prstGeom prst="rect">
            <a:avLst/>
          </a:prstGeom>
          <a:noFill/>
        </p:spPr>
        <p:txBody>
          <a:bodyPr wrap="square" rtlCol="0">
            <a:spAutoFit/>
          </a:bodyPr>
          <a:lstStyle/>
          <a:p>
            <a:r>
              <a:rPr lang="sv-SE" sz="1100" dirty="0" smtClean="0"/>
              <a:t>Lerrikt lager</a:t>
            </a:r>
            <a:endParaRPr lang="sv-SE" sz="1100" dirty="0"/>
          </a:p>
        </p:txBody>
      </p:sp>
      <p:sp>
        <p:nvSpPr>
          <p:cNvPr id="12" name="textruta 11"/>
          <p:cNvSpPr txBox="1"/>
          <p:nvPr/>
        </p:nvSpPr>
        <p:spPr>
          <a:xfrm>
            <a:off x="7236296" y="3582598"/>
            <a:ext cx="1440160" cy="261610"/>
          </a:xfrm>
          <a:prstGeom prst="rect">
            <a:avLst/>
          </a:prstGeom>
          <a:noFill/>
        </p:spPr>
        <p:txBody>
          <a:bodyPr wrap="square" rtlCol="0">
            <a:spAutoFit/>
          </a:bodyPr>
          <a:lstStyle/>
          <a:p>
            <a:r>
              <a:rPr lang="sv-SE" sz="1100" b="1" dirty="0" smtClean="0">
                <a:solidFill>
                  <a:srgbClr val="7030A0"/>
                </a:solidFill>
              </a:rPr>
              <a:t>Uranmineralisering</a:t>
            </a:r>
            <a:endParaRPr lang="sv-SE" sz="1100" b="1" dirty="0">
              <a:solidFill>
                <a:srgbClr val="7030A0"/>
              </a:solidFill>
            </a:endParaRPr>
          </a:p>
        </p:txBody>
      </p:sp>
      <p:sp>
        <p:nvSpPr>
          <p:cNvPr id="13" name="textruta 12"/>
          <p:cNvSpPr txBox="1"/>
          <p:nvPr/>
        </p:nvSpPr>
        <p:spPr>
          <a:xfrm>
            <a:off x="7236296" y="3844208"/>
            <a:ext cx="1584176" cy="261610"/>
          </a:xfrm>
          <a:prstGeom prst="rect">
            <a:avLst/>
          </a:prstGeom>
          <a:noFill/>
        </p:spPr>
        <p:txBody>
          <a:bodyPr wrap="square" rtlCol="0">
            <a:spAutoFit/>
          </a:bodyPr>
          <a:lstStyle/>
          <a:p>
            <a:r>
              <a:rPr lang="sv-SE" sz="1100" dirty="0" smtClean="0"/>
              <a:t>Metamorf berggrund</a:t>
            </a:r>
            <a:endParaRPr lang="sv-SE" sz="1100" dirty="0"/>
          </a:p>
        </p:txBody>
      </p:sp>
      <p:sp>
        <p:nvSpPr>
          <p:cNvPr id="14" name="textruta 13"/>
          <p:cNvSpPr txBox="1"/>
          <p:nvPr/>
        </p:nvSpPr>
        <p:spPr>
          <a:xfrm>
            <a:off x="5364088" y="4509120"/>
            <a:ext cx="3600400" cy="646331"/>
          </a:xfrm>
          <a:prstGeom prst="rect">
            <a:avLst/>
          </a:prstGeom>
          <a:noFill/>
        </p:spPr>
        <p:txBody>
          <a:bodyPr wrap="square" rtlCol="0">
            <a:spAutoFit/>
          </a:bodyPr>
          <a:lstStyle/>
          <a:p>
            <a:r>
              <a:rPr lang="sv-SE" sz="1200" dirty="0" smtClean="0"/>
              <a:t>Utsnitt av uranfyndigheten i Cigar Lake, Canada. Uranhalt 18-20% Djup 450m. Världens rikaste urangruva. </a:t>
            </a:r>
            <a:endParaRPr lang="sv-SE" sz="1200" dirty="0"/>
          </a:p>
        </p:txBody>
      </p:sp>
    </p:spTree>
    <p:extLst>
      <p:ext uri="{BB962C8B-B14F-4D97-AF65-F5344CB8AC3E}">
        <p14:creationId xmlns:p14="http://schemas.microsoft.com/office/powerpoint/2010/main" val="12131913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kan\Documents\Radioaktiva ämnen\Förekomster\Athabasca bas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638" y="1700808"/>
            <a:ext cx="7496724" cy="3456384"/>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1691680" y="548680"/>
            <a:ext cx="5544616" cy="400110"/>
          </a:xfrm>
          <a:prstGeom prst="rect">
            <a:avLst/>
          </a:prstGeom>
          <a:noFill/>
        </p:spPr>
        <p:txBody>
          <a:bodyPr wrap="square" rtlCol="0">
            <a:spAutoFit/>
          </a:bodyPr>
          <a:lstStyle/>
          <a:p>
            <a:pPr algn="ctr"/>
            <a:r>
              <a:rPr lang="sv-SE" sz="2000" dirty="0" smtClean="0">
                <a:solidFill>
                  <a:schemeClr val="tx2"/>
                </a:solidFill>
              </a:rPr>
              <a:t>Athabasca-bäckenet</a:t>
            </a:r>
            <a:endParaRPr lang="sv-SE" sz="2000" dirty="0">
              <a:solidFill>
                <a:schemeClr val="tx2"/>
              </a:solidFill>
            </a:endParaRPr>
          </a:p>
        </p:txBody>
      </p:sp>
    </p:spTree>
    <p:extLst>
      <p:ext uri="{BB962C8B-B14F-4D97-AF65-F5344CB8AC3E}">
        <p14:creationId xmlns:p14="http://schemas.microsoft.com/office/powerpoint/2010/main" val="3015382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20" y="1772816"/>
            <a:ext cx="8280152"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ruta 1"/>
          <p:cNvSpPr txBox="1"/>
          <p:nvPr/>
        </p:nvSpPr>
        <p:spPr>
          <a:xfrm>
            <a:off x="1835696" y="836712"/>
            <a:ext cx="5472608" cy="400110"/>
          </a:xfrm>
          <a:prstGeom prst="rect">
            <a:avLst/>
          </a:prstGeom>
          <a:noFill/>
        </p:spPr>
        <p:txBody>
          <a:bodyPr wrap="square" rtlCol="0">
            <a:spAutoFit/>
          </a:bodyPr>
          <a:lstStyle/>
          <a:p>
            <a:pPr algn="ctr"/>
            <a:r>
              <a:rPr lang="sv-SE" sz="2000" b="1" dirty="0" smtClean="0">
                <a:solidFill>
                  <a:schemeClr val="tx2"/>
                </a:solidFill>
              </a:rPr>
              <a:t>Athabasca-bäckenet</a:t>
            </a:r>
            <a:endParaRPr lang="sv-SE" sz="2000" b="1" dirty="0">
              <a:solidFill>
                <a:schemeClr val="tx2"/>
              </a:solidFill>
            </a:endParaRPr>
          </a:p>
        </p:txBody>
      </p:sp>
    </p:spTree>
    <p:extLst>
      <p:ext uri="{BB962C8B-B14F-4D97-AF65-F5344CB8AC3E}">
        <p14:creationId xmlns:p14="http://schemas.microsoft.com/office/powerpoint/2010/main" val="1197118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50" y="1412776"/>
            <a:ext cx="8533675"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ruta 1"/>
          <p:cNvSpPr txBox="1"/>
          <p:nvPr/>
        </p:nvSpPr>
        <p:spPr>
          <a:xfrm>
            <a:off x="1187624" y="332656"/>
            <a:ext cx="7128792" cy="400110"/>
          </a:xfrm>
          <a:prstGeom prst="rect">
            <a:avLst/>
          </a:prstGeom>
          <a:noFill/>
        </p:spPr>
        <p:txBody>
          <a:bodyPr wrap="square" rtlCol="0">
            <a:spAutoFit/>
          </a:bodyPr>
          <a:lstStyle/>
          <a:p>
            <a:pPr algn="ctr"/>
            <a:r>
              <a:rPr lang="sv-SE" sz="2000" b="1" dirty="0" smtClean="0">
                <a:solidFill>
                  <a:schemeClr val="tx2"/>
                </a:solidFill>
              </a:rPr>
              <a:t>Uranfyndigheter efter uranhalt och storlek</a:t>
            </a:r>
            <a:endParaRPr lang="sv-SE" sz="2000" b="1" dirty="0">
              <a:solidFill>
                <a:schemeClr val="tx2"/>
              </a:solidFill>
            </a:endParaRPr>
          </a:p>
        </p:txBody>
      </p:sp>
    </p:spTree>
    <p:extLst>
      <p:ext uri="{BB962C8B-B14F-4D97-AF65-F5344CB8AC3E}">
        <p14:creationId xmlns:p14="http://schemas.microsoft.com/office/powerpoint/2010/main" val="206217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16632"/>
            <a:ext cx="8229600" cy="648072"/>
          </a:xfrm>
        </p:spPr>
        <p:txBody>
          <a:bodyPr/>
          <a:lstStyle/>
          <a:p>
            <a:r>
              <a:rPr lang="sv-SE" sz="3200" dirty="0" smtClean="0"/>
              <a:t>Förekomster, brytning, anrikning</a:t>
            </a:r>
            <a:endParaRPr lang="sv-SE" sz="3200" dirty="0"/>
          </a:p>
        </p:txBody>
      </p:sp>
      <p:sp>
        <p:nvSpPr>
          <p:cNvPr id="3" name="textruta 2"/>
          <p:cNvSpPr txBox="1"/>
          <p:nvPr/>
        </p:nvSpPr>
        <p:spPr>
          <a:xfrm>
            <a:off x="2051720" y="1412776"/>
            <a:ext cx="5472608" cy="3416320"/>
          </a:xfrm>
          <a:prstGeom prst="rect">
            <a:avLst/>
          </a:prstGeom>
          <a:noFill/>
        </p:spPr>
        <p:txBody>
          <a:bodyPr wrap="square" rtlCol="0">
            <a:spAutoFit/>
          </a:bodyPr>
          <a:lstStyle/>
          <a:p>
            <a:pPr marL="342900" indent="-342900">
              <a:buFont typeface="+mj-lt"/>
              <a:buAutoNum type="arabicPeriod"/>
            </a:pPr>
            <a:r>
              <a:rPr lang="sv-SE" sz="2400" dirty="0" smtClean="0">
                <a:latin typeface="Comic Sans MS" panose="030F0702030302020204" pitchFamily="66" charset="0"/>
              </a:rPr>
              <a:t>Naturliga och syntetiska</a:t>
            </a:r>
          </a:p>
          <a:p>
            <a:pPr marL="342900" indent="-342900">
              <a:buFont typeface="+mj-lt"/>
              <a:buAutoNum type="arabicPeriod"/>
            </a:pPr>
            <a:r>
              <a:rPr lang="sv-SE" sz="2400" dirty="0" smtClean="0">
                <a:latin typeface="Comic Sans MS" panose="030F0702030302020204" pitchFamily="66" charset="0"/>
              </a:rPr>
              <a:t>Uran och Thorium</a:t>
            </a:r>
          </a:p>
          <a:p>
            <a:pPr marL="342900" indent="-342900">
              <a:buFont typeface="+mj-lt"/>
              <a:buAutoNum type="arabicPeriod"/>
            </a:pPr>
            <a:r>
              <a:rPr lang="sv-SE" sz="2400" dirty="0" smtClean="0">
                <a:latin typeface="Comic Sans MS" panose="030F0702030302020204" pitchFamily="66" charset="0"/>
              </a:rPr>
              <a:t>Användningsområden</a:t>
            </a:r>
          </a:p>
          <a:p>
            <a:pPr marL="342900" indent="-342900">
              <a:buFont typeface="+mj-lt"/>
              <a:buAutoNum type="arabicPeriod"/>
            </a:pPr>
            <a:r>
              <a:rPr lang="sv-SE" sz="2400" dirty="0" smtClean="0">
                <a:latin typeface="Comic Sans MS" panose="030F0702030302020204" pitchFamily="66" charset="0"/>
              </a:rPr>
              <a:t>Förekomster av Uran och Thorium</a:t>
            </a:r>
          </a:p>
          <a:p>
            <a:pPr marL="342900" indent="-342900">
              <a:buFont typeface="+mj-lt"/>
              <a:buAutoNum type="arabicPeriod"/>
            </a:pPr>
            <a:r>
              <a:rPr lang="sv-SE" sz="2400" dirty="0" smtClean="0">
                <a:latin typeface="Comic Sans MS" panose="030F0702030302020204" pitchFamily="66" charset="0"/>
              </a:rPr>
              <a:t>Brytningsmetoder Uran</a:t>
            </a:r>
          </a:p>
          <a:p>
            <a:pPr marL="342900" indent="-342900">
              <a:buFont typeface="+mj-lt"/>
              <a:buAutoNum type="arabicPeriod"/>
            </a:pPr>
            <a:r>
              <a:rPr lang="sv-SE" sz="2400" dirty="0" smtClean="0">
                <a:latin typeface="Comic Sans MS" panose="030F0702030302020204" pitchFamily="66" charset="0"/>
              </a:rPr>
              <a:t>Anrikning</a:t>
            </a:r>
          </a:p>
          <a:p>
            <a:endParaRPr lang="sv-SE" dirty="0" smtClean="0">
              <a:latin typeface="Comic Sans MS" panose="030F0702030302020204" pitchFamily="66" charset="0"/>
            </a:endParaRPr>
          </a:p>
          <a:p>
            <a:pPr marL="342900" indent="-342900">
              <a:buFont typeface="+mj-lt"/>
              <a:buAutoNum type="arabicPeriod"/>
            </a:pPr>
            <a:endParaRPr lang="sv-SE" dirty="0" smtClean="0">
              <a:latin typeface="Comic Sans MS" panose="030F0702030302020204" pitchFamily="66" charset="0"/>
            </a:endParaRPr>
          </a:p>
          <a:p>
            <a:pPr marL="342900" indent="-342900">
              <a:buFont typeface="+mj-lt"/>
              <a:buAutoNum type="arabicPeriod"/>
            </a:pPr>
            <a:endParaRPr lang="sv-SE" dirty="0" smtClean="0">
              <a:latin typeface="Comic Sans MS" panose="030F0702030302020204" pitchFamily="66" charset="0"/>
            </a:endParaRPr>
          </a:p>
          <a:p>
            <a:pPr lvl="1"/>
            <a:endParaRPr lang="sv-SE" dirty="0">
              <a:latin typeface="Comic Sans MS" panose="030F0702030302020204" pitchFamily="66" charset="0"/>
            </a:endParaRPr>
          </a:p>
        </p:txBody>
      </p:sp>
    </p:spTree>
    <p:extLst>
      <p:ext uri="{BB962C8B-B14F-4D97-AF65-F5344CB8AC3E}">
        <p14:creationId xmlns:p14="http://schemas.microsoft.com/office/powerpoint/2010/main" val="1587458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836712"/>
          </a:xfrm>
        </p:spPr>
        <p:txBody>
          <a:bodyPr/>
          <a:lstStyle/>
          <a:p>
            <a:r>
              <a:rPr lang="sv-SE" sz="2800" dirty="0" smtClean="0"/>
              <a:t>Uranreserver</a:t>
            </a:r>
            <a:endParaRPr lang="sv-SE" sz="2800" dirty="0"/>
          </a:p>
        </p:txBody>
      </p:sp>
      <p:pic>
        <p:nvPicPr>
          <p:cNvPr id="4098" name="Picture 2" descr="Bildresultat för Uranium Resources in th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1052736"/>
            <a:ext cx="6886575" cy="5314951"/>
          </a:xfrm>
          <a:prstGeom prst="rect">
            <a:avLst/>
          </a:prstGeom>
          <a:noFill/>
          <a:ln w="19050">
            <a:solidFill>
              <a:srgbClr val="0070C0"/>
            </a:solidFill>
          </a:ln>
          <a:extLst>
            <a:ext uri="{909E8E84-426E-40DD-AFC4-6F175D3DCCD1}">
              <a14:hiddenFill xmlns:a14="http://schemas.microsoft.com/office/drawing/2010/main">
                <a:solidFill>
                  <a:srgbClr val="FFFFFF"/>
                </a:solidFill>
              </a14:hiddenFill>
            </a:ext>
          </a:extLst>
        </p:spPr>
      </p:pic>
      <p:sp>
        <p:nvSpPr>
          <p:cNvPr id="3" name="Rektangel 2"/>
          <p:cNvSpPr/>
          <p:nvPr/>
        </p:nvSpPr>
        <p:spPr>
          <a:xfrm>
            <a:off x="4067944" y="2492896"/>
            <a:ext cx="720080" cy="64807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textruta 3"/>
          <p:cNvSpPr txBox="1"/>
          <p:nvPr/>
        </p:nvSpPr>
        <p:spPr>
          <a:xfrm>
            <a:off x="3671900" y="2062009"/>
            <a:ext cx="959010" cy="430887"/>
          </a:xfrm>
          <a:prstGeom prst="rect">
            <a:avLst/>
          </a:prstGeom>
          <a:solidFill>
            <a:schemeClr val="bg1"/>
          </a:solidFill>
        </p:spPr>
        <p:txBody>
          <a:bodyPr wrap="square" rtlCol="0">
            <a:spAutoFit/>
          </a:bodyPr>
          <a:lstStyle/>
          <a:p>
            <a:r>
              <a:rPr lang="sv-SE" sz="1100" b="1" dirty="0" smtClean="0"/>
              <a:t>Sverige</a:t>
            </a:r>
          </a:p>
          <a:p>
            <a:r>
              <a:rPr lang="sv-SE" sz="1100" dirty="0" smtClean="0"/>
              <a:t>1 000 000 t</a:t>
            </a:r>
            <a:endParaRPr lang="sv-SE" sz="1100" dirty="0"/>
          </a:p>
        </p:txBody>
      </p:sp>
    </p:spTree>
    <p:extLst>
      <p:ext uri="{BB962C8B-B14F-4D97-AF65-F5344CB8AC3E}">
        <p14:creationId xmlns:p14="http://schemas.microsoft.com/office/powerpoint/2010/main" val="1807668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76672"/>
            <a:ext cx="8229600" cy="720080"/>
          </a:xfrm>
        </p:spPr>
        <p:txBody>
          <a:bodyPr/>
          <a:lstStyle/>
          <a:p>
            <a:r>
              <a:rPr lang="sv-SE" sz="2800" dirty="0" smtClean="0"/>
              <a:t>Thoriumreserver</a:t>
            </a:r>
            <a:endParaRPr lang="sv-SE" sz="2800" dirty="0"/>
          </a:p>
        </p:txBody>
      </p:sp>
      <p:pic>
        <p:nvPicPr>
          <p:cNvPr id="3074" name="Picture 2" descr="Bildresultat för Uranium Resources in th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314684"/>
            <a:ext cx="8222846" cy="4248472"/>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251520" y="1052736"/>
            <a:ext cx="7200800" cy="1107996"/>
          </a:xfrm>
          <a:prstGeom prst="rect">
            <a:avLst/>
          </a:prstGeom>
          <a:noFill/>
        </p:spPr>
        <p:txBody>
          <a:bodyPr wrap="square" rtlCol="0">
            <a:spAutoFit/>
          </a:bodyPr>
          <a:lstStyle/>
          <a:p>
            <a:r>
              <a:rPr lang="sv-SE" dirty="0" smtClean="0">
                <a:latin typeface="Comic Sans MS" panose="030F0702030302020204" pitchFamily="66" charset="0"/>
              </a:rPr>
              <a:t>Världens thoriumtillgångar</a:t>
            </a:r>
          </a:p>
          <a:p>
            <a:r>
              <a:rPr lang="sv-SE" sz="1200" dirty="0" smtClean="0">
                <a:latin typeface="Comic Sans MS" panose="030F0702030302020204" pitchFamily="66" charset="0"/>
              </a:rPr>
              <a:t>Thoriumoxider, silikater och fosfater finns överallt på jorden, ofta tillsammans med sällsynta jordartsmetaller. Thorium bryts f.n. inte kommersiellt och förekomsterna är bara ungefärligt kända i de flesta länder. Siffrorna är uppskattade maxtillgångar av identifierade förekomster i tusental ton.</a:t>
            </a:r>
            <a:endParaRPr lang="sv-SE" sz="1200" dirty="0">
              <a:latin typeface="Comic Sans MS" panose="030F0702030302020204" pitchFamily="66" charset="0"/>
            </a:endParaRPr>
          </a:p>
        </p:txBody>
      </p:sp>
      <p:sp>
        <p:nvSpPr>
          <p:cNvPr id="4" name="textruta 3"/>
          <p:cNvSpPr txBox="1"/>
          <p:nvPr/>
        </p:nvSpPr>
        <p:spPr>
          <a:xfrm>
            <a:off x="323528" y="2314684"/>
            <a:ext cx="6984776" cy="646331"/>
          </a:xfrm>
          <a:prstGeom prst="rect">
            <a:avLst/>
          </a:prstGeom>
          <a:solidFill>
            <a:schemeClr val="bg2"/>
          </a:solidFill>
        </p:spPr>
        <p:txBody>
          <a:bodyPr wrap="square" rtlCol="0">
            <a:spAutoFit/>
          </a:bodyPr>
          <a:lstStyle/>
          <a:p>
            <a:endParaRPr lang="sv-SE" dirty="0" smtClean="0"/>
          </a:p>
          <a:p>
            <a:endParaRPr lang="sv-SE" dirty="0"/>
          </a:p>
        </p:txBody>
      </p:sp>
    </p:spTree>
    <p:extLst>
      <p:ext uri="{BB962C8B-B14F-4D97-AF65-F5344CB8AC3E}">
        <p14:creationId xmlns:p14="http://schemas.microsoft.com/office/powerpoint/2010/main" val="26765219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404664"/>
            <a:ext cx="8229600" cy="504056"/>
          </a:xfrm>
        </p:spPr>
        <p:txBody>
          <a:bodyPr/>
          <a:lstStyle/>
          <a:p>
            <a:r>
              <a:rPr lang="sv-SE" sz="2800" dirty="0" smtClean="0"/>
              <a:t>Thorium (Th)</a:t>
            </a:r>
            <a:endParaRPr lang="sv-SE" sz="2800" dirty="0"/>
          </a:p>
        </p:txBody>
      </p:sp>
      <p:sp>
        <p:nvSpPr>
          <p:cNvPr id="3" name="textruta 2"/>
          <p:cNvSpPr txBox="1"/>
          <p:nvPr/>
        </p:nvSpPr>
        <p:spPr>
          <a:xfrm>
            <a:off x="1475656" y="1196752"/>
            <a:ext cx="3312368" cy="341632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ln>
            <a:solidFill>
              <a:schemeClr val="accent6">
                <a:lumMod val="50000"/>
              </a:schemeClr>
            </a:solidFill>
          </a:ln>
        </p:spPr>
        <p:txBody>
          <a:bodyPr wrap="square" rtlCol="0">
            <a:spAutoFit/>
          </a:bodyPr>
          <a:lstStyle/>
          <a:p>
            <a:r>
              <a:rPr lang="sv-SE" b="1" dirty="0" smtClean="0"/>
              <a:t>Det mesta Th från Monazit som biprodukt vid utvinning av REE</a:t>
            </a:r>
          </a:p>
          <a:p>
            <a:endParaRPr lang="sv-SE" b="1" dirty="0"/>
          </a:p>
          <a:p>
            <a:r>
              <a:rPr lang="sv-SE" b="1" dirty="0" smtClean="0"/>
              <a:t>En del Th i </a:t>
            </a:r>
            <a:r>
              <a:rPr lang="sv-SE" b="1" dirty="0"/>
              <a:t>avfallet från </a:t>
            </a:r>
            <a:r>
              <a:rPr lang="sv-SE" b="1" dirty="0" smtClean="0"/>
              <a:t>uranbrytning</a:t>
            </a:r>
          </a:p>
          <a:p>
            <a:endParaRPr lang="sv-SE" b="1" dirty="0"/>
          </a:p>
          <a:p>
            <a:r>
              <a:rPr lang="sv-SE" b="1" dirty="0" smtClean="0"/>
              <a:t>Potentiell användning i Breeder-reaktor</a:t>
            </a:r>
          </a:p>
          <a:p>
            <a:endParaRPr lang="sv-SE" b="1" dirty="0" smtClean="0"/>
          </a:p>
          <a:p>
            <a:r>
              <a:rPr lang="sv-SE" b="1" dirty="0" smtClean="0"/>
              <a:t>F.n. överskott </a:t>
            </a:r>
            <a:r>
              <a:rPr lang="sv-SE" b="1" dirty="0"/>
              <a:t>på </a:t>
            </a:r>
            <a:r>
              <a:rPr lang="sv-SE" b="1" dirty="0" smtClean="0"/>
              <a:t>Th </a:t>
            </a:r>
            <a:endParaRPr lang="sv-SE" b="1" dirty="0"/>
          </a:p>
          <a:p>
            <a:r>
              <a:rPr lang="sv-SE" b="1" dirty="0" smtClean="0"/>
              <a:t> </a:t>
            </a:r>
            <a:endParaRPr lang="sv-SE"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412776"/>
            <a:ext cx="2458471" cy="2387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6341295" y="3933056"/>
            <a:ext cx="1224136" cy="369332"/>
          </a:xfrm>
          <a:prstGeom prst="rect">
            <a:avLst/>
          </a:prstGeom>
          <a:noFill/>
        </p:spPr>
        <p:txBody>
          <a:bodyPr wrap="square" rtlCol="0">
            <a:spAutoFit/>
          </a:bodyPr>
          <a:lstStyle/>
          <a:p>
            <a:r>
              <a:rPr lang="sv-SE" b="1" dirty="0" smtClean="0"/>
              <a:t>Monazit</a:t>
            </a:r>
            <a:endParaRPr lang="sv-SE" b="1" dirty="0"/>
          </a:p>
        </p:txBody>
      </p:sp>
    </p:spTree>
    <p:extLst>
      <p:ext uri="{BB962C8B-B14F-4D97-AF65-F5344CB8AC3E}">
        <p14:creationId xmlns:p14="http://schemas.microsoft.com/office/powerpoint/2010/main" val="22665435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188640"/>
            <a:ext cx="8229600" cy="576064"/>
          </a:xfrm>
        </p:spPr>
        <p:txBody>
          <a:bodyPr/>
          <a:lstStyle/>
          <a:p>
            <a:r>
              <a:rPr lang="sv-SE" sz="2800" dirty="0" smtClean="0"/>
              <a:t>Brytningsmetoder (Uran)</a:t>
            </a:r>
            <a:endParaRPr lang="sv-SE" sz="2800" dirty="0"/>
          </a:p>
        </p:txBody>
      </p:sp>
      <p:sp>
        <p:nvSpPr>
          <p:cNvPr id="3" name="Flödesschema: Process 2"/>
          <p:cNvSpPr/>
          <p:nvPr/>
        </p:nvSpPr>
        <p:spPr>
          <a:xfrm>
            <a:off x="899592" y="1340768"/>
            <a:ext cx="1659235" cy="648072"/>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solidFill>
              </a:rPr>
              <a:t>Dagbrott</a:t>
            </a:r>
            <a:endParaRPr lang="sv-SE" b="1" dirty="0">
              <a:solidFill>
                <a:schemeClr val="tx1"/>
              </a:solidFill>
            </a:endParaRPr>
          </a:p>
        </p:txBody>
      </p:sp>
      <p:sp>
        <p:nvSpPr>
          <p:cNvPr id="10" name="textruta 9"/>
          <p:cNvSpPr txBox="1"/>
          <p:nvPr/>
        </p:nvSpPr>
        <p:spPr>
          <a:xfrm>
            <a:off x="4139952" y="4591320"/>
            <a:ext cx="3627972" cy="369332"/>
          </a:xfrm>
          <a:prstGeom prst="rect">
            <a:avLst/>
          </a:prstGeom>
          <a:noFill/>
        </p:spPr>
        <p:txBody>
          <a:bodyPr wrap="square" rtlCol="0">
            <a:spAutoFit/>
          </a:bodyPr>
          <a:lstStyle/>
          <a:p>
            <a:r>
              <a:rPr lang="sv-SE" dirty="0" smtClean="0">
                <a:hlinkClick r:id="rId2"/>
              </a:rPr>
              <a:t>https://youtu.be/FmaNoyfQtWQ</a:t>
            </a:r>
            <a:endParaRPr lang="sv-SE" dirty="0"/>
          </a:p>
        </p:txBody>
      </p:sp>
      <p:sp>
        <p:nvSpPr>
          <p:cNvPr id="15" name="textruta 14"/>
          <p:cNvSpPr txBox="1"/>
          <p:nvPr/>
        </p:nvSpPr>
        <p:spPr>
          <a:xfrm>
            <a:off x="3995936" y="2862343"/>
            <a:ext cx="3627972" cy="646331"/>
          </a:xfrm>
          <a:prstGeom prst="rect">
            <a:avLst/>
          </a:prstGeom>
          <a:noFill/>
        </p:spPr>
        <p:txBody>
          <a:bodyPr wrap="square" rtlCol="0">
            <a:spAutoFit/>
          </a:bodyPr>
          <a:lstStyle/>
          <a:p>
            <a:r>
              <a:rPr lang="sv-SE" dirty="0" smtClean="0"/>
              <a:t>Jet-borrning (Cigar Lake)</a:t>
            </a:r>
          </a:p>
          <a:p>
            <a:r>
              <a:rPr lang="sv-SE" dirty="0" smtClean="0">
                <a:hlinkClick r:id="rId3"/>
              </a:rPr>
              <a:t>https://youtu.be/whw1GTVEXW4</a:t>
            </a:r>
            <a:endParaRPr lang="sv-SE" dirty="0"/>
          </a:p>
        </p:txBody>
      </p:sp>
      <p:sp>
        <p:nvSpPr>
          <p:cNvPr id="8" name="textruta 7"/>
          <p:cNvSpPr txBox="1"/>
          <p:nvPr/>
        </p:nvSpPr>
        <p:spPr>
          <a:xfrm>
            <a:off x="1112564" y="3012630"/>
            <a:ext cx="2523331" cy="369332"/>
          </a:xfrm>
          <a:prstGeom prst="rect">
            <a:avLst/>
          </a:prstGeom>
          <a:noFill/>
          <a:ln w="28575">
            <a:solidFill>
              <a:schemeClr val="accent1"/>
            </a:solidFill>
          </a:ln>
        </p:spPr>
        <p:txBody>
          <a:bodyPr wrap="square" rtlCol="0">
            <a:spAutoFit/>
          </a:bodyPr>
          <a:lstStyle/>
          <a:p>
            <a:r>
              <a:rPr lang="sv-SE" b="1" dirty="0" smtClean="0"/>
              <a:t>Underjordsbrytning</a:t>
            </a:r>
            <a:endParaRPr lang="sv-SE" b="1" dirty="0"/>
          </a:p>
        </p:txBody>
      </p:sp>
      <p:sp>
        <p:nvSpPr>
          <p:cNvPr id="16" name="textruta 15"/>
          <p:cNvSpPr txBox="1"/>
          <p:nvPr/>
        </p:nvSpPr>
        <p:spPr>
          <a:xfrm>
            <a:off x="1112566" y="4591320"/>
            <a:ext cx="2072518" cy="369332"/>
          </a:xfrm>
          <a:prstGeom prst="rect">
            <a:avLst/>
          </a:prstGeom>
          <a:noFill/>
          <a:ln w="28575">
            <a:solidFill>
              <a:schemeClr val="accent1"/>
            </a:solidFill>
          </a:ln>
        </p:spPr>
        <p:txBody>
          <a:bodyPr wrap="square" rtlCol="0">
            <a:spAutoFit/>
          </a:bodyPr>
          <a:lstStyle/>
          <a:p>
            <a:r>
              <a:rPr lang="sv-SE" b="1" dirty="0" smtClean="0"/>
              <a:t>In-situ extraktion</a:t>
            </a:r>
            <a:endParaRPr lang="sv-SE" b="1" dirty="0"/>
          </a:p>
        </p:txBody>
      </p:sp>
      <p:sp>
        <p:nvSpPr>
          <p:cNvPr id="17" name="textruta 16"/>
          <p:cNvSpPr txBox="1"/>
          <p:nvPr/>
        </p:nvSpPr>
        <p:spPr>
          <a:xfrm>
            <a:off x="3963567" y="3804718"/>
            <a:ext cx="1813986" cy="369332"/>
          </a:xfrm>
          <a:prstGeom prst="rect">
            <a:avLst/>
          </a:prstGeom>
          <a:noFill/>
        </p:spPr>
        <p:txBody>
          <a:bodyPr wrap="square" rtlCol="0">
            <a:spAutoFit/>
          </a:bodyPr>
          <a:lstStyle/>
          <a:p>
            <a:r>
              <a:rPr lang="sv-SE" dirty="0" smtClean="0"/>
              <a:t>Stigborrning</a:t>
            </a:r>
            <a:endParaRPr lang="sv-SE" dirty="0"/>
          </a:p>
        </p:txBody>
      </p:sp>
      <p:cxnSp>
        <p:nvCxnSpPr>
          <p:cNvPr id="22" name="Vinklad  21"/>
          <p:cNvCxnSpPr>
            <a:stCxn id="8" idx="2"/>
          </p:cNvCxnSpPr>
          <p:nvPr/>
        </p:nvCxnSpPr>
        <p:spPr>
          <a:xfrm rot="16200000" flipH="1">
            <a:off x="2881371" y="2874820"/>
            <a:ext cx="607422" cy="1621705"/>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Rak pil 23"/>
          <p:cNvCxnSpPr>
            <a:stCxn id="8" idx="3"/>
            <a:endCxn id="15" idx="1"/>
          </p:cNvCxnSpPr>
          <p:nvPr/>
        </p:nvCxnSpPr>
        <p:spPr>
          <a:xfrm flipV="1">
            <a:off x="3635895" y="3185509"/>
            <a:ext cx="360041" cy="117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Rak pil 26"/>
          <p:cNvCxnSpPr/>
          <p:nvPr/>
        </p:nvCxnSpPr>
        <p:spPr>
          <a:xfrm>
            <a:off x="3185083" y="4775986"/>
            <a:ext cx="810853"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026" name="Picture 2" descr="Bildresultat för uranium mi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558" y="805390"/>
            <a:ext cx="3028364" cy="1889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p:cNvSpPr txBox="1"/>
          <p:nvPr/>
        </p:nvSpPr>
        <p:spPr>
          <a:xfrm>
            <a:off x="5953938" y="1064639"/>
            <a:ext cx="2506494" cy="1200329"/>
          </a:xfrm>
          <a:prstGeom prst="rect">
            <a:avLst/>
          </a:prstGeom>
          <a:noFill/>
        </p:spPr>
        <p:txBody>
          <a:bodyPr wrap="square" rtlCol="0">
            <a:spAutoFit/>
          </a:bodyPr>
          <a:lstStyle/>
          <a:p>
            <a:r>
              <a:rPr lang="sv-SE" dirty="0" smtClean="0"/>
              <a:t>Ranger urangruva Kakadu National Park  North Territory Australien</a:t>
            </a:r>
            <a:endParaRPr lang="sv-SE" dirty="0"/>
          </a:p>
        </p:txBody>
      </p:sp>
    </p:spTree>
    <p:extLst>
      <p:ext uri="{BB962C8B-B14F-4D97-AF65-F5344CB8AC3E}">
        <p14:creationId xmlns:p14="http://schemas.microsoft.com/office/powerpoint/2010/main" val="21302444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404664"/>
            <a:ext cx="8229600" cy="576064"/>
          </a:xfrm>
        </p:spPr>
        <p:txBody>
          <a:bodyPr/>
          <a:lstStyle/>
          <a:p>
            <a:r>
              <a:rPr lang="sv-SE" sz="3200" dirty="0" smtClean="0"/>
              <a:t>Brytningsmetoder</a:t>
            </a:r>
            <a:endParaRPr lang="sv-SE" sz="3200" dirty="0"/>
          </a:p>
        </p:txBody>
      </p:sp>
      <p:pic>
        <p:nvPicPr>
          <p:cNvPr id="1026" name="Picture 2" descr="C:\Users\hakan\Documents\Radioaktiva ämnen\Framställning brytning\diagram02_mining_and_mil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42" y="1390650"/>
            <a:ext cx="8711102" cy="4918670"/>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755576" y="6093296"/>
            <a:ext cx="1296144" cy="307777"/>
          </a:xfrm>
          <a:prstGeom prst="rect">
            <a:avLst/>
          </a:prstGeom>
          <a:solidFill>
            <a:schemeClr val="bg1"/>
          </a:solidFill>
        </p:spPr>
        <p:txBody>
          <a:bodyPr wrap="square" rtlCol="0">
            <a:spAutoFit/>
          </a:bodyPr>
          <a:lstStyle/>
          <a:p>
            <a:pPr algn="ctr"/>
            <a:r>
              <a:rPr lang="sv-SE" sz="1400" dirty="0" smtClean="0">
                <a:solidFill>
                  <a:schemeClr val="accent3">
                    <a:lumMod val="75000"/>
                  </a:schemeClr>
                </a:solidFill>
                <a:latin typeface="Comic Sans MS" panose="030F0702030302020204" pitchFamily="66" charset="0"/>
              </a:rPr>
              <a:t>Dagbrott</a:t>
            </a:r>
            <a:endParaRPr lang="sv-SE" sz="1400" dirty="0">
              <a:solidFill>
                <a:schemeClr val="accent3">
                  <a:lumMod val="75000"/>
                </a:schemeClr>
              </a:solidFill>
              <a:latin typeface="Comic Sans MS" panose="030F0702030302020204" pitchFamily="66" charset="0"/>
            </a:endParaRPr>
          </a:p>
        </p:txBody>
      </p:sp>
      <p:sp>
        <p:nvSpPr>
          <p:cNvPr id="4" name="textruta 3"/>
          <p:cNvSpPr txBox="1"/>
          <p:nvPr/>
        </p:nvSpPr>
        <p:spPr>
          <a:xfrm>
            <a:off x="3563888" y="6093296"/>
            <a:ext cx="1872208" cy="307777"/>
          </a:xfrm>
          <a:prstGeom prst="rect">
            <a:avLst/>
          </a:prstGeom>
          <a:solidFill>
            <a:schemeClr val="bg1"/>
          </a:solidFill>
        </p:spPr>
        <p:txBody>
          <a:bodyPr wrap="square" rtlCol="0">
            <a:spAutoFit/>
          </a:bodyPr>
          <a:lstStyle/>
          <a:p>
            <a:r>
              <a:rPr lang="sv-SE" sz="1400" dirty="0" smtClean="0">
                <a:solidFill>
                  <a:schemeClr val="tx1">
                    <a:lumMod val="75000"/>
                    <a:lumOff val="25000"/>
                  </a:schemeClr>
                </a:solidFill>
                <a:latin typeface="Comic Sans MS" panose="030F0702030302020204" pitchFamily="66" charset="0"/>
              </a:rPr>
              <a:t>Underjordsbrytning</a:t>
            </a:r>
            <a:endParaRPr lang="sv-SE" sz="1400" dirty="0">
              <a:solidFill>
                <a:schemeClr val="tx1">
                  <a:lumMod val="75000"/>
                  <a:lumOff val="25000"/>
                </a:schemeClr>
              </a:solidFill>
              <a:latin typeface="Comic Sans MS" panose="030F0702030302020204" pitchFamily="66" charset="0"/>
            </a:endParaRPr>
          </a:p>
        </p:txBody>
      </p:sp>
      <p:sp>
        <p:nvSpPr>
          <p:cNvPr id="5" name="textruta 4"/>
          <p:cNvSpPr txBox="1"/>
          <p:nvPr/>
        </p:nvSpPr>
        <p:spPr>
          <a:xfrm>
            <a:off x="6516216" y="6093296"/>
            <a:ext cx="1512168" cy="307777"/>
          </a:xfrm>
          <a:prstGeom prst="rect">
            <a:avLst/>
          </a:prstGeom>
          <a:solidFill>
            <a:schemeClr val="bg1"/>
          </a:solidFill>
        </p:spPr>
        <p:txBody>
          <a:bodyPr wrap="square" rtlCol="0">
            <a:spAutoFit/>
          </a:bodyPr>
          <a:lstStyle/>
          <a:p>
            <a:pPr algn="ctr"/>
            <a:r>
              <a:rPr lang="sv-SE" sz="1400" dirty="0" smtClean="0">
                <a:solidFill>
                  <a:srgbClr val="A50021"/>
                </a:solidFill>
                <a:latin typeface="Comic Sans MS" panose="030F0702030302020204" pitchFamily="66" charset="0"/>
              </a:rPr>
              <a:t>In-situ lakning</a:t>
            </a:r>
            <a:endParaRPr lang="sv-SE" sz="1400" dirty="0">
              <a:solidFill>
                <a:srgbClr val="A50021"/>
              </a:solidFill>
              <a:latin typeface="Comic Sans MS" panose="030F0702030302020204" pitchFamily="66" charset="0"/>
            </a:endParaRPr>
          </a:p>
        </p:txBody>
      </p:sp>
    </p:spTree>
    <p:extLst>
      <p:ext uri="{BB962C8B-B14F-4D97-AF65-F5344CB8AC3E}">
        <p14:creationId xmlns:p14="http://schemas.microsoft.com/office/powerpoint/2010/main" val="23670340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404664"/>
            <a:ext cx="8229600" cy="664096"/>
          </a:xfrm>
        </p:spPr>
        <p:txBody>
          <a:bodyPr/>
          <a:lstStyle/>
          <a:p>
            <a:r>
              <a:rPr lang="sv-SE" sz="3200" dirty="0" smtClean="0"/>
              <a:t>Jetborrning</a:t>
            </a:r>
            <a:endParaRPr lang="sv-SE"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809750"/>
            <a:ext cx="828675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ruta 2"/>
          <p:cNvSpPr txBox="1"/>
          <p:nvPr/>
        </p:nvSpPr>
        <p:spPr>
          <a:xfrm>
            <a:off x="1043608" y="5048249"/>
            <a:ext cx="7344816" cy="646331"/>
          </a:xfrm>
          <a:prstGeom prst="rect">
            <a:avLst/>
          </a:prstGeom>
          <a:noFill/>
        </p:spPr>
        <p:txBody>
          <a:bodyPr wrap="square" rtlCol="0">
            <a:spAutoFit/>
          </a:bodyPr>
          <a:lstStyle/>
          <a:p>
            <a:r>
              <a:rPr lang="sv-SE" dirty="0">
                <a:hlinkClick r:id="rId3" action="ppaction://hlinkpres?slideindex=1&amp;slidetitle="/>
              </a:rPr>
              <a:t>https://youtu.be/whw1GTVEXW4</a:t>
            </a:r>
            <a:endParaRPr lang="sv-SE" dirty="0"/>
          </a:p>
          <a:p>
            <a:endParaRPr lang="sv-SE" dirty="0"/>
          </a:p>
        </p:txBody>
      </p:sp>
    </p:spTree>
    <p:extLst>
      <p:ext uri="{BB962C8B-B14F-4D97-AF65-F5344CB8AC3E}">
        <p14:creationId xmlns:p14="http://schemas.microsoft.com/office/powerpoint/2010/main" val="3308223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188640"/>
            <a:ext cx="8229600" cy="691480"/>
          </a:xfrm>
        </p:spPr>
        <p:txBody>
          <a:bodyPr/>
          <a:lstStyle/>
          <a:p>
            <a:r>
              <a:rPr lang="sv-SE" sz="2800" dirty="0" smtClean="0"/>
              <a:t>In-situ lakning av uran</a:t>
            </a:r>
            <a:endParaRPr lang="sv-SE" sz="2800" dirty="0"/>
          </a:p>
        </p:txBody>
      </p:sp>
      <p:pic>
        <p:nvPicPr>
          <p:cNvPr id="4098" name="Picture 2" descr="Bildresultat för uranium extraction m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340768"/>
            <a:ext cx="6629400"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2263763" y="5548590"/>
            <a:ext cx="1800200" cy="369332"/>
          </a:xfrm>
          <a:prstGeom prst="rect">
            <a:avLst/>
          </a:prstGeom>
          <a:solidFill>
            <a:schemeClr val="bg1"/>
          </a:solidFill>
        </p:spPr>
        <p:txBody>
          <a:bodyPr wrap="square" rtlCol="0">
            <a:spAutoFit/>
          </a:bodyPr>
          <a:lstStyle/>
          <a:p>
            <a:r>
              <a:rPr lang="sv-SE" dirty="0" smtClean="0">
                <a:latin typeface="Comic Sans MS" panose="030F0702030302020204" pitchFamily="66" charset="0"/>
              </a:rPr>
              <a:t>Uranfyndighet</a:t>
            </a:r>
            <a:endParaRPr lang="sv-SE" dirty="0">
              <a:latin typeface="Comic Sans MS" panose="030F0702030302020204" pitchFamily="66" charset="0"/>
            </a:endParaRPr>
          </a:p>
        </p:txBody>
      </p:sp>
      <p:sp>
        <p:nvSpPr>
          <p:cNvPr id="4" name="textruta 3"/>
          <p:cNvSpPr txBox="1"/>
          <p:nvPr/>
        </p:nvSpPr>
        <p:spPr>
          <a:xfrm>
            <a:off x="1979712" y="4005064"/>
            <a:ext cx="1728192" cy="307777"/>
          </a:xfrm>
          <a:prstGeom prst="rect">
            <a:avLst/>
          </a:prstGeom>
          <a:solidFill>
            <a:srgbClr val="FFFFCC"/>
          </a:solidFill>
        </p:spPr>
        <p:txBody>
          <a:bodyPr wrap="square" rtlCol="0">
            <a:spAutoFit/>
          </a:bodyPr>
          <a:lstStyle/>
          <a:p>
            <a:r>
              <a:rPr lang="sv-SE" sz="1400" dirty="0" smtClean="0">
                <a:latin typeface="Comic Sans MS" panose="030F0702030302020204" pitchFamily="66" charset="0"/>
              </a:rPr>
              <a:t>Uranmalmhorisont</a:t>
            </a:r>
            <a:endParaRPr lang="sv-SE" sz="1400" dirty="0">
              <a:latin typeface="Comic Sans MS" panose="030F0702030302020204" pitchFamily="66" charset="0"/>
            </a:endParaRPr>
          </a:p>
        </p:txBody>
      </p:sp>
      <p:sp>
        <p:nvSpPr>
          <p:cNvPr id="5" name="textruta 4"/>
          <p:cNvSpPr txBox="1"/>
          <p:nvPr/>
        </p:nvSpPr>
        <p:spPr>
          <a:xfrm>
            <a:off x="4499992" y="3477766"/>
            <a:ext cx="864096" cy="276999"/>
          </a:xfrm>
          <a:prstGeom prst="rect">
            <a:avLst/>
          </a:prstGeom>
          <a:solidFill>
            <a:srgbClr val="808000"/>
          </a:solidFill>
        </p:spPr>
        <p:txBody>
          <a:bodyPr wrap="square" rtlCol="0">
            <a:spAutoFit/>
          </a:bodyPr>
          <a:lstStyle/>
          <a:p>
            <a:r>
              <a:rPr lang="sv-SE" sz="1200" dirty="0" smtClean="0">
                <a:latin typeface="Comic Sans MS" panose="030F0702030302020204" pitchFamily="66" charset="0"/>
              </a:rPr>
              <a:t>Övre lera</a:t>
            </a:r>
            <a:endParaRPr lang="sv-SE" sz="1200" dirty="0">
              <a:latin typeface="Comic Sans MS" panose="030F0702030302020204" pitchFamily="66" charset="0"/>
            </a:endParaRPr>
          </a:p>
        </p:txBody>
      </p:sp>
      <p:sp>
        <p:nvSpPr>
          <p:cNvPr id="6" name="textruta 5"/>
          <p:cNvSpPr txBox="1"/>
          <p:nvPr/>
        </p:nvSpPr>
        <p:spPr>
          <a:xfrm>
            <a:off x="5292080" y="4774654"/>
            <a:ext cx="1008112" cy="276999"/>
          </a:xfrm>
          <a:prstGeom prst="rect">
            <a:avLst/>
          </a:prstGeom>
          <a:solidFill>
            <a:srgbClr val="808000"/>
          </a:solidFill>
        </p:spPr>
        <p:txBody>
          <a:bodyPr wrap="square" rtlCol="0">
            <a:spAutoFit/>
          </a:bodyPr>
          <a:lstStyle/>
          <a:p>
            <a:r>
              <a:rPr lang="sv-SE" sz="1200" dirty="0" smtClean="0">
                <a:latin typeface="Comic Sans MS" panose="030F0702030302020204" pitchFamily="66" charset="0"/>
              </a:rPr>
              <a:t>Undre lera</a:t>
            </a:r>
            <a:endParaRPr lang="sv-SE" sz="1200" dirty="0">
              <a:latin typeface="Comic Sans MS" panose="030F0702030302020204" pitchFamily="66" charset="0"/>
            </a:endParaRPr>
          </a:p>
        </p:txBody>
      </p:sp>
      <p:sp>
        <p:nvSpPr>
          <p:cNvPr id="7" name="textruta 6"/>
          <p:cNvSpPr txBox="1"/>
          <p:nvPr/>
        </p:nvSpPr>
        <p:spPr>
          <a:xfrm>
            <a:off x="6012160" y="3862135"/>
            <a:ext cx="720080" cy="430887"/>
          </a:xfrm>
          <a:prstGeom prst="rect">
            <a:avLst/>
          </a:prstGeom>
          <a:solidFill>
            <a:srgbClr val="FFFFCC"/>
          </a:solidFill>
        </p:spPr>
        <p:txBody>
          <a:bodyPr wrap="square" rtlCol="0">
            <a:spAutoFit/>
          </a:bodyPr>
          <a:lstStyle/>
          <a:p>
            <a:pPr algn="ctr"/>
            <a:r>
              <a:rPr lang="sv-SE" sz="1050" dirty="0" smtClean="0">
                <a:latin typeface="Comic Sans MS" panose="030F0702030302020204" pitchFamily="66" charset="0"/>
              </a:rPr>
              <a:t>Sänkbar pump</a:t>
            </a:r>
            <a:endParaRPr lang="sv-SE" sz="1050" dirty="0">
              <a:latin typeface="Comic Sans MS" panose="030F0702030302020204" pitchFamily="66" charset="0"/>
            </a:endParaRPr>
          </a:p>
        </p:txBody>
      </p:sp>
      <p:sp>
        <p:nvSpPr>
          <p:cNvPr id="8" name="textruta 7"/>
          <p:cNvSpPr txBox="1"/>
          <p:nvPr/>
        </p:nvSpPr>
        <p:spPr>
          <a:xfrm>
            <a:off x="4283968" y="2564904"/>
            <a:ext cx="1080120" cy="461665"/>
          </a:xfrm>
          <a:prstGeom prst="rect">
            <a:avLst/>
          </a:prstGeom>
          <a:solidFill>
            <a:schemeClr val="accent3">
              <a:lumMod val="40000"/>
              <a:lumOff val="60000"/>
            </a:schemeClr>
          </a:solidFill>
        </p:spPr>
        <p:txBody>
          <a:bodyPr wrap="square" rtlCol="0">
            <a:spAutoFit/>
          </a:bodyPr>
          <a:lstStyle/>
          <a:p>
            <a:r>
              <a:rPr lang="sv-SE" sz="1200" dirty="0" smtClean="0">
                <a:latin typeface="Comic Sans MS" panose="030F0702030302020204" pitchFamily="66" charset="0"/>
              </a:rPr>
              <a:t>Sand, lera och grus</a:t>
            </a:r>
            <a:endParaRPr lang="sv-SE" sz="1200" dirty="0">
              <a:latin typeface="Comic Sans MS" panose="030F0702030302020204" pitchFamily="66" charset="0"/>
            </a:endParaRPr>
          </a:p>
        </p:txBody>
      </p:sp>
      <p:sp>
        <p:nvSpPr>
          <p:cNvPr id="9" name="textruta 8"/>
          <p:cNvSpPr txBox="1"/>
          <p:nvPr/>
        </p:nvSpPr>
        <p:spPr>
          <a:xfrm>
            <a:off x="6444208" y="1484784"/>
            <a:ext cx="1656184" cy="307777"/>
          </a:xfrm>
          <a:prstGeom prst="rect">
            <a:avLst/>
          </a:prstGeom>
          <a:solidFill>
            <a:schemeClr val="bg1"/>
          </a:solidFill>
        </p:spPr>
        <p:txBody>
          <a:bodyPr wrap="square" rtlCol="0">
            <a:spAutoFit/>
          </a:bodyPr>
          <a:lstStyle/>
          <a:p>
            <a:r>
              <a:rPr lang="sv-SE" sz="1400" dirty="0" smtClean="0">
                <a:latin typeface="Comic Sans MS" panose="030F0702030302020204" pitchFamily="66" charset="0"/>
              </a:rPr>
              <a:t>Övervakningshål</a:t>
            </a:r>
            <a:endParaRPr lang="sv-SE" sz="1400" dirty="0">
              <a:latin typeface="Comic Sans MS" panose="030F0702030302020204" pitchFamily="66" charset="0"/>
            </a:endParaRPr>
          </a:p>
        </p:txBody>
      </p:sp>
      <p:sp>
        <p:nvSpPr>
          <p:cNvPr id="10" name="textruta 9"/>
          <p:cNvSpPr txBox="1"/>
          <p:nvPr/>
        </p:nvSpPr>
        <p:spPr>
          <a:xfrm>
            <a:off x="1835696" y="1556792"/>
            <a:ext cx="1800200" cy="307777"/>
          </a:xfrm>
          <a:prstGeom prst="rect">
            <a:avLst/>
          </a:prstGeom>
          <a:solidFill>
            <a:schemeClr val="bg1"/>
          </a:solidFill>
        </p:spPr>
        <p:txBody>
          <a:bodyPr wrap="square" rtlCol="0">
            <a:spAutoFit/>
          </a:bodyPr>
          <a:lstStyle/>
          <a:p>
            <a:r>
              <a:rPr lang="sv-SE" sz="1400" dirty="0">
                <a:latin typeface="Comic Sans MS" panose="030F0702030302020204" pitchFamily="66" charset="0"/>
              </a:rPr>
              <a:t>Övervakningshål</a:t>
            </a:r>
          </a:p>
        </p:txBody>
      </p:sp>
      <p:sp>
        <p:nvSpPr>
          <p:cNvPr id="11" name="textruta 10"/>
          <p:cNvSpPr txBox="1"/>
          <p:nvPr/>
        </p:nvSpPr>
        <p:spPr>
          <a:xfrm>
            <a:off x="3997679" y="1133599"/>
            <a:ext cx="870359" cy="577081"/>
          </a:xfrm>
          <a:prstGeom prst="rect">
            <a:avLst/>
          </a:prstGeom>
          <a:solidFill>
            <a:schemeClr val="bg1"/>
          </a:solidFill>
        </p:spPr>
        <p:txBody>
          <a:bodyPr wrap="square" rtlCol="0">
            <a:spAutoFit/>
          </a:bodyPr>
          <a:lstStyle/>
          <a:p>
            <a:r>
              <a:rPr lang="sv-SE" sz="1050" dirty="0" smtClean="0">
                <a:latin typeface="Comic Sans MS" panose="030F0702030302020204" pitchFamily="66" charset="0"/>
              </a:rPr>
              <a:t>Från process-anläggning</a:t>
            </a:r>
            <a:endParaRPr lang="sv-SE" sz="1050" dirty="0">
              <a:latin typeface="Comic Sans MS" panose="030F0702030302020204" pitchFamily="66" charset="0"/>
            </a:endParaRPr>
          </a:p>
        </p:txBody>
      </p:sp>
      <p:sp>
        <p:nvSpPr>
          <p:cNvPr id="13" name="textruta 12"/>
          <p:cNvSpPr txBox="1"/>
          <p:nvPr/>
        </p:nvSpPr>
        <p:spPr>
          <a:xfrm>
            <a:off x="4868038" y="1133599"/>
            <a:ext cx="848084" cy="577081"/>
          </a:xfrm>
          <a:prstGeom prst="rect">
            <a:avLst/>
          </a:prstGeom>
          <a:solidFill>
            <a:schemeClr val="bg1"/>
          </a:solidFill>
        </p:spPr>
        <p:txBody>
          <a:bodyPr wrap="square" rtlCol="0">
            <a:spAutoFit/>
          </a:bodyPr>
          <a:lstStyle/>
          <a:p>
            <a:r>
              <a:rPr lang="sv-SE" sz="1050" dirty="0" smtClean="0">
                <a:latin typeface="Comic Sans MS" panose="030F0702030302020204" pitchFamily="66" charset="0"/>
              </a:rPr>
              <a:t>Till process-anläggning</a:t>
            </a:r>
            <a:endParaRPr lang="sv-SE" sz="1050" dirty="0">
              <a:latin typeface="Comic Sans MS" panose="030F0702030302020204" pitchFamily="66" charset="0"/>
            </a:endParaRPr>
          </a:p>
        </p:txBody>
      </p:sp>
    </p:spTree>
    <p:extLst>
      <p:ext uri="{BB962C8B-B14F-4D97-AF65-F5344CB8AC3E}">
        <p14:creationId xmlns:p14="http://schemas.microsoft.com/office/powerpoint/2010/main" val="2070280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260648"/>
            <a:ext cx="8229600" cy="547464"/>
          </a:xfrm>
        </p:spPr>
        <p:txBody>
          <a:bodyPr/>
          <a:lstStyle/>
          <a:p>
            <a:r>
              <a:rPr lang="sv-SE" sz="2800" dirty="0" smtClean="0"/>
              <a:t>In-situ lakning</a:t>
            </a:r>
            <a:endParaRPr lang="sv-SE"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73" y="980728"/>
            <a:ext cx="8312783" cy="5405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1493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44450"/>
            <a:ext cx="8229600" cy="647700"/>
          </a:xfrm>
        </p:spPr>
        <p:txBody>
          <a:bodyPr/>
          <a:lstStyle/>
          <a:p>
            <a:r>
              <a:rPr lang="sv-SE" sz="2800" dirty="0" smtClean="0"/>
              <a:t>Uran framställning av U</a:t>
            </a:r>
            <a:r>
              <a:rPr lang="sv-SE" sz="2800" baseline="-25000" dirty="0" smtClean="0"/>
              <a:t>3</a:t>
            </a:r>
            <a:r>
              <a:rPr lang="sv-SE" sz="2800" dirty="0" smtClean="0"/>
              <a:t>O</a:t>
            </a:r>
            <a:r>
              <a:rPr lang="sv-SE" sz="2800" baseline="-25000" dirty="0" smtClean="0"/>
              <a:t>8</a:t>
            </a:r>
            <a:endParaRPr lang="sv-SE" sz="2800" baseline="-25000" dirty="0"/>
          </a:p>
        </p:txBody>
      </p:sp>
      <p:sp>
        <p:nvSpPr>
          <p:cNvPr id="4" name="Flödesschema: Process 3"/>
          <p:cNvSpPr/>
          <p:nvPr/>
        </p:nvSpPr>
        <p:spPr>
          <a:xfrm>
            <a:off x="1028959" y="1398309"/>
            <a:ext cx="1667966" cy="861392"/>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accent4">
                    <a:lumMod val="20000"/>
                    <a:lumOff val="80000"/>
                  </a:schemeClr>
                </a:solidFill>
              </a:rPr>
              <a:t>Krossning Malning i vatten</a:t>
            </a:r>
            <a:endParaRPr lang="sv-SE" b="1" dirty="0">
              <a:solidFill>
                <a:schemeClr val="accent4">
                  <a:lumMod val="20000"/>
                  <a:lumOff val="80000"/>
                </a:schemeClr>
              </a:solidFill>
            </a:endParaRPr>
          </a:p>
        </p:txBody>
      </p:sp>
      <p:sp>
        <p:nvSpPr>
          <p:cNvPr id="5" name="Flödesschema: Process 4"/>
          <p:cNvSpPr/>
          <p:nvPr/>
        </p:nvSpPr>
        <p:spPr>
          <a:xfrm>
            <a:off x="3072445" y="2118354"/>
            <a:ext cx="1692188"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accent4">
                    <a:lumMod val="20000"/>
                    <a:lumOff val="80000"/>
                  </a:schemeClr>
                </a:solidFill>
              </a:rPr>
              <a:t>Upplösning i svavelsyra</a:t>
            </a:r>
            <a:endParaRPr lang="sv-SE" b="1" dirty="0">
              <a:solidFill>
                <a:schemeClr val="accent4">
                  <a:lumMod val="20000"/>
                  <a:lumOff val="80000"/>
                </a:schemeClr>
              </a:solidFill>
            </a:endParaRPr>
          </a:p>
        </p:txBody>
      </p:sp>
      <p:sp>
        <p:nvSpPr>
          <p:cNvPr id="6" name="Flödesschema: Process 5"/>
          <p:cNvSpPr/>
          <p:nvPr/>
        </p:nvSpPr>
        <p:spPr>
          <a:xfrm>
            <a:off x="3289628" y="3863541"/>
            <a:ext cx="1692188" cy="648072"/>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Fällning med ammoniak</a:t>
            </a:r>
            <a:endParaRPr lang="sv-SE" dirty="0">
              <a:solidFill>
                <a:schemeClr val="tx1"/>
              </a:solidFill>
            </a:endParaRPr>
          </a:p>
        </p:txBody>
      </p:sp>
      <p:sp>
        <p:nvSpPr>
          <p:cNvPr id="7" name="Flödesschema: Process 6"/>
          <p:cNvSpPr/>
          <p:nvPr/>
        </p:nvSpPr>
        <p:spPr>
          <a:xfrm>
            <a:off x="3491880" y="4921945"/>
            <a:ext cx="2376264" cy="1224136"/>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solidFill>
              </a:rPr>
              <a:t>Filtrering, torkning,kalcinering till U</a:t>
            </a:r>
            <a:r>
              <a:rPr lang="sv-SE" b="1" baseline="-25000" dirty="0" smtClean="0">
                <a:solidFill>
                  <a:schemeClr val="tx1"/>
                </a:solidFill>
              </a:rPr>
              <a:t>3</a:t>
            </a:r>
            <a:r>
              <a:rPr lang="sv-SE" b="1" dirty="0" smtClean="0">
                <a:solidFill>
                  <a:schemeClr val="tx1"/>
                </a:solidFill>
              </a:rPr>
              <a:t>O</a:t>
            </a:r>
            <a:r>
              <a:rPr lang="sv-SE" b="1" baseline="-25000" dirty="0" smtClean="0">
                <a:solidFill>
                  <a:schemeClr val="tx1"/>
                </a:solidFill>
              </a:rPr>
              <a:t>8 </a:t>
            </a:r>
            <a:r>
              <a:rPr lang="sv-SE" b="1" dirty="0" smtClean="0">
                <a:solidFill>
                  <a:schemeClr val="tx1"/>
                </a:solidFill>
              </a:rPr>
              <a:t>(yellowcake</a:t>
            </a:r>
            <a:r>
              <a:rPr lang="sv-SE" dirty="0" smtClean="0">
                <a:solidFill>
                  <a:schemeClr val="tx1"/>
                </a:solidFill>
              </a:rPr>
              <a:t>)</a:t>
            </a:r>
            <a:endParaRPr lang="sv-SE" dirty="0">
              <a:solidFill>
                <a:schemeClr val="tx1"/>
              </a:solidFill>
            </a:endParaRPr>
          </a:p>
        </p:txBody>
      </p:sp>
      <p:cxnSp>
        <p:nvCxnSpPr>
          <p:cNvPr id="12" name="Vinklad  11"/>
          <p:cNvCxnSpPr>
            <a:stCxn id="4" idx="2"/>
            <a:endCxn id="5" idx="1"/>
          </p:cNvCxnSpPr>
          <p:nvPr/>
        </p:nvCxnSpPr>
        <p:spPr>
          <a:xfrm rot="16200000" flipH="1">
            <a:off x="2376349" y="1746293"/>
            <a:ext cx="182689" cy="1209503"/>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Flödesschema: Process 12"/>
          <p:cNvSpPr/>
          <p:nvPr/>
        </p:nvSpPr>
        <p:spPr>
          <a:xfrm>
            <a:off x="5090739" y="2634301"/>
            <a:ext cx="1800200" cy="767916"/>
          </a:xfrm>
          <a:prstGeom prst="flowChartProcess">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18" name="Vinklad  17"/>
          <p:cNvCxnSpPr>
            <a:stCxn id="5" idx="2"/>
            <a:endCxn id="13" idx="1"/>
          </p:cNvCxnSpPr>
          <p:nvPr/>
        </p:nvCxnSpPr>
        <p:spPr>
          <a:xfrm rot="16200000" flipH="1">
            <a:off x="4378723" y="2306242"/>
            <a:ext cx="251833" cy="11722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026" name="Picture 2" descr="Bildresultat för jonbyteskromatograf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9951" y="2190474"/>
            <a:ext cx="2196638" cy="1655570"/>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19" name="textruta 18"/>
          <p:cNvSpPr txBox="1"/>
          <p:nvPr/>
        </p:nvSpPr>
        <p:spPr>
          <a:xfrm>
            <a:off x="5090740" y="3402217"/>
            <a:ext cx="2185849" cy="369332"/>
          </a:xfrm>
          <a:prstGeom prst="rect">
            <a:avLst/>
          </a:prstGeom>
          <a:noFill/>
        </p:spPr>
        <p:txBody>
          <a:bodyPr wrap="square" rtlCol="0">
            <a:spAutoFit/>
          </a:bodyPr>
          <a:lstStyle/>
          <a:p>
            <a:r>
              <a:rPr lang="sv-SE" b="1" dirty="0" smtClean="0"/>
              <a:t>Jonbytesextraktion</a:t>
            </a:r>
            <a:endParaRPr lang="sv-SE" b="1" dirty="0"/>
          </a:p>
        </p:txBody>
      </p:sp>
      <p:cxnSp>
        <p:nvCxnSpPr>
          <p:cNvPr id="21" name="Rak pil 20"/>
          <p:cNvCxnSpPr>
            <a:stCxn id="1026" idx="3"/>
          </p:cNvCxnSpPr>
          <p:nvPr/>
        </p:nvCxnSpPr>
        <p:spPr>
          <a:xfrm>
            <a:off x="7276589" y="3018259"/>
            <a:ext cx="39175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textruta 21"/>
          <p:cNvSpPr txBox="1"/>
          <p:nvPr/>
        </p:nvSpPr>
        <p:spPr>
          <a:xfrm>
            <a:off x="7668344" y="2634301"/>
            <a:ext cx="1296144" cy="923330"/>
          </a:xfrm>
          <a:prstGeom prst="rect">
            <a:avLst/>
          </a:prstGeom>
          <a:noFill/>
        </p:spPr>
        <p:txBody>
          <a:bodyPr wrap="square" rtlCol="0">
            <a:spAutoFit/>
          </a:bodyPr>
          <a:lstStyle/>
          <a:p>
            <a:r>
              <a:rPr lang="sv-SE" dirty="0" smtClean="0"/>
              <a:t>Avfall</a:t>
            </a:r>
          </a:p>
          <a:p>
            <a:r>
              <a:rPr lang="sv-SE" dirty="0" smtClean="0"/>
              <a:t>(Th,Ra,Pb, etc)</a:t>
            </a:r>
            <a:endParaRPr lang="sv-SE" dirty="0"/>
          </a:p>
        </p:txBody>
      </p:sp>
      <p:cxnSp>
        <p:nvCxnSpPr>
          <p:cNvPr id="24" name="Vinklad  23"/>
          <p:cNvCxnSpPr>
            <a:stCxn id="1026" idx="2"/>
            <a:endCxn id="6" idx="3"/>
          </p:cNvCxnSpPr>
          <p:nvPr/>
        </p:nvCxnSpPr>
        <p:spPr>
          <a:xfrm rot="5400000">
            <a:off x="5409277" y="3418583"/>
            <a:ext cx="341533" cy="1196454"/>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Vinklad  25"/>
          <p:cNvCxnSpPr>
            <a:stCxn id="5" idx="2"/>
          </p:cNvCxnSpPr>
          <p:nvPr/>
        </p:nvCxnSpPr>
        <p:spPr>
          <a:xfrm rot="5400000">
            <a:off x="3096089" y="2335386"/>
            <a:ext cx="391411" cy="125349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textruta 26"/>
          <p:cNvSpPr txBox="1"/>
          <p:nvPr/>
        </p:nvSpPr>
        <p:spPr>
          <a:xfrm>
            <a:off x="1475656" y="2892342"/>
            <a:ext cx="1221269" cy="646331"/>
          </a:xfrm>
          <a:prstGeom prst="rect">
            <a:avLst/>
          </a:prstGeom>
          <a:noFill/>
          <a:ln w="19050">
            <a:solidFill>
              <a:srgbClr val="0070C0"/>
            </a:solidFill>
          </a:ln>
        </p:spPr>
        <p:txBody>
          <a:bodyPr wrap="square" rtlCol="0">
            <a:spAutoFit/>
          </a:bodyPr>
          <a:lstStyle/>
          <a:p>
            <a:r>
              <a:rPr lang="sv-SE" dirty="0" smtClean="0"/>
              <a:t>Avfall (gråberg)</a:t>
            </a:r>
            <a:endParaRPr lang="sv-SE" dirty="0"/>
          </a:p>
        </p:txBody>
      </p:sp>
      <p:cxnSp>
        <p:nvCxnSpPr>
          <p:cNvPr id="30" name="Vinklad  29"/>
          <p:cNvCxnSpPr>
            <a:stCxn id="6" idx="2"/>
            <a:endCxn id="7" idx="0"/>
          </p:cNvCxnSpPr>
          <p:nvPr/>
        </p:nvCxnSpPr>
        <p:spPr>
          <a:xfrm rot="16200000" flipH="1">
            <a:off x="4202701" y="4444634"/>
            <a:ext cx="410332" cy="54429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050" name="Picture 2" descr="Bildresultat för yellowc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476" y="4437112"/>
            <a:ext cx="2405063" cy="201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9410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836712"/>
          </a:xfrm>
        </p:spPr>
        <p:txBody>
          <a:bodyPr/>
          <a:lstStyle/>
          <a:p>
            <a:r>
              <a:rPr lang="sv-SE" sz="2800" dirty="0" smtClean="0"/>
              <a:t>Raffinering och konvertering av uran </a:t>
            </a:r>
            <a:endParaRPr lang="sv-SE" sz="2800" dirty="0"/>
          </a:p>
        </p:txBody>
      </p:sp>
      <p:sp>
        <p:nvSpPr>
          <p:cNvPr id="3" name="textruta 2"/>
          <p:cNvSpPr txBox="1"/>
          <p:nvPr/>
        </p:nvSpPr>
        <p:spPr>
          <a:xfrm>
            <a:off x="1331640" y="1124744"/>
            <a:ext cx="6264696" cy="2010807"/>
          </a:xfrm>
          <a:prstGeom prst="rect">
            <a:avLst/>
          </a:prstGeom>
          <a:noFill/>
        </p:spPr>
        <p:txBody>
          <a:bodyPr wrap="square" rtlCol="0">
            <a:spAutoFit/>
          </a:bodyPr>
          <a:lstStyle/>
          <a:p>
            <a:r>
              <a:rPr lang="sv-SE" sz="1600" b="1" dirty="0" smtClean="0">
                <a:solidFill>
                  <a:schemeClr val="tx2"/>
                </a:solidFill>
                <a:latin typeface="Arial" panose="020B0604020202020204" pitchFamily="34" charset="0"/>
                <a:cs typeface="Arial" panose="020B0604020202020204" pitchFamily="34" charset="0"/>
              </a:rPr>
              <a:t>Raffinering</a:t>
            </a:r>
            <a:r>
              <a:rPr lang="sv-SE" sz="1600" dirty="0" smtClean="0">
                <a:solidFill>
                  <a:schemeClr val="tx2"/>
                </a:solidFill>
                <a:latin typeface="Arial" panose="020B0604020202020204" pitchFamily="34" charset="0"/>
                <a:cs typeface="Arial" panose="020B0604020202020204" pitchFamily="34" charset="0"/>
              </a:rPr>
              <a:t> tar bort föroreningar och omvandlar urankoncentratet (Yellowcake) U</a:t>
            </a:r>
            <a:r>
              <a:rPr lang="sv-SE" sz="1600" baseline="-25000" dirty="0" smtClean="0">
                <a:solidFill>
                  <a:schemeClr val="tx2"/>
                </a:solidFill>
                <a:latin typeface="Arial" panose="020B0604020202020204" pitchFamily="34" charset="0"/>
                <a:cs typeface="Arial" panose="020B0604020202020204" pitchFamily="34" charset="0"/>
              </a:rPr>
              <a:t>3</a:t>
            </a:r>
            <a:r>
              <a:rPr lang="sv-SE" sz="1600" dirty="0" smtClean="0">
                <a:solidFill>
                  <a:schemeClr val="tx2"/>
                </a:solidFill>
                <a:latin typeface="Arial" panose="020B0604020202020204" pitchFamily="34" charset="0"/>
                <a:cs typeface="Arial" panose="020B0604020202020204" pitchFamily="34" charset="0"/>
              </a:rPr>
              <a:t>O</a:t>
            </a:r>
            <a:r>
              <a:rPr lang="sv-SE" sz="1600" baseline="-25000" dirty="0" smtClean="0">
                <a:solidFill>
                  <a:schemeClr val="tx2"/>
                </a:solidFill>
                <a:latin typeface="Arial" panose="020B0604020202020204" pitchFamily="34" charset="0"/>
                <a:cs typeface="Arial" panose="020B0604020202020204" pitchFamily="34" charset="0"/>
              </a:rPr>
              <a:t>8</a:t>
            </a:r>
            <a:r>
              <a:rPr lang="sv-SE" sz="1600" dirty="0" smtClean="0">
                <a:solidFill>
                  <a:schemeClr val="tx2"/>
                </a:solidFill>
                <a:latin typeface="Arial" panose="020B0604020202020204" pitchFamily="34" charset="0"/>
                <a:cs typeface="Arial" panose="020B0604020202020204" pitchFamily="34" charset="0"/>
              </a:rPr>
              <a:t> till UO</a:t>
            </a:r>
            <a:r>
              <a:rPr lang="sv-SE" sz="1600" baseline="-25000" dirty="0" smtClean="0">
                <a:solidFill>
                  <a:schemeClr val="tx2"/>
                </a:solidFill>
                <a:latin typeface="Arial" panose="020B0604020202020204" pitchFamily="34" charset="0"/>
                <a:cs typeface="Arial" panose="020B0604020202020204" pitchFamily="34" charset="0"/>
              </a:rPr>
              <a:t>3</a:t>
            </a:r>
          </a:p>
          <a:p>
            <a:endParaRPr lang="sv-SE" sz="1600" baseline="-25000" dirty="0">
              <a:solidFill>
                <a:schemeClr val="tx2"/>
              </a:solidFill>
              <a:latin typeface="Arial" panose="020B0604020202020204" pitchFamily="34" charset="0"/>
              <a:cs typeface="Arial" panose="020B0604020202020204" pitchFamily="34" charset="0"/>
            </a:endParaRPr>
          </a:p>
          <a:p>
            <a:r>
              <a:rPr lang="sv-SE" sz="1600" b="1" dirty="0" smtClean="0">
                <a:solidFill>
                  <a:schemeClr val="tx2"/>
                </a:solidFill>
                <a:latin typeface="Arial" panose="020B0604020202020204" pitchFamily="34" charset="0"/>
                <a:cs typeface="Arial" panose="020B0604020202020204" pitchFamily="34" charset="0"/>
              </a:rPr>
              <a:t>Konvertering</a:t>
            </a:r>
            <a:r>
              <a:rPr lang="sv-SE" sz="1600" dirty="0" smtClean="0">
                <a:solidFill>
                  <a:schemeClr val="tx2"/>
                </a:solidFill>
                <a:latin typeface="Arial" panose="020B0604020202020204" pitchFamily="34" charset="0"/>
                <a:cs typeface="Arial" panose="020B0604020202020204" pitchFamily="34" charset="0"/>
              </a:rPr>
              <a:t> omvandlar UO</a:t>
            </a:r>
            <a:r>
              <a:rPr lang="sv-SE" sz="1600" baseline="-25000" dirty="0" smtClean="0">
                <a:solidFill>
                  <a:schemeClr val="tx2"/>
                </a:solidFill>
                <a:latin typeface="Arial" panose="020B0604020202020204" pitchFamily="34" charset="0"/>
                <a:cs typeface="Arial" panose="020B0604020202020204" pitchFamily="34" charset="0"/>
              </a:rPr>
              <a:t>3</a:t>
            </a:r>
            <a:r>
              <a:rPr lang="sv-SE" sz="1600" dirty="0" smtClean="0">
                <a:solidFill>
                  <a:schemeClr val="tx2"/>
                </a:solidFill>
                <a:latin typeface="Arial" panose="020B0604020202020204" pitchFamily="34" charset="0"/>
                <a:cs typeface="Arial" panose="020B0604020202020204" pitchFamily="34" charset="0"/>
              </a:rPr>
              <a:t> till UF</a:t>
            </a:r>
            <a:r>
              <a:rPr lang="sv-SE" sz="1600" baseline="-25000" dirty="0" smtClean="0">
                <a:solidFill>
                  <a:schemeClr val="tx2"/>
                </a:solidFill>
                <a:latin typeface="Arial" panose="020B0604020202020204" pitchFamily="34" charset="0"/>
                <a:cs typeface="Arial" panose="020B0604020202020204" pitchFamily="34" charset="0"/>
              </a:rPr>
              <a:t>6</a:t>
            </a:r>
            <a:r>
              <a:rPr lang="sv-SE" sz="1600" dirty="0" smtClean="0">
                <a:solidFill>
                  <a:schemeClr val="tx2"/>
                </a:solidFill>
                <a:latin typeface="Arial" panose="020B0604020202020204" pitchFamily="34" charset="0"/>
                <a:cs typeface="Arial" panose="020B0604020202020204" pitchFamily="34" charset="0"/>
              </a:rPr>
              <a:t> som är gasformig över 57</a:t>
            </a:r>
            <a:r>
              <a:rPr lang="sv-SE" sz="1600" dirty="0" smtClean="0">
                <a:solidFill>
                  <a:schemeClr val="tx2"/>
                </a:solidFill>
                <a:latin typeface="Calibri"/>
                <a:cs typeface="Calibri"/>
              </a:rPr>
              <a:t>°</a:t>
            </a:r>
            <a:r>
              <a:rPr lang="sv-SE" dirty="0" smtClean="0">
                <a:solidFill>
                  <a:schemeClr val="tx2"/>
                </a:solidFill>
                <a:latin typeface="Calibri"/>
                <a:cs typeface="Calibri"/>
              </a:rPr>
              <a:t>C</a:t>
            </a:r>
            <a:r>
              <a:rPr lang="sv-SE" sz="1600" dirty="0" smtClean="0">
                <a:solidFill>
                  <a:schemeClr val="tx2"/>
                </a:solidFill>
                <a:latin typeface="Calibri"/>
                <a:cs typeface="Calibri"/>
              </a:rPr>
              <a:t> </a:t>
            </a:r>
            <a:r>
              <a:rPr lang="sv-SE" sz="1600" dirty="0">
                <a:solidFill>
                  <a:schemeClr val="tx2"/>
                </a:solidFill>
                <a:latin typeface="Arial" panose="020B0604020202020204" pitchFamily="34" charset="0"/>
                <a:cs typeface="Arial" panose="020B0604020202020204" pitchFamily="34" charset="0"/>
              </a:rPr>
              <a:t>så att det kan användas i </a:t>
            </a:r>
            <a:r>
              <a:rPr lang="sv-SE" sz="1600" dirty="0" smtClean="0">
                <a:solidFill>
                  <a:schemeClr val="tx2"/>
                </a:solidFill>
                <a:latin typeface="Arial" panose="020B0604020202020204" pitchFamily="34" charset="0"/>
                <a:cs typeface="Arial" panose="020B0604020202020204" pitchFamily="34" charset="0"/>
              </a:rPr>
              <a:t>lättvattenreaktorer. För vissa typer av reaktorer som använder tungt vatten som moderator behöver uranet inte anrikas utan där omvandlas U</a:t>
            </a:r>
            <a:r>
              <a:rPr lang="sv-SE" sz="1600" baseline="-25000" dirty="0" smtClean="0">
                <a:solidFill>
                  <a:schemeClr val="tx2"/>
                </a:solidFill>
                <a:latin typeface="Arial" panose="020B0604020202020204" pitchFamily="34" charset="0"/>
                <a:cs typeface="Arial" panose="020B0604020202020204" pitchFamily="34" charset="0"/>
              </a:rPr>
              <a:t>3</a:t>
            </a:r>
            <a:r>
              <a:rPr lang="sv-SE" sz="1600" dirty="0" smtClean="0">
                <a:solidFill>
                  <a:schemeClr val="tx2"/>
                </a:solidFill>
                <a:latin typeface="Arial" panose="020B0604020202020204" pitchFamily="34" charset="0"/>
                <a:cs typeface="Arial" panose="020B0604020202020204" pitchFamily="34" charset="0"/>
              </a:rPr>
              <a:t>O</a:t>
            </a:r>
            <a:r>
              <a:rPr lang="sv-SE" sz="1600" baseline="-25000" dirty="0" smtClean="0">
                <a:solidFill>
                  <a:schemeClr val="tx2"/>
                </a:solidFill>
                <a:latin typeface="Arial" panose="020B0604020202020204" pitchFamily="34" charset="0"/>
                <a:cs typeface="Arial" panose="020B0604020202020204" pitchFamily="34" charset="0"/>
              </a:rPr>
              <a:t>8</a:t>
            </a:r>
            <a:r>
              <a:rPr lang="sv-SE" sz="1600" dirty="0" smtClean="0">
                <a:solidFill>
                  <a:schemeClr val="tx2"/>
                </a:solidFill>
                <a:latin typeface="Arial" panose="020B0604020202020204" pitchFamily="34" charset="0"/>
                <a:cs typeface="Arial" panose="020B0604020202020204" pitchFamily="34" charset="0"/>
              </a:rPr>
              <a:t> till fyrvärt UO</a:t>
            </a:r>
            <a:r>
              <a:rPr lang="sv-SE" sz="1600" baseline="-25000" dirty="0" smtClean="0">
                <a:solidFill>
                  <a:schemeClr val="tx2"/>
                </a:solidFill>
                <a:latin typeface="Arial" panose="020B0604020202020204" pitchFamily="34" charset="0"/>
                <a:cs typeface="Arial" panose="020B0604020202020204" pitchFamily="34" charset="0"/>
              </a:rPr>
              <a:t>2</a:t>
            </a:r>
            <a:r>
              <a:rPr lang="sv-SE" sz="1600" dirty="0" smtClean="0">
                <a:solidFill>
                  <a:schemeClr val="tx2"/>
                </a:solidFill>
                <a:latin typeface="Arial" panose="020B0604020202020204" pitchFamily="34" charset="0"/>
                <a:cs typeface="Arial" panose="020B0604020202020204" pitchFamily="34" charset="0"/>
              </a:rPr>
              <a:t> som pressas till kutsar som infogas i bränslestavar</a:t>
            </a:r>
            <a:endParaRPr lang="sv-SE" sz="1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1972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764704"/>
          </a:xfrm>
        </p:spPr>
        <p:txBody>
          <a:bodyPr/>
          <a:lstStyle/>
          <a:p>
            <a:r>
              <a:rPr lang="sv-SE" sz="2400" dirty="0" smtClean="0"/>
              <a:t>Naturligt förekommande radioaktiva grundämnen</a:t>
            </a:r>
            <a:endParaRPr lang="sv-SE" sz="2400" dirty="0"/>
          </a:p>
        </p:txBody>
      </p:sp>
      <p:graphicFrame>
        <p:nvGraphicFramePr>
          <p:cNvPr id="3" name="Tabell 2"/>
          <p:cNvGraphicFramePr>
            <a:graphicFrameLocks noGrp="1"/>
          </p:cNvGraphicFramePr>
          <p:nvPr>
            <p:extLst>
              <p:ext uri="{D42A27DB-BD31-4B8C-83A1-F6EECF244321}">
                <p14:modId xmlns:p14="http://schemas.microsoft.com/office/powerpoint/2010/main" val="2560287927"/>
              </p:ext>
            </p:extLst>
          </p:nvPr>
        </p:nvGraphicFramePr>
        <p:xfrm>
          <a:off x="827584" y="686983"/>
          <a:ext cx="7848872" cy="5046273"/>
        </p:xfrm>
        <a:graphic>
          <a:graphicData uri="http://schemas.openxmlformats.org/drawingml/2006/table">
            <a:tbl>
              <a:tblPr firstRow="1" bandRow="1">
                <a:tableStyleId>{5C22544A-7EE6-4342-B048-85BDC9FD1C3A}</a:tableStyleId>
              </a:tblPr>
              <a:tblGrid>
                <a:gridCol w="1553423"/>
                <a:gridCol w="1482462"/>
                <a:gridCol w="1332827"/>
                <a:gridCol w="1851149"/>
                <a:gridCol w="1629011"/>
              </a:tblGrid>
              <a:tr h="831953">
                <a:tc>
                  <a:txBody>
                    <a:bodyPr/>
                    <a:lstStyle/>
                    <a:p>
                      <a:r>
                        <a:rPr lang="sv-SE" sz="1400" dirty="0" smtClean="0"/>
                        <a:t>Isotop</a:t>
                      </a:r>
                      <a:endParaRPr lang="sv-SE" sz="1400" dirty="0"/>
                    </a:p>
                  </a:txBody>
                  <a:tcPr/>
                </a:tc>
                <a:tc>
                  <a:txBody>
                    <a:bodyPr/>
                    <a:lstStyle/>
                    <a:p>
                      <a:r>
                        <a:rPr lang="sv-SE" sz="1400" dirty="0" smtClean="0"/>
                        <a:t>Halveringstid</a:t>
                      </a:r>
                    </a:p>
                    <a:p>
                      <a:pPr algn="ctr"/>
                      <a:r>
                        <a:rPr lang="sv-SE" sz="1400" dirty="0" smtClean="0"/>
                        <a:t>år</a:t>
                      </a:r>
                      <a:endParaRPr lang="sv-SE" sz="1400" dirty="0"/>
                    </a:p>
                  </a:txBody>
                  <a:tcPr marL="54000" marR="54000" marT="46800" marB="46800"/>
                </a:tc>
                <a:tc>
                  <a:txBody>
                    <a:bodyPr/>
                    <a:lstStyle/>
                    <a:p>
                      <a:pPr algn="ctr"/>
                      <a:r>
                        <a:rPr lang="sv-SE" sz="1400" dirty="0" smtClean="0"/>
                        <a:t>Halt i jord-skorpan g/ton</a:t>
                      </a:r>
                      <a:endParaRPr lang="sv-SE" sz="1400" dirty="0"/>
                    </a:p>
                  </a:txBody>
                  <a:tcPr marL="36000" marR="36000" marT="36000" marB="36000"/>
                </a:tc>
                <a:tc>
                  <a:txBody>
                    <a:bodyPr/>
                    <a:lstStyle/>
                    <a:p>
                      <a:r>
                        <a:rPr lang="sv-SE" sz="1400" dirty="0" smtClean="0"/>
                        <a:t>Användning</a:t>
                      </a:r>
                      <a:endParaRPr lang="sv-SE" sz="1400" dirty="0"/>
                    </a:p>
                  </a:txBody>
                  <a:tcPr/>
                </a:tc>
                <a:tc>
                  <a:txBody>
                    <a:bodyPr/>
                    <a:lstStyle/>
                    <a:p>
                      <a:r>
                        <a:rPr lang="sv-SE" sz="1400" dirty="0" smtClean="0"/>
                        <a:t>Kommentar</a:t>
                      </a:r>
                      <a:endParaRPr lang="sv-SE" sz="1400" dirty="0"/>
                    </a:p>
                  </a:txBody>
                  <a:tcPr/>
                </a:tc>
              </a:tr>
              <a:tr h="320176">
                <a:tc>
                  <a:txBody>
                    <a:bodyPr/>
                    <a:lstStyle/>
                    <a:p>
                      <a:r>
                        <a:rPr lang="sv-SE" sz="1400" baseline="30000" dirty="0" smtClean="0">
                          <a:latin typeface="Comic Sans MS" panose="030F0702030302020204" pitchFamily="66" charset="0"/>
                        </a:rPr>
                        <a:t>14</a:t>
                      </a:r>
                      <a:r>
                        <a:rPr lang="sv-SE" sz="1400" dirty="0" smtClean="0">
                          <a:latin typeface="Comic Sans MS" panose="030F0702030302020204" pitchFamily="66" charset="0"/>
                        </a:rPr>
                        <a:t>C</a:t>
                      </a:r>
                      <a:endParaRPr lang="sv-SE" sz="1400" dirty="0">
                        <a:latin typeface="Comic Sans MS" panose="030F0702030302020204" pitchFamily="66" charset="0"/>
                      </a:endParaRPr>
                    </a:p>
                  </a:txBody>
                  <a:tcPr marL="36000" marR="36000" marT="36000" marB="36000"/>
                </a:tc>
                <a:tc>
                  <a:txBody>
                    <a:bodyPr/>
                    <a:lstStyle/>
                    <a:p>
                      <a:pPr algn="ctr"/>
                      <a:endParaRPr lang="sv-SE" sz="1200" dirty="0">
                        <a:latin typeface="Comic Sans MS" panose="030F0702030302020204" pitchFamily="66" charset="0"/>
                      </a:endParaRPr>
                    </a:p>
                  </a:txBody>
                  <a:tcPr marL="36000" marR="36000" marT="36000" marB="36000"/>
                </a:tc>
                <a:tc>
                  <a:txBody>
                    <a:bodyPr/>
                    <a:lstStyle/>
                    <a:p>
                      <a:pPr algn="ctr"/>
                      <a:endParaRPr lang="sv-SE" sz="1200" baseline="0" dirty="0">
                        <a:latin typeface="Comic Sans MS" panose="030F0702030302020204" pitchFamily="66" charset="0"/>
                      </a:endParaRPr>
                    </a:p>
                  </a:txBody>
                  <a:tcPr marL="36000" marR="36000" marT="36000" marB="36000"/>
                </a:tc>
                <a:tc>
                  <a:txBody>
                    <a:bodyPr/>
                    <a:lstStyle/>
                    <a:p>
                      <a:r>
                        <a:rPr lang="sv-SE" sz="1200" dirty="0" smtClean="0">
                          <a:latin typeface="Comic Sans MS" panose="030F0702030302020204" pitchFamily="66" charset="0"/>
                        </a:rPr>
                        <a:t>Kol-14 datering</a:t>
                      </a:r>
                      <a:endParaRPr lang="sv-SE" sz="1200" dirty="0">
                        <a:latin typeface="Comic Sans MS" panose="030F0702030302020204" pitchFamily="66" charset="0"/>
                      </a:endParaRPr>
                    </a:p>
                  </a:txBody>
                  <a:tcPr marL="36000" marR="36000" marT="36000" marB="36000"/>
                </a:tc>
                <a:tc>
                  <a:txBody>
                    <a:bodyPr/>
                    <a:lstStyle/>
                    <a:p>
                      <a:r>
                        <a:rPr lang="sv-SE" sz="1200" dirty="0" smtClean="0">
                          <a:latin typeface="Comic Sans MS" panose="030F0702030302020204" pitchFamily="66" charset="0"/>
                        </a:rPr>
                        <a:t>Nybildas ständigt</a:t>
                      </a:r>
                      <a:endParaRPr lang="sv-SE" sz="1200" dirty="0">
                        <a:latin typeface="Comic Sans MS" panose="030F0702030302020204" pitchFamily="66" charset="0"/>
                      </a:endParaRPr>
                    </a:p>
                  </a:txBody>
                  <a:tcPr marL="36000" marR="36000" marT="36000" marB="36000"/>
                </a:tc>
              </a:tr>
              <a:tr h="360040">
                <a:tc>
                  <a:txBody>
                    <a:bodyPr/>
                    <a:lstStyle/>
                    <a:p>
                      <a:r>
                        <a:rPr lang="sv-SE" sz="1400" baseline="30000" dirty="0" smtClean="0">
                          <a:latin typeface="Comic Sans MS" panose="030F0702030302020204" pitchFamily="66" charset="0"/>
                        </a:rPr>
                        <a:t>230</a:t>
                      </a:r>
                      <a:r>
                        <a:rPr lang="sv-SE" sz="1400" dirty="0" smtClean="0">
                          <a:latin typeface="Comic Sans MS" panose="030F0702030302020204" pitchFamily="66" charset="0"/>
                        </a:rPr>
                        <a:t>Th</a:t>
                      </a:r>
                      <a:endParaRPr lang="sv-SE" sz="1400" dirty="0">
                        <a:latin typeface="Comic Sans MS" panose="030F0702030302020204" pitchFamily="66" charset="0"/>
                      </a:endParaRPr>
                    </a:p>
                  </a:txBody>
                  <a:tcPr marL="36000" marR="36000" marT="36000" marB="36000"/>
                </a:tc>
                <a:tc>
                  <a:txBody>
                    <a:bodyPr/>
                    <a:lstStyle/>
                    <a:p>
                      <a:pPr algn="ctr"/>
                      <a:r>
                        <a:rPr lang="sv-SE" sz="1200" dirty="0" smtClean="0">
                          <a:latin typeface="Comic Sans MS" panose="030F0702030302020204" pitchFamily="66" charset="0"/>
                        </a:rPr>
                        <a:t>75400 år</a:t>
                      </a:r>
                      <a:endParaRPr lang="sv-SE" sz="1200" dirty="0">
                        <a:latin typeface="Comic Sans MS" panose="030F0702030302020204" pitchFamily="66" charset="0"/>
                      </a:endParaRPr>
                    </a:p>
                  </a:txBody>
                  <a:tcPr marL="36000" marR="36000" marT="36000" marB="36000"/>
                </a:tc>
                <a:tc>
                  <a:txBody>
                    <a:bodyPr/>
                    <a:lstStyle/>
                    <a:p>
                      <a:pPr algn="ctr"/>
                      <a:r>
                        <a:rPr lang="sv-SE" sz="1200" baseline="0" dirty="0" smtClean="0">
                          <a:latin typeface="Comic Sans MS" panose="030F0702030302020204" pitchFamily="66" charset="0"/>
                        </a:rPr>
                        <a:t>67x10</a:t>
                      </a:r>
                      <a:r>
                        <a:rPr lang="sv-SE" sz="1200" baseline="30000" dirty="0" smtClean="0">
                          <a:latin typeface="Comic Sans MS" panose="030F0702030302020204" pitchFamily="66" charset="0"/>
                        </a:rPr>
                        <a:t>-6</a:t>
                      </a:r>
                      <a:endParaRPr lang="sv-SE" sz="1200" baseline="30000" dirty="0">
                        <a:latin typeface="Comic Sans MS" panose="030F0702030302020204" pitchFamily="66" charset="0"/>
                      </a:endParaRPr>
                    </a:p>
                  </a:txBody>
                  <a:tcPr marL="36000" marR="36000" marT="36000" marB="36000"/>
                </a:tc>
                <a:tc>
                  <a:txBody>
                    <a:bodyPr/>
                    <a:lstStyle/>
                    <a:p>
                      <a:r>
                        <a:rPr lang="sv-SE" sz="1200" dirty="0" smtClean="0">
                          <a:latin typeface="Comic Sans MS" panose="030F0702030302020204" pitchFamily="66" charset="0"/>
                        </a:rPr>
                        <a:t>Uran-Thorium datering</a:t>
                      </a:r>
                      <a:endParaRPr lang="sv-SE" sz="1200" dirty="0">
                        <a:latin typeface="Comic Sans MS" panose="030F0702030302020204" pitchFamily="66" charset="0"/>
                      </a:endParaRPr>
                    </a:p>
                  </a:txBody>
                  <a:tcPr marL="36000" marR="36000" marT="36000" marB="36000"/>
                </a:tc>
                <a:tc>
                  <a:txBody>
                    <a:bodyPr/>
                    <a:lstStyle/>
                    <a:p>
                      <a:r>
                        <a:rPr lang="sv-SE" sz="1200" dirty="0" smtClean="0">
                          <a:latin typeface="Comic Sans MS" panose="030F0702030302020204" pitchFamily="66" charset="0"/>
                        </a:rPr>
                        <a:t>Dotterisotop till</a:t>
                      </a:r>
                      <a:r>
                        <a:rPr lang="sv-SE" sz="1200" baseline="0" dirty="0" smtClean="0">
                          <a:latin typeface="Comic Sans MS" panose="030F0702030302020204" pitchFamily="66" charset="0"/>
                        </a:rPr>
                        <a:t> U-238</a:t>
                      </a:r>
                      <a:endParaRPr lang="sv-SE" sz="1200" dirty="0">
                        <a:latin typeface="Comic Sans MS" panose="030F0702030302020204" pitchFamily="66" charset="0"/>
                      </a:endParaRPr>
                    </a:p>
                  </a:txBody>
                  <a:tcPr marL="36000" marR="36000" marT="36000" marB="36000"/>
                </a:tc>
              </a:tr>
              <a:tr h="426336">
                <a:tc>
                  <a:txBody>
                    <a:bodyPr/>
                    <a:lstStyle/>
                    <a:p>
                      <a:r>
                        <a:rPr lang="sv-SE" sz="1400" baseline="30000" dirty="0" smtClean="0">
                          <a:latin typeface="Comic Sans MS" panose="030F0702030302020204" pitchFamily="66" charset="0"/>
                        </a:rPr>
                        <a:t>235</a:t>
                      </a:r>
                      <a:r>
                        <a:rPr lang="sv-SE" sz="1400" dirty="0" smtClean="0">
                          <a:latin typeface="Comic Sans MS" panose="030F0702030302020204" pitchFamily="66" charset="0"/>
                        </a:rPr>
                        <a:t>U</a:t>
                      </a:r>
                      <a:endParaRPr lang="sv-SE" sz="1400" dirty="0">
                        <a:latin typeface="Comic Sans MS" panose="030F0702030302020204" pitchFamily="66" charset="0"/>
                      </a:endParaRPr>
                    </a:p>
                  </a:txBody>
                  <a:tcPr marL="36000" marR="36000" marT="36000" marB="36000"/>
                </a:tc>
                <a:tc>
                  <a:txBody>
                    <a:bodyPr/>
                    <a:lstStyle/>
                    <a:p>
                      <a:pPr algn="ctr"/>
                      <a:r>
                        <a:rPr lang="sv-SE" sz="1400" dirty="0" smtClean="0">
                          <a:latin typeface="Comic Sans MS" panose="030F0702030302020204" pitchFamily="66" charset="0"/>
                        </a:rPr>
                        <a:t>7,02x10</a:t>
                      </a:r>
                      <a:r>
                        <a:rPr lang="sv-SE" sz="1400" baseline="30000" dirty="0" smtClean="0">
                          <a:latin typeface="Comic Sans MS" panose="030F0702030302020204" pitchFamily="66" charset="0"/>
                        </a:rPr>
                        <a:t>8</a:t>
                      </a:r>
                      <a:endParaRPr lang="sv-SE" sz="1400" baseline="30000" dirty="0">
                        <a:latin typeface="Comic Sans MS" panose="030F0702030302020204" pitchFamily="66" charset="0"/>
                      </a:endParaRPr>
                    </a:p>
                  </a:txBody>
                  <a:tcPr marL="36000" marR="36000" marT="36000" marB="36000"/>
                </a:tc>
                <a:tc>
                  <a:txBody>
                    <a:bodyPr/>
                    <a:lstStyle/>
                    <a:p>
                      <a:pPr algn="ctr"/>
                      <a:r>
                        <a:rPr lang="sv-SE" sz="1200" dirty="0" smtClean="0">
                          <a:latin typeface="Comic Sans MS" panose="030F0702030302020204" pitchFamily="66" charset="0"/>
                        </a:rPr>
                        <a:t>0,03</a:t>
                      </a:r>
                      <a:endParaRPr lang="sv-SE" sz="1200" dirty="0">
                        <a:latin typeface="Comic Sans MS" panose="030F0702030302020204" pitchFamily="66" charset="0"/>
                      </a:endParaRPr>
                    </a:p>
                  </a:txBody>
                  <a:tcPr marL="36000" marR="36000" marT="36000" marB="36000"/>
                </a:tc>
                <a:tc>
                  <a:txBody>
                    <a:bodyPr/>
                    <a:lstStyle/>
                    <a:p>
                      <a:r>
                        <a:rPr lang="sv-SE" sz="1200" dirty="0" smtClean="0">
                          <a:latin typeface="Comic Sans MS" panose="030F0702030302020204" pitchFamily="66" charset="0"/>
                        </a:rPr>
                        <a:t>Bränsle i kärnreaktorer</a:t>
                      </a:r>
                    </a:p>
                    <a:p>
                      <a:r>
                        <a:rPr lang="sv-SE" sz="1200" dirty="0" smtClean="0">
                          <a:latin typeface="Comic Sans MS" panose="030F0702030302020204" pitchFamily="66" charset="0"/>
                        </a:rPr>
                        <a:t>Kärnvapen</a:t>
                      </a:r>
                      <a:endParaRPr lang="sv-SE" sz="1200" dirty="0">
                        <a:latin typeface="Comic Sans MS" panose="030F0702030302020204" pitchFamily="66" charset="0"/>
                      </a:endParaRPr>
                    </a:p>
                  </a:txBody>
                  <a:tcPr marL="36000" marR="36000" marT="36000" marB="36000"/>
                </a:tc>
                <a:tc>
                  <a:txBody>
                    <a:bodyPr/>
                    <a:lstStyle/>
                    <a:p>
                      <a:r>
                        <a:rPr lang="sv-SE" sz="1200" dirty="0" smtClean="0">
                          <a:latin typeface="Comic Sans MS" panose="030F0702030302020204" pitchFamily="66" charset="0"/>
                        </a:rPr>
                        <a:t>0,72</a:t>
                      </a:r>
                      <a:r>
                        <a:rPr lang="sv-SE" sz="1200" baseline="0" dirty="0" smtClean="0">
                          <a:latin typeface="Comic Sans MS" panose="030F0702030302020204" pitchFamily="66" charset="0"/>
                        </a:rPr>
                        <a:t> % i naturligt uran</a:t>
                      </a:r>
                      <a:endParaRPr lang="sv-SE" sz="1200" dirty="0">
                        <a:latin typeface="Comic Sans MS" panose="030F0702030302020204" pitchFamily="66" charset="0"/>
                      </a:endParaRPr>
                    </a:p>
                  </a:txBody>
                  <a:tcPr marL="36000" marR="36000" marT="36000" marB="36000"/>
                </a:tc>
              </a:tr>
              <a:tr h="420624">
                <a:tc>
                  <a:txBody>
                    <a:bodyPr/>
                    <a:lstStyle/>
                    <a:p>
                      <a:r>
                        <a:rPr lang="sv-SE" sz="1400" baseline="30000" dirty="0" smtClean="0">
                          <a:latin typeface="Comic Sans MS" panose="030F0702030302020204" pitchFamily="66" charset="0"/>
                        </a:rPr>
                        <a:t>40</a:t>
                      </a:r>
                      <a:r>
                        <a:rPr lang="sv-SE" sz="1400" dirty="0" smtClean="0">
                          <a:latin typeface="Comic Sans MS" panose="030F0702030302020204" pitchFamily="66" charset="0"/>
                        </a:rPr>
                        <a:t>K</a:t>
                      </a:r>
                      <a:endParaRPr lang="sv-SE" sz="1400" dirty="0">
                        <a:latin typeface="Comic Sans MS" panose="030F0702030302020204" pitchFamily="66" charset="0"/>
                      </a:endParaRPr>
                    </a:p>
                  </a:txBody>
                  <a:tcPr marL="36000" marR="36000" marT="36000" marB="36000"/>
                </a:tc>
                <a:tc>
                  <a:txBody>
                    <a:bodyPr/>
                    <a:lstStyle/>
                    <a:p>
                      <a:pPr algn="ctr"/>
                      <a:r>
                        <a:rPr lang="sv-SE" sz="1400" dirty="0" smtClean="0">
                          <a:latin typeface="Comic Sans MS" panose="030F0702030302020204" pitchFamily="66" charset="0"/>
                        </a:rPr>
                        <a:t>1,25x10</a:t>
                      </a:r>
                      <a:r>
                        <a:rPr lang="sv-SE" sz="1400" baseline="30000" dirty="0" smtClean="0">
                          <a:latin typeface="Comic Sans MS" panose="030F0702030302020204" pitchFamily="66" charset="0"/>
                        </a:rPr>
                        <a:t>9</a:t>
                      </a:r>
                      <a:endParaRPr lang="sv-SE" sz="1400" baseline="30000" dirty="0">
                        <a:latin typeface="Comic Sans MS" panose="030F0702030302020204" pitchFamily="66" charset="0"/>
                      </a:endParaRPr>
                    </a:p>
                  </a:txBody>
                  <a:tcPr marL="54000" marR="54000" marT="36000" marB="36000"/>
                </a:tc>
                <a:tc>
                  <a:txBody>
                    <a:bodyPr/>
                    <a:lstStyle/>
                    <a:p>
                      <a:pPr algn="ctr"/>
                      <a:r>
                        <a:rPr lang="sv-SE" sz="1200" dirty="0" smtClean="0">
                          <a:latin typeface="Comic Sans MS" panose="030F0702030302020204" pitchFamily="66" charset="0"/>
                        </a:rPr>
                        <a:t>2,3</a:t>
                      </a:r>
                      <a:endParaRPr lang="sv-SE" sz="1200" dirty="0">
                        <a:latin typeface="Comic Sans MS" panose="030F0702030302020204" pitchFamily="66" charset="0"/>
                      </a:endParaRPr>
                    </a:p>
                  </a:txBody>
                  <a:tcPr marL="36000" marR="36000" marT="36000" marB="36000"/>
                </a:tc>
                <a:tc>
                  <a:txBody>
                    <a:bodyPr/>
                    <a:lstStyle/>
                    <a:p>
                      <a:r>
                        <a:rPr lang="sv-SE" sz="1200" dirty="0" smtClean="0">
                          <a:latin typeface="Comic Sans MS" panose="030F0702030302020204" pitchFamily="66" charset="0"/>
                        </a:rPr>
                        <a:t>K-Ar datering</a:t>
                      </a:r>
                      <a:endParaRPr lang="sv-SE" sz="1200" dirty="0">
                        <a:latin typeface="Comic Sans MS" panose="030F0702030302020204" pitchFamily="66" charset="0"/>
                      </a:endParaRPr>
                    </a:p>
                  </a:txBody>
                  <a:tcPr marL="36000" marR="36000" marT="36000" marB="36000"/>
                </a:tc>
                <a:tc>
                  <a:txBody>
                    <a:bodyPr/>
                    <a:lstStyle/>
                    <a:p>
                      <a:r>
                        <a:rPr lang="sv-SE" sz="1200" dirty="0" smtClean="0">
                          <a:latin typeface="Comic Sans MS" panose="030F0702030302020204" pitchFamily="66" charset="0"/>
                        </a:rPr>
                        <a:t>AllArgon</a:t>
                      </a:r>
                      <a:r>
                        <a:rPr lang="sv-SE" sz="1200" baseline="0" dirty="0" smtClean="0">
                          <a:latin typeface="Comic Sans MS" panose="030F0702030302020204" pitchFamily="66" charset="0"/>
                        </a:rPr>
                        <a:t> i atmosfären (1%) kommer från </a:t>
                      </a:r>
                      <a:r>
                        <a:rPr lang="sv-SE" sz="1200" baseline="30000" dirty="0" smtClean="0">
                          <a:latin typeface="Comic Sans MS" panose="030F0702030302020204" pitchFamily="66" charset="0"/>
                        </a:rPr>
                        <a:t>40</a:t>
                      </a:r>
                      <a:r>
                        <a:rPr lang="sv-SE" sz="1200" baseline="0" dirty="0" smtClean="0">
                          <a:latin typeface="Comic Sans MS" panose="030F0702030302020204" pitchFamily="66" charset="0"/>
                        </a:rPr>
                        <a:t>K</a:t>
                      </a:r>
                      <a:endParaRPr lang="sv-SE" sz="1200" dirty="0">
                        <a:latin typeface="Comic Sans MS" panose="030F0702030302020204" pitchFamily="66" charset="0"/>
                      </a:endParaRPr>
                    </a:p>
                  </a:txBody>
                  <a:tcPr marL="18000" marR="18000" marT="36000" marB="36000"/>
                </a:tc>
              </a:tr>
              <a:tr h="774952">
                <a:tc>
                  <a:txBody>
                    <a:bodyPr/>
                    <a:lstStyle/>
                    <a:p>
                      <a:r>
                        <a:rPr lang="sv-SE" sz="1400" baseline="30000" dirty="0" smtClean="0">
                          <a:latin typeface="Comic Sans MS" panose="030F0702030302020204" pitchFamily="66" charset="0"/>
                        </a:rPr>
                        <a:t>238</a:t>
                      </a:r>
                      <a:r>
                        <a:rPr lang="sv-SE" sz="1400" dirty="0" smtClean="0">
                          <a:latin typeface="Comic Sans MS" panose="030F0702030302020204" pitchFamily="66" charset="0"/>
                        </a:rPr>
                        <a:t>U</a:t>
                      </a:r>
                      <a:endParaRPr lang="sv-SE" sz="1400" dirty="0">
                        <a:latin typeface="Comic Sans MS" panose="030F0702030302020204" pitchFamily="66" charset="0"/>
                      </a:endParaRPr>
                    </a:p>
                  </a:txBody>
                  <a:tcPr marL="36000" marR="36000" marT="36000" marB="36000"/>
                </a:tc>
                <a:tc>
                  <a:txBody>
                    <a:bodyPr/>
                    <a:lstStyle/>
                    <a:p>
                      <a:pPr algn="ctr"/>
                      <a:r>
                        <a:rPr lang="sv-SE" sz="1400" dirty="0" smtClean="0">
                          <a:latin typeface="Comic Sans MS" panose="030F0702030302020204" pitchFamily="66" charset="0"/>
                        </a:rPr>
                        <a:t>4,5x10</a:t>
                      </a:r>
                      <a:r>
                        <a:rPr lang="sv-SE" sz="1400" baseline="30000" dirty="0" smtClean="0">
                          <a:latin typeface="Comic Sans MS" panose="030F0702030302020204" pitchFamily="66" charset="0"/>
                        </a:rPr>
                        <a:t>9</a:t>
                      </a:r>
                      <a:endParaRPr lang="sv-SE" sz="1400" baseline="30000" dirty="0">
                        <a:latin typeface="Comic Sans MS" panose="030F0702030302020204" pitchFamily="66" charset="0"/>
                      </a:endParaRPr>
                    </a:p>
                  </a:txBody>
                  <a:tcPr marL="36000" marR="36000" marT="36000" marB="36000"/>
                </a:tc>
                <a:tc>
                  <a:txBody>
                    <a:bodyPr/>
                    <a:lstStyle/>
                    <a:p>
                      <a:pPr algn="ctr"/>
                      <a:r>
                        <a:rPr lang="sv-SE" sz="1200" dirty="0" smtClean="0">
                          <a:latin typeface="Comic Sans MS" panose="030F0702030302020204" pitchFamily="66" charset="0"/>
                        </a:rPr>
                        <a:t>4</a:t>
                      </a:r>
                      <a:endParaRPr lang="sv-SE" sz="1200" dirty="0">
                        <a:latin typeface="Comic Sans MS" panose="030F0702030302020204" pitchFamily="66" charset="0"/>
                      </a:endParaRPr>
                    </a:p>
                  </a:txBody>
                  <a:tcPr marL="36000" marR="36000" marT="36000" marB="36000"/>
                </a:tc>
                <a:tc>
                  <a:txBody>
                    <a:bodyPr/>
                    <a:lstStyle/>
                    <a:p>
                      <a:r>
                        <a:rPr lang="sv-SE" sz="1200" dirty="0" smtClean="0">
                          <a:latin typeface="Comic Sans MS" panose="030F0702030302020204" pitchFamily="66" charset="0"/>
                        </a:rPr>
                        <a:t>Tungprojektiler</a:t>
                      </a:r>
                    </a:p>
                    <a:p>
                      <a:r>
                        <a:rPr lang="sv-SE" sz="1200" dirty="0" smtClean="0">
                          <a:latin typeface="Comic Sans MS" panose="030F0702030302020204" pitchFamily="66" charset="0"/>
                        </a:rPr>
                        <a:t>Framtida kärnbränsle i breedreaktorer</a:t>
                      </a:r>
                      <a:endParaRPr lang="sv-SE" sz="1200" dirty="0">
                        <a:latin typeface="Comic Sans MS" panose="030F0702030302020204" pitchFamily="66" charset="0"/>
                      </a:endParaRPr>
                    </a:p>
                  </a:txBody>
                  <a:tcPr marL="36000" marR="36000" marT="36000" marB="36000"/>
                </a:tc>
                <a:tc>
                  <a:txBody>
                    <a:bodyPr/>
                    <a:lstStyle/>
                    <a:p>
                      <a:r>
                        <a:rPr lang="sv-SE" sz="1200" dirty="0" smtClean="0">
                          <a:latin typeface="Comic Sans MS" panose="030F0702030302020204" pitchFamily="66" charset="0"/>
                        </a:rPr>
                        <a:t>99,28 % av allt naturligt </a:t>
                      </a:r>
                      <a:r>
                        <a:rPr lang="sv-SE" sz="1200" dirty="0" smtClean="0">
                          <a:latin typeface="Comic Sans MS" panose="030F0702030302020204" pitchFamily="66" charset="0"/>
                        </a:rPr>
                        <a:t>uran. En del</a:t>
                      </a:r>
                      <a:endParaRPr lang="sv-SE" sz="1200" dirty="0" smtClean="0">
                        <a:latin typeface="Comic Sans MS" panose="030F0702030302020204" pitchFamily="66" charset="0"/>
                      </a:endParaRPr>
                    </a:p>
                    <a:p>
                      <a:r>
                        <a:rPr lang="sv-SE" sz="1200" dirty="0" smtClean="0">
                          <a:latin typeface="Comic Sans MS" panose="030F0702030302020204" pitchFamily="66" charset="0"/>
                        </a:rPr>
                        <a:t>transmuteras till Pu-239</a:t>
                      </a:r>
                      <a:endParaRPr lang="sv-SE" sz="1200" dirty="0">
                        <a:latin typeface="Comic Sans MS" panose="030F0702030302020204" pitchFamily="66" charset="0"/>
                      </a:endParaRPr>
                    </a:p>
                  </a:txBody>
                  <a:tcPr marL="36000" marR="36000" marT="36000" marB="36000"/>
                </a:tc>
              </a:tr>
              <a:tr h="403480">
                <a:tc>
                  <a:txBody>
                    <a:bodyPr/>
                    <a:lstStyle/>
                    <a:p>
                      <a:r>
                        <a:rPr lang="sv-SE" sz="1400" baseline="30000" dirty="0" smtClean="0">
                          <a:latin typeface="Comic Sans MS" panose="030F0702030302020204" pitchFamily="66" charset="0"/>
                        </a:rPr>
                        <a:t>232</a:t>
                      </a:r>
                      <a:r>
                        <a:rPr lang="sv-SE" sz="1400" dirty="0" smtClean="0">
                          <a:latin typeface="Comic Sans MS" panose="030F0702030302020204" pitchFamily="66" charset="0"/>
                        </a:rPr>
                        <a:t>Th</a:t>
                      </a:r>
                      <a:endParaRPr lang="sv-SE" sz="1400" dirty="0">
                        <a:latin typeface="Comic Sans MS" panose="030F0702030302020204" pitchFamily="66" charset="0"/>
                      </a:endParaRPr>
                    </a:p>
                  </a:txBody>
                  <a:tcPr marL="36000" marR="36000" marT="36000" marB="36000"/>
                </a:tc>
                <a:tc>
                  <a:txBody>
                    <a:bodyPr/>
                    <a:lstStyle/>
                    <a:p>
                      <a:pPr algn="ctr"/>
                      <a:r>
                        <a:rPr lang="sv-SE" sz="1400" dirty="0" smtClean="0">
                          <a:latin typeface="Comic Sans MS" panose="030F0702030302020204" pitchFamily="66" charset="0"/>
                        </a:rPr>
                        <a:t>14x10</a:t>
                      </a:r>
                      <a:r>
                        <a:rPr lang="sv-SE" sz="1400" baseline="30000" dirty="0" smtClean="0">
                          <a:latin typeface="Comic Sans MS" panose="030F0702030302020204" pitchFamily="66" charset="0"/>
                        </a:rPr>
                        <a:t>9</a:t>
                      </a:r>
                      <a:endParaRPr lang="sv-SE" sz="1400" baseline="30000" dirty="0">
                        <a:latin typeface="Comic Sans MS" panose="030F0702030302020204" pitchFamily="66" charset="0"/>
                      </a:endParaRPr>
                    </a:p>
                  </a:txBody>
                  <a:tcPr marL="36000" marR="36000" marT="36000" marB="36000"/>
                </a:tc>
                <a:tc>
                  <a:txBody>
                    <a:bodyPr/>
                    <a:lstStyle/>
                    <a:p>
                      <a:pPr algn="ctr"/>
                      <a:r>
                        <a:rPr lang="sv-SE" sz="1200" dirty="0" smtClean="0">
                          <a:latin typeface="Comic Sans MS" panose="030F0702030302020204" pitchFamily="66" charset="0"/>
                        </a:rPr>
                        <a:t>8</a:t>
                      </a:r>
                      <a:endParaRPr lang="sv-SE" sz="1200" dirty="0">
                        <a:latin typeface="Comic Sans MS" panose="030F0702030302020204" pitchFamily="66" charset="0"/>
                      </a:endParaRPr>
                    </a:p>
                  </a:txBody>
                  <a:tcPr marL="36000" marR="36000" marT="36000" marB="36000"/>
                </a:tc>
                <a:tc>
                  <a:txBody>
                    <a:bodyPr/>
                    <a:lstStyle/>
                    <a:p>
                      <a:r>
                        <a:rPr lang="sv-SE" sz="1200" dirty="0" smtClean="0">
                          <a:latin typeface="Comic Sans MS" panose="030F0702030302020204" pitchFamily="66" charset="0"/>
                        </a:rPr>
                        <a:t>Bränsle i snabba breedreaktorer</a:t>
                      </a:r>
                      <a:endParaRPr lang="sv-SE" sz="1200" dirty="0">
                        <a:latin typeface="Comic Sans MS" panose="030F0702030302020204" pitchFamily="66" charset="0"/>
                      </a:endParaRPr>
                    </a:p>
                  </a:txBody>
                  <a:tcPr marL="36000" marR="36000" marT="36000" marB="36000"/>
                </a:tc>
                <a:tc>
                  <a:txBody>
                    <a:bodyPr/>
                    <a:lstStyle/>
                    <a:p>
                      <a:r>
                        <a:rPr lang="sv-SE" sz="1200" dirty="0" smtClean="0">
                          <a:latin typeface="Comic Sans MS" panose="030F0702030302020204" pitchFamily="66" charset="0"/>
                        </a:rPr>
                        <a:t>Transmuteras till U-233</a:t>
                      </a:r>
                      <a:endParaRPr lang="sv-SE" sz="1200" dirty="0">
                        <a:latin typeface="Comic Sans MS" panose="030F0702030302020204" pitchFamily="66" charset="0"/>
                      </a:endParaRPr>
                    </a:p>
                  </a:txBody>
                  <a:tcPr marL="36000" marR="36000" marT="36000" marB="36000"/>
                </a:tc>
              </a:tr>
              <a:tr h="397768">
                <a:tc>
                  <a:txBody>
                    <a:bodyPr/>
                    <a:lstStyle/>
                    <a:p>
                      <a:r>
                        <a:rPr lang="sv-SE" sz="1400" baseline="30000" dirty="0" smtClean="0">
                          <a:latin typeface="Comic Sans MS" panose="030F0702030302020204" pitchFamily="66" charset="0"/>
                        </a:rPr>
                        <a:t>176</a:t>
                      </a:r>
                      <a:r>
                        <a:rPr lang="sv-SE" sz="1400" dirty="0" smtClean="0">
                          <a:latin typeface="Comic Sans MS" panose="030F0702030302020204" pitchFamily="66" charset="0"/>
                        </a:rPr>
                        <a:t>Lu</a:t>
                      </a:r>
                      <a:endParaRPr lang="sv-SE" sz="1400" dirty="0">
                        <a:latin typeface="Comic Sans MS" panose="030F0702030302020204" pitchFamily="66" charset="0"/>
                      </a:endParaRPr>
                    </a:p>
                  </a:txBody>
                  <a:tcPr marL="36000" marR="36000" marT="36000" marB="36000"/>
                </a:tc>
                <a:tc>
                  <a:txBody>
                    <a:bodyPr/>
                    <a:lstStyle/>
                    <a:p>
                      <a:pPr algn="ctr"/>
                      <a:r>
                        <a:rPr lang="sv-SE" sz="1400" baseline="0" dirty="0" smtClean="0">
                          <a:latin typeface="Comic Sans MS" panose="030F0702030302020204" pitchFamily="66" charset="0"/>
                        </a:rPr>
                        <a:t>38x10</a:t>
                      </a:r>
                      <a:r>
                        <a:rPr lang="sv-SE" sz="1400" baseline="30000" dirty="0" smtClean="0">
                          <a:latin typeface="Comic Sans MS" panose="030F0702030302020204" pitchFamily="66" charset="0"/>
                        </a:rPr>
                        <a:t>9</a:t>
                      </a:r>
                      <a:endParaRPr lang="sv-SE" sz="1400" baseline="30000" dirty="0">
                        <a:latin typeface="Comic Sans MS" panose="030F0702030302020204" pitchFamily="66" charset="0"/>
                      </a:endParaRPr>
                    </a:p>
                  </a:txBody>
                  <a:tcPr marL="36000" marR="36000" marT="36000" marB="36000"/>
                </a:tc>
                <a:tc>
                  <a:txBody>
                    <a:bodyPr/>
                    <a:lstStyle/>
                    <a:p>
                      <a:pPr algn="ctr"/>
                      <a:r>
                        <a:rPr lang="sv-SE" sz="1200" dirty="0" smtClean="0">
                          <a:latin typeface="Comic Sans MS" panose="030F0702030302020204" pitchFamily="66" charset="0"/>
                        </a:rPr>
                        <a:t>0,021</a:t>
                      </a:r>
                      <a:endParaRPr lang="sv-SE" sz="1200" dirty="0">
                        <a:latin typeface="Comic Sans MS" panose="030F0702030302020204" pitchFamily="66" charset="0"/>
                      </a:endParaRPr>
                    </a:p>
                  </a:txBody>
                  <a:tcPr marL="36000" marR="36000" marT="36000" marB="36000"/>
                </a:tc>
                <a:tc>
                  <a:txBody>
                    <a:bodyPr/>
                    <a:lstStyle/>
                    <a:p>
                      <a:r>
                        <a:rPr lang="sv-SE" sz="1200" dirty="0" smtClean="0">
                          <a:latin typeface="Comic Sans MS" panose="030F0702030302020204" pitchFamily="66" charset="0"/>
                        </a:rPr>
                        <a:t>Lutetium-Hafniumdatering</a:t>
                      </a:r>
                      <a:endParaRPr lang="sv-SE" sz="1200" dirty="0">
                        <a:latin typeface="Comic Sans MS" panose="030F0702030302020204" pitchFamily="66" charset="0"/>
                      </a:endParaRPr>
                    </a:p>
                  </a:txBody>
                  <a:tcPr marL="36000" marR="36000" marT="36000" marB="36000"/>
                </a:tc>
                <a:tc>
                  <a:txBody>
                    <a:bodyPr/>
                    <a:lstStyle/>
                    <a:p>
                      <a:endParaRPr lang="sv-SE" sz="1200" dirty="0">
                        <a:latin typeface="Comic Sans MS" panose="030F0702030302020204" pitchFamily="66" charset="0"/>
                      </a:endParaRPr>
                    </a:p>
                  </a:txBody>
                  <a:tcPr marL="36000" marR="36000" marT="36000" marB="36000"/>
                </a:tc>
              </a:tr>
              <a:tr h="464064">
                <a:tc>
                  <a:txBody>
                    <a:bodyPr/>
                    <a:lstStyle/>
                    <a:p>
                      <a:r>
                        <a:rPr lang="sv-SE" sz="1400" baseline="30000" dirty="0" smtClean="0">
                          <a:latin typeface="Comic Sans MS" panose="030F0702030302020204" pitchFamily="66" charset="0"/>
                        </a:rPr>
                        <a:t>187</a:t>
                      </a:r>
                      <a:r>
                        <a:rPr lang="sv-SE" sz="1400" dirty="0" smtClean="0">
                          <a:latin typeface="Comic Sans MS" panose="030F0702030302020204" pitchFamily="66" charset="0"/>
                        </a:rPr>
                        <a:t>Rhenium</a:t>
                      </a:r>
                      <a:endParaRPr lang="sv-SE" sz="1400" dirty="0">
                        <a:latin typeface="Comic Sans MS" panose="030F0702030302020204" pitchFamily="66" charset="0"/>
                      </a:endParaRPr>
                    </a:p>
                  </a:txBody>
                  <a:tcPr marL="36000" marR="36000" marT="36000" marB="36000"/>
                </a:tc>
                <a:tc>
                  <a:txBody>
                    <a:bodyPr/>
                    <a:lstStyle/>
                    <a:p>
                      <a:pPr algn="ctr"/>
                      <a:r>
                        <a:rPr lang="sv-SE" sz="1400" baseline="0" dirty="0" smtClean="0">
                          <a:latin typeface="Comic Sans MS" panose="030F0702030302020204" pitchFamily="66" charset="0"/>
                        </a:rPr>
                        <a:t>42x10</a:t>
                      </a:r>
                      <a:r>
                        <a:rPr lang="sv-SE" sz="1400" baseline="30000" dirty="0" smtClean="0">
                          <a:latin typeface="Comic Sans MS" panose="030F0702030302020204" pitchFamily="66" charset="0"/>
                        </a:rPr>
                        <a:t>9</a:t>
                      </a:r>
                      <a:endParaRPr lang="sv-SE" sz="1400" baseline="30000" dirty="0">
                        <a:latin typeface="Comic Sans MS" panose="030F0702030302020204" pitchFamily="66" charset="0"/>
                      </a:endParaRPr>
                    </a:p>
                  </a:txBody>
                  <a:tcPr marL="36000" marR="36000" marT="36000" marB="36000"/>
                </a:tc>
                <a:tc>
                  <a:txBody>
                    <a:bodyPr/>
                    <a:lstStyle/>
                    <a:p>
                      <a:pPr algn="ctr"/>
                      <a:r>
                        <a:rPr lang="sv-SE" sz="1200" dirty="0" smtClean="0">
                          <a:latin typeface="Comic Sans MS" panose="030F0702030302020204" pitchFamily="66" charset="0"/>
                        </a:rPr>
                        <a:t>0,0006</a:t>
                      </a:r>
                      <a:endParaRPr lang="sv-SE" sz="1200" dirty="0">
                        <a:latin typeface="Comic Sans MS" panose="030F0702030302020204" pitchFamily="66" charset="0"/>
                      </a:endParaRPr>
                    </a:p>
                  </a:txBody>
                  <a:tcPr marL="36000" marR="36000" marT="36000" marB="36000"/>
                </a:tc>
                <a:tc>
                  <a:txBody>
                    <a:bodyPr/>
                    <a:lstStyle/>
                    <a:p>
                      <a:r>
                        <a:rPr lang="sv-SE" sz="1200" dirty="0" smtClean="0">
                          <a:latin typeface="Comic Sans MS" panose="030F0702030302020204" pitchFamily="66" charset="0"/>
                        </a:rPr>
                        <a:t>Legeringsämne i  jetmotorer</a:t>
                      </a:r>
                      <a:endParaRPr lang="sv-SE" sz="1200" dirty="0">
                        <a:latin typeface="Comic Sans MS" panose="030F0702030302020204" pitchFamily="66" charset="0"/>
                      </a:endParaRPr>
                    </a:p>
                  </a:txBody>
                  <a:tcPr marL="36000" marR="36000" marT="36000" marB="36000"/>
                </a:tc>
                <a:tc>
                  <a:txBody>
                    <a:bodyPr/>
                    <a:lstStyle/>
                    <a:p>
                      <a:r>
                        <a:rPr lang="sv-SE" sz="1200" dirty="0" smtClean="0">
                          <a:latin typeface="Comic Sans MS" panose="030F0702030302020204" pitchFamily="66" charset="0"/>
                        </a:rPr>
                        <a:t>62,6 % av naturligt Re</a:t>
                      </a:r>
                      <a:endParaRPr lang="sv-SE" sz="1200" dirty="0">
                        <a:latin typeface="Comic Sans MS" panose="030F0702030302020204" pitchFamily="66" charset="0"/>
                      </a:endParaRPr>
                    </a:p>
                  </a:txBody>
                  <a:tcPr marL="36000" marR="36000" marT="36000" marB="36000"/>
                </a:tc>
              </a:tr>
              <a:tr h="432048">
                <a:tc>
                  <a:txBody>
                    <a:bodyPr/>
                    <a:lstStyle/>
                    <a:p>
                      <a:r>
                        <a:rPr lang="sv-SE" sz="1400" baseline="30000" dirty="0" smtClean="0">
                          <a:latin typeface="Comic Sans MS" panose="030F0702030302020204" pitchFamily="66" charset="0"/>
                        </a:rPr>
                        <a:t>87</a:t>
                      </a:r>
                      <a:r>
                        <a:rPr lang="sv-SE" sz="1400" dirty="0" smtClean="0">
                          <a:latin typeface="Comic Sans MS" panose="030F0702030302020204" pitchFamily="66" charset="0"/>
                        </a:rPr>
                        <a:t>Rubidium</a:t>
                      </a:r>
                      <a:endParaRPr lang="sv-SE" sz="1400" dirty="0">
                        <a:latin typeface="Comic Sans MS" panose="030F0702030302020204" pitchFamily="66" charset="0"/>
                      </a:endParaRPr>
                    </a:p>
                  </a:txBody>
                  <a:tcPr marL="36000" marR="36000" marT="36000" marB="36000"/>
                </a:tc>
                <a:tc>
                  <a:txBody>
                    <a:bodyPr/>
                    <a:lstStyle/>
                    <a:p>
                      <a:pPr algn="ctr"/>
                      <a:r>
                        <a:rPr lang="sv-SE" sz="1400" baseline="0" dirty="0" smtClean="0">
                          <a:latin typeface="Comic Sans MS" panose="030F0702030302020204" pitchFamily="66" charset="0"/>
                        </a:rPr>
                        <a:t>48,8x10</a:t>
                      </a:r>
                      <a:r>
                        <a:rPr lang="sv-SE" sz="1400" baseline="30000" dirty="0" smtClean="0">
                          <a:latin typeface="Comic Sans MS" panose="030F0702030302020204" pitchFamily="66" charset="0"/>
                        </a:rPr>
                        <a:t>9</a:t>
                      </a:r>
                      <a:endParaRPr lang="sv-SE" sz="1400" baseline="30000" dirty="0">
                        <a:latin typeface="Comic Sans MS" panose="030F0702030302020204" pitchFamily="66" charset="0"/>
                      </a:endParaRPr>
                    </a:p>
                  </a:txBody>
                  <a:tcPr marL="36000" marR="36000" marT="36000" marB="36000"/>
                </a:tc>
                <a:tc>
                  <a:txBody>
                    <a:bodyPr/>
                    <a:lstStyle/>
                    <a:p>
                      <a:pPr algn="ctr"/>
                      <a:r>
                        <a:rPr lang="sv-SE" sz="1200" dirty="0" smtClean="0">
                          <a:latin typeface="Comic Sans MS" panose="030F0702030302020204" pitchFamily="66" charset="0"/>
                        </a:rPr>
                        <a:t>17</a:t>
                      </a:r>
                      <a:endParaRPr lang="sv-SE" sz="1200" dirty="0">
                        <a:latin typeface="Comic Sans MS" panose="030F0702030302020204" pitchFamily="66" charset="0"/>
                      </a:endParaRPr>
                    </a:p>
                  </a:txBody>
                  <a:tcPr marL="36000" marR="36000" marT="36000" marB="36000"/>
                </a:tc>
                <a:tc>
                  <a:txBody>
                    <a:bodyPr/>
                    <a:lstStyle/>
                    <a:p>
                      <a:r>
                        <a:rPr lang="sv-SE" sz="1200" dirty="0" smtClean="0">
                          <a:latin typeface="Comic Sans MS" panose="030F0702030302020204" pitchFamily="66" charset="0"/>
                        </a:rPr>
                        <a:t>Datering Rubidium-strontiummetoden</a:t>
                      </a:r>
                      <a:endParaRPr lang="sv-SE" sz="1200" dirty="0">
                        <a:latin typeface="Comic Sans MS" panose="030F0702030302020204" pitchFamily="66" charset="0"/>
                      </a:endParaRPr>
                    </a:p>
                  </a:txBody>
                  <a:tcPr marL="36000" marR="36000" marT="36000" marB="36000"/>
                </a:tc>
                <a:tc>
                  <a:txBody>
                    <a:bodyPr/>
                    <a:lstStyle/>
                    <a:p>
                      <a:r>
                        <a:rPr lang="sv-SE" sz="1200" dirty="0" smtClean="0">
                          <a:latin typeface="Comic Sans MS" panose="030F0702030302020204" pitchFamily="66" charset="0"/>
                        </a:rPr>
                        <a:t>28 % av naturligt</a:t>
                      </a:r>
                      <a:r>
                        <a:rPr lang="sv-SE" sz="1200" baseline="0" dirty="0" smtClean="0">
                          <a:latin typeface="Comic Sans MS" panose="030F0702030302020204" pitchFamily="66" charset="0"/>
                        </a:rPr>
                        <a:t> Rb</a:t>
                      </a:r>
                      <a:endParaRPr lang="sv-SE" sz="1200" dirty="0">
                        <a:latin typeface="Comic Sans MS" panose="030F0702030302020204" pitchFamily="66" charset="0"/>
                      </a:endParaRPr>
                    </a:p>
                  </a:txBody>
                  <a:tcPr marL="36000" marR="36000" marT="36000" marB="36000"/>
                </a:tc>
              </a:tr>
            </a:tbl>
          </a:graphicData>
        </a:graphic>
      </p:graphicFrame>
    </p:spTree>
    <p:extLst>
      <p:ext uri="{BB962C8B-B14F-4D97-AF65-F5344CB8AC3E}">
        <p14:creationId xmlns:p14="http://schemas.microsoft.com/office/powerpoint/2010/main" val="2973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762000"/>
            <a:ext cx="489585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ruta 1"/>
          <p:cNvSpPr txBox="1"/>
          <p:nvPr/>
        </p:nvSpPr>
        <p:spPr>
          <a:xfrm>
            <a:off x="3671900" y="789920"/>
            <a:ext cx="1800200" cy="523220"/>
          </a:xfrm>
          <a:prstGeom prst="rect">
            <a:avLst/>
          </a:prstGeom>
          <a:solidFill>
            <a:schemeClr val="bg1"/>
          </a:solidFill>
        </p:spPr>
        <p:txBody>
          <a:bodyPr wrap="square" rtlCol="0">
            <a:spAutoFit/>
          </a:bodyPr>
          <a:lstStyle/>
          <a:p>
            <a:pPr algn="ctr"/>
            <a:r>
              <a:rPr lang="sv-SE" sz="1400" dirty="0" smtClean="0">
                <a:latin typeface="Comic Sans MS" panose="030F0702030302020204" pitchFamily="66" charset="0"/>
              </a:rPr>
              <a:t>Anrikat U-235</a:t>
            </a:r>
          </a:p>
          <a:p>
            <a:pPr algn="ctr"/>
            <a:endParaRPr lang="sv-SE" sz="1400" dirty="0">
              <a:latin typeface="Comic Sans MS" panose="030F0702030302020204" pitchFamily="66" charset="0"/>
            </a:endParaRPr>
          </a:p>
        </p:txBody>
      </p:sp>
      <p:sp>
        <p:nvSpPr>
          <p:cNvPr id="3" name="textruta 2"/>
          <p:cNvSpPr txBox="1"/>
          <p:nvPr/>
        </p:nvSpPr>
        <p:spPr>
          <a:xfrm>
            <a:off x="2771800" y="1313140"/>
            <a:ext cx="1080120" cy="307777"/>
          </a:xfrm>
          <a:prstGeom prst="rect">
            <a:avLst/>
          </a:prstGeom>
          <a:solidFill>
            <a:schemeClr val="bg1"/>
          </a:solidFill>
        </p:spPr>
        <p:txBody>
          <a:bodyPr wrap="square" rtlCol="0">
            <a:spAutoFit/>
          </a:bodyPr>
          <a:lstStyle/>
          <a:p>
            <a:r>
              <a:rPr lang="sv-SE" sz="1400" dirty="0" smtClean="0">
                <a:latin typeface="Comic Sans MS" panose="030F0702030302020204" pitchFamily="66" charset="0"/>
              </a:rPr>
              <a:t>UF</a:t>
            </a:r>
            <a:r>
              <a:rPr lang="sv-SE" sz="1400" baseline="-25000" dirty="0" smtClean="0">
                <a:latin typeface="Comic Sans MS" panose="030F0702030302020204" pitchFamily="66" charset="0"/>
              </a:rPr>
              <a:t>6</a:t>
            </a:r>
            <a:r>
              <a:rPr lang="sv-SE" sz="1400" dirty="0" smtClean="0">
                <a:latin typeface="Comic Sans MS" panose="030F0702030302020204" pitchFamily="66" charset="0"/>
              </a:rPr>
              <a:t> in</a:t>
            </a:r>
            <a:endParaRPr lang="sv-SE" sz="1400" dirty="0">
              <a:latin typeface="Comic Sans MS" panose="030F0702030302020204" pitchFamily="66" charset="0"/>
            </a:endParaRPr>
          </a:p>
        </p:txBody>
      </p:sp>
      <p:sp>
        <p:nvSpPr>
          <p:cNvPr id="5" name="textruta 4"/>
          <p:cNvSpPr txBox="1"/>
          <p:nvPr/>
        </p:nvSpPr>
        <p:spPr>
          <a:xfrm>
            <a:off x="6300192" y="2276872"/>
            <a:ext cx="1728192" cy="1169551"/>
          </a:xfrm>
          <a:prstGeom prst="rect">
            <a:avLst/>
          </a:prstGeom>
          <a:solidFill>
            <a:schemeClr val="bg1"/>
          </a:solidFill>
        </p:spPr>
        <p:txBody>
          <a:bodyPr wrap="square" rtlCol="0">
            <a:spAutoFit/>
          </a:bodyPr>
          <a:lstStyle/>
          <a:p>
            <a:r>
              <a:rPr lang="sv-SE" sz="1400" dirty="0" smtClean="0">
                <a:latin typeface="Comic Sans MS" panose="030F0702030302020204" pitchFamily="66" charset="0"/>
              </a:rPr>
              <a:t>Uran med minskad halt av U-235</a:t>
            </a:r>
          </a:p>
          <a:p>
            <a:endParaRPr lang="sv-SE" sz="1400" dirty="0">
              <a:latin typeface="Comic Sans MS" panose="030F0702030302020204" pitchFamily="66" charset="0"/>
            </a:endParaRPr>
          </a:p>
          <a:p>
            <a:endParaRPr lang="sv-SE" sz="1400" dirty="0" smtClean="0">
              <a:latin typeface="Comic Sans MS" panose="030F0702030302020204" pitchFamily="66" charset="0"/>
            </a:endParaRPr>
          </a:p>
          <a:p>
            <a:endParaRPr lang="sv-SE" sz="1400" dirty="0">
              <a:latin typeface="Comic Sans MS" panose="030F0702030302020204" pitchFamily="66" charset="0"/>
            </a:endParaRPr>
          </a:p>
        </p:txBody>
      </p:sp>
      <p:sp>
        <p:nvSpPr>
          <p:cNvPr id="7" name="textruta 6"/>
          <p:cNvSpPr txBox="1"/>
          <p:nvPr/>
        </p:nvSpPr>
        <p:spPr>
          <a:xfrm>
            <a:off x="1259979" y="2259449"/>
            <a:ext cx="1728192" cy="1169551"/>
          </a:xfrm>
          <a:prstGeom prst="rect">
            <a:avLst/>
          </a:prstGeom>
          <a:solidFill>
            <a:schemeClr val="bg1"/>
          </a:solidFill>
        </p:spPr>
        <p:txBody>
          <a:bodyPr wrap="square" rtlCol="0">
            <a:spAutoFit/>
          </a:bodyPr>
          <a:lstStyle/>
          <a:p>
            <a:r>
              <a:rPr lang="sv-SE" sz="1400" dirty="0" smtClean="0">
                <a:latin typeface="Comic Sans MS" panose="030F0702030302020204" pitchFamily="66" charset="0"/>
              </a:rPr>
              <a:t>Uran med minskad halt av U-235</a:t>
            </a:r>
          </a:p>
          <a:p>
            <a:endParaRPr lang="sv-SE" sz="1400" dirty="0">
              <a:latin typeface="Comic Sans MS" panose="030F0702030302020204" pitchFamily="66" charset="0"/>
            </a:endParaRPr>
          </a:p>
          <a:p>
            <a:endParaRPr lang="sv-SE" sz="1400" dirty="0" smtClean="0">
              <a:latin typeface="Comic Sans MS" panose="030F0702030302020204" pitchFamily="66" charset="0"/>
            </a:endParaRPr>
          </a:p>
          <a:p>
            <a:endParaRPr lang="sv-SE" sz="1400" dirty="0">
              <a:latin typeface="Comic Sans MS" panose="030F0702030302020204" pitchFamily="66" charset="0"/>
            </a:endParaRPr>
          </a:p>
        </p:txBody>
      </p:sp>
      <p:sp>
        <p:nvSpPr>
          <p:cNvPr id="8" name="textruta 7"/>
          <p:cNvSpPr txBox="1"/>
          <p:nvPr/>
        </p:nvSpPr>
        <p:spPr>
          <a:xfrm>
            <a:off x="2051720" y="332656"/>
            <a:ext cx="4320480" cy="369332"/>
          </a:xfrm>
          <a:prstGeom prst="rect">
            <a:avLst/>
          </a:prstGeom>
          <a:noFill/>
        </p:spPr>
        <p:txBody>
          <a:bodyPr wrap="square" rtlCol="0">
            <a:spAutoFit/>
          </a:bodyPr>
          <a:lstStyle/>
          <a:p>
            <a:pPr algn="ctr"/>
            <a:r>
              <a:rPr lang="sv-SE" b="1" dirty="0" smtClean="0"/>
              <a:t>Anrikning av Uran-235</a:t>
            </a:r>
            <a:endParaRPr lang="sv-SE" b="1" dirty="0"/>
          </a:p>
        </p:txBody>
      </p:sp>
    </p:spTree>
    <p:extLst>
      <p:ext uri="{BB962C8B-B14F-4D97-AF65-F5344CB8AC3E}">
        <p14:creationId xmlns:p14="http://schemas.microsoft.com/office/powerpoint/2010/main" val="12502744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kan\Documents\Radioaktiva ämnen\Framställning brytning\Gas_centrifuge_casca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54864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2051720" y="332656"/>
            <a:ext cx="4320480" cy="369332"/>
          </a:xfrm>
          <a:prstGeom prst="rect">
            <a:avLst/>
          </a:prstGeom>
          <a:noFill/>
        </p:spPr>
        <p:txBody>
          <a:bodyPr wrap="square" rtlCol="0">
            <a:spAutoFit/>
          </a:bodyPr>
          <a:lstStyle/>
          <a:p>
            <a:pPr algn="ctr"/>
            <a:r>
              <a:rPr lang="sv-SE" b="1" dirty="0" smtClean="0"/>
              <a:t>Anrikning av Uran-235</a:t>
            </a:r>
            <a:endParaRPr lang="sv-SE" b="1" dirty="0"/>
          </a:p>
        </p:txBody>
      </p:sp>
    </p:spTree>
    <p:extLst>
      <p:ext uri="{BB962C8B-B14F-4D97-AF65-F5344CB8AC3E}">
        <p14:creationId xmlns:p14="http://schemas.microsoft.com/office/powerpoint/2010/main" val="7808439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692696"/>
          </a:xfrm>
        </p:spPr>
        <p:txBody>
          <a:bodyPr/>
          <a:lstStyle/>
          <a:p>
            <a:r>
              <a:rPr lang="sv-SE" sz="2800" dirty="0" smtClean="0"/>
              <a:t>Syntetiska radioaktiva </a:t>
            </a:r>
            <a:r>
              <a:rPr lang="sv-SE" sz="2800" dirty="0" smtClean="0"/>
              <a:t>grundämnen (urval)</a:t>
            </a:r>
            <a:endParaRPr lang="sv-SE" sz="2800" dirty="0"/>
          </a:p>
        </p:txBody>
      </p:sp>
      <p:graphicFrame>
        <p:nvGraphicFramePr>
          <p:cNvPr id="3" name="Tabell 2"/>
          <p:cNvGraphicFramePr>
            <a:graphicFrameLocks noGrp="1"/>
          </p:cNvGraphicFramePr>
          <p:nvPr>
            <p:extLst>
              <p:ext uri="{D42A27DB-BD31-4B8C-83A1-F6EECF244321}">
                <p14:modId xmlns:p14="http://schemas.microsoft.com/office/powerpoint/2010/main" val="3775885476"/>
              </p:ext>
            </p:extLst>
          </p:nvPr>
        </p:nvGraphicFramePr>
        <p:xfrm>
          <a:off x="899593" y="623085"/>
          <a:ext cx="7416823" cy="5402880"/>
        </p:xfrm>
        <a:graphic>
          <a:graphicData uri="http://schemas.openxmlformats.org/drawingml/2006/table">
            <a:tbl>
              <a:tblPr firstRow="1" bandRow="1">
                <a:tableStyleId>{5C22544A-7EE6-4342-B048-85BDC9FD1C3A}</a:tableStyleId>
              </a:tblPr>
              <a:tblGrid>
                <a:gridCol w="1832529"/>
                <a:gridCol w="1949383"/>
                <a:gridCol w="1773480"/>
                <a:gridCol w="1861431"/>
              </a:tblGrid>
              <a:tr h="344729">
                <a:tc>
                  <a:txBody>
                    <a:bodyPr/>
                    <a:lstStyle/>
                    <a:p>
                      <a:r>
                        <a:rPr lang="sv-SE" dirty="0" smtClean="0"/>
                        <a:t>Isotop</a:t>
                      </a:r>
                      <a:endParaRPr lang="sv-SE" dirty="0"/>
                    </a:p>
                  </a:txBody>
                  <a:tcPr marL="36000" marR="36000" marT="36000" marB="36000"/>
                </a:tc>
                <a:tc>
                  <a:txBody>
                    <a:bodyPr/>
                    <a:lstStyle/>
                    <a:p>
                      <a:r>
                        <a:rPr lang="sv-SE" dirty="0" smtClean="0"/>
                        <a:t>Halveringstid</a:t>
                      </a:r>
                      <a:endParaRPr lang="sv-SE" dirty="0"/>
                    </a:p>
                  </a:txBody>
                  <a:tcPr marL="36000" marR="36000" marT="36000" marB="36000"/>
                </a:tc>
                <a:tc>
                  <a:txBody>
                    <a:bodyPr/>
                    <a:lstStyle/>
                    <a:p>
                      <a:r>
                        <a:rPr lang="sv-SE" dirty="0" smtClean="0"/>
                        <a:t>Användning</a:t>
                      </a:r>
                      <a:endParaRPr lang="sv-SE" dirty="0"/>
                    </a:p>
                  </a:txBody>
                  <a:tcPr marL="36000" marR="36000" marT="36000" marB="36000"/>
                </a:tc>
                <a:tc>
                  <a:txBody>
                    <a:bodyPr/>
                    <a:lstStyle/>
                    <a:p>
                      <a:r>
                        <a:rPr lang="sv-SE" dirty="0" smtClean="0"/>
                        <a:t>Kommentar</a:t>
                      </a:r>
                      <a:endParaRPr lang="sv-SE" dirty="0"/>
                    </a:p>
                  </a:txBody>
                  <a:tcPr marL="36000" marR="36000" marT="36000" marB="36000"/>
                </a:tc>
              </a:tr>
              <a:tr h="860279">
                <a:tc>
                  <a:txBody>
                    <a:bodyPr/>
                    <a:lstStyle/>
                    <a:p>
                      <a:r>
                        <a:rPr lang="sv-SE" sz="1600" dirty="0" smtClean="0"/>
                        <a:t>U-233</a:t>
                      </a:r>
                      <a:endParaRPr lang="sv-SE" sz="1600" dirty="0"/>
                    </a:p>
                  </a:txBody>
                  <a:tcPr marL="36000" marR="36000" marT="36000" marB="36000"/>
                </a:tc>
                <a:tc>
                  <a:txBody>
                    <a:bodyPr/>
                    <a:lstStyle/>
                    <a:p>
                      <a:r>
                        <a:rPr lang="sv-SE" dirty="0" smtClean="0"/>
                        <a:t>160 000 år</a:t>
                      </a:r>
                      <a:endParaRPr lang="sv-SE" dirty="0"/>
                    </a:p>
                  </a:txBody>
                  <a:tcPr marL="36000" marR="36000" marT="36000" marB="36000"/>
                </a:tc>
                <a:tc>
                  <a:txBody>
                    <a:bodyPr/>
                    <a:lstStyle/>
                    <a:p>
                      <a:r>
                        <a:rPr lang="sv-SE" sz="1400" dirty="0" smtClean="0"/>
                        <a:t>Kärnbränsle i breedreaktor efter transmutering från Th-232</a:t>
                      </a:r>
                      <a:endParaRPr lang="sv-SE" sz="1400" dirty="0"/>
                    </a:p>
                  </a:txBody>
                  <a:tcPr marL="36000" marR="36000"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dirty="0" smtClean="0"/>
                        <a:t>Klyvbar (fissil)</a:t>
                      </a:r>
                      <a:endParaRPr lang="sv-SE" sz="1400" dirty="0"/>
                    </a:p>
                  </a:txBody>
                  <a:tcPr marL="36000" marR="36000" marT="36000" marB="36000"/>
                </a:tc>
              </a:tr>
              <a:tr h="1086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kern="1200" dirty="0" smtClean="0">
                          <a:solidFill>
                            <a:schemeClr val="dk1"/>
                          </a:solidFill>
                          <a:latin typeface="+mn-lt"/>
                          <a:ea typeface="+mn-ea"/>
                          <a:cs typeface="+mn-cs"/>
                        </a:rPr>
                        <a:t>Pu-239</a:t>
                      </a:r>
                      <a:endParaRPr lang="sv-SE" sz="1600" dirty="0"/>
                    </a:p>
                  </a:txBody>
                  <a:tcPr marL="36000" marR="36000" marT="36000" marB="36000"/>
                </a:tc>
                <a:tc>
                  <a:txBody>
                    <a:bodyPr/>
                    <a:lstStyle/>
                    <a:p>
                      <a:r>
                        <a:rPr lang="sv-SE" dirty="0" smtClean="0"/>
                        <a:t>24 100 år</a:t>
                      </a:r>
                      <a:endParaRPr lang="sv-SE" dirty="0"/>
                    </a:p>
                  </a:txBody>
                  <a:tcPr marL="36000" marR="36000"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dirty="0" smtClean="0"/>
                        <a:t>Kärnbränsle i breedreaktor efter transmutering från U-238</a:t>
                      </a:r>
                    </a:p>
                    <a:p>
                      <a:endParaRPr lang="sv-SE" sz="1600" dirty="0"/>
                    </a:p>
                  </a:txBody>
                  <a:tcPr marL="36000" marR="36000"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dirty="0" smtClean="0"/>
                        <a:t>Klyvbar</a:t>
                      </a:r>
                    </a:p>
                    <a:p>
                      <a:endParaRPr lang="sv-SE" sz="1400" dirty="0"/>
                    </a:p>
                  </a:txBody>
                  <a:tcPr marL="36000" marR="36000" marT="36000" marB="36000"/>
                </a:tc>
              </a:tr>
              <a:tr h="344729">
                <a:tc>
                  <a:txBody>
                    <a:bodyPr/>
                    <a:lstStyle/>
                    <a:p>
                      <a:r>
                        <a:rPr lang="sv-SE" sz="1600" kern="1200" dirty="0" smtClean="0">
                          <a:solidFill>
                            <a:schemeClr val="dk1"/>
                          </a:solidFill>
                          <a:latin typeface="+mn-lt"/>
                          <a:ea typeface="+mn-ea"/>
                          <a:cs typeface="+mn-cs"/>
                        </a:rPr>
                        <a:t>Am-241</a:t>
                      </a:r>
                      <a:endParaRPr lang="sv-SE" sz="1600" kern="1200" dirty="0">
                        <a:solidFill>
                          <a:schemeClr val="dk1"/>
                        </a:solidFill>
                        <a:latin typeface="+mn-lt"/>
                        <a:ea typeface="+mn-ea"/>
                        <a:cs typeface="+mn-cs"/>
                      </a:endParaRPr>
                    </a:p>
                  </a:txBody>
                  <a:tcPr marL="36000" marR="36000" marT="36000" marB="36000"/>
                </a:tc>
                <a:tc>
                  <a:txBody>
                    <a:bodyPr/>
                    <a:lstStyle/>
                    <a:p>
                      <a:r>
                        <a:rPr lang="sv-SE" dirty="0" smtClean="0"/>
                        <a:t>432 år</a:t>
                      </a:r>
                      <a:endParaRPr lang="sv-SE" dirty="0"/>
                    </a:p>
                  </a:txBody>
                  <a:tcPr marL="36000" marR="36000" marT="36000" marB="36000"/>
                </a:tc>
                <a:tc>
                  <a:txBody>
                    <a:bodyPr/>
                    <a:lstStyle/>
                    <a:p>
                      <a:r>
                        <a:rPr lang="sv-SE" sz="1400" dirty="0" smtClean="0"/>
                        <a:t>Rökdetektorer</a:t>
                      </a:r>
                      <a:endParaRPr lang="sv-SE" sz="1400" dirty="0"/>
                    </a:p>
                  </a:txBody>
                  <a:tcPr marL="36000" marR="36000" marT="36000" marB="36000"/>
                </a:tc>
                <a:tc>
                  <a:txBody>
                    <a:bodyPr/>
                    <a:lstStyle/>
                    <a:p>
                      <a:endParaRPr lang="sv-SE" sz="1600" dirty="0"/>
                    </a:p>
                  </a:txBody>
                  <a:tcPr marL="36000" marR="36000" marT="36000" marB="36000"/>
                </a:tc>
              </a:tr>
              <a:tr h="463604">
                <a:tc>
                  <a:txBody>
                    <a:bodyPr/>
                    <a:lstStyle/>
                    <a:p>
                      <a:r>
                        <a:rPr lang="sv-SE" sz="1600" kern="1200" dirty="0" smtClean="0">
                          <a:solidFill>
                            <a:schemeClr val="dk1"/>
                          </a:solidFill>
                          <a:latin typeface="+mn-lt"/>
                          <a:ea typeface="+mn-ea"/>
                          <a:cs typeface="+mn-cs"/>
                        </a:rPr>
                        <a:t>Tc-99</a:t>
                      </a:r>
                      <a:endParaRPr lang="sv-SE" sz="1600" kern="1200" dirty="0">
                        <a:solidFill>
                          <a:schemeClr val="dk1"/>
                        </a:solidFill>
                        <a:latin typeface="+mn-lt"/>
                        <a:ea typeface="+mn-ea"/>
                        <a:cs typeface="+mn-cs"/>
                      </a:endParaRPr>
                    </a:p>
                  </a:txBody>
                  <a:tcPr marL="36000" marR="36000" marT="36000" marB="36000"/>
                </a:tc>
                <a:tc>
                  <a:txBody>
                    <a:bodyPr/>
                    <a:lstStyle/>
                    <a:p>
                      <a:r>
                        <a:rPr lang="sv-SE" dirty="0" smtClean="0"/>
                        <a:t>211 000 år</a:t>
                      </a:r>
                      <a:endParaRPr lang="sv-SE" dirty="0"/>
                    </a:p>
                  </a:txBody>
                  <a:tcPr marL="36000" marR="36000" marT="36000" marB="36000"/>
                </a:tc>
                <a:tc>
                  <a:txBody>
                    <a:bodyPr/>
                    <a:lstStyle/>
                    <a:p>
                      <a:endParaRPr lang="sv-SE" sz="1600" dirty="0"/>
                    </a:p>
                  </a:txBody>
                  <a:tcPr marL="36000" marR="36000" marT="36000" marB="36000"/>
                </a:tc>
                <a:tc>
                  <a:txBody>
                    <a:bodyPr/>
                    <a:lstStyle/>
                    <a:p>
                      <a:r>
                        <a:rPr lang="sv-SE" sz="1400" dirty="0" smtClean="0"/>
                        <a:t>Långlivad fissionsprodukt</a:t>
                      </a:r>
                      <a:endParaRPr lang="sv-SE" sz="1400" dirty="0"/>
                    </a:p>
                  </a:txBody>
                  <a:tcPr marL="36000" marR="36000" marT="36000" marB="36000"/>
                </a:tc>
              </a:tr>
              <a:tr h="690275">
                <a:tc>
                  <a:txBody>
                    <a:bodyPr/>
                    <a:lstStyle/>
                    <a:p>
                      <a:r>
                        <a:rPr lang="sv-SE" sz="1600" dirty="0" smtClean="0"/>
                        <a:t>I-129</a:t>
                      </a:r>
                      <a:endParaRPr lang="sv-SE" sz="1600" dirty="0"/>
                    </a:p>
                  </a:txBody>
                  <a:tcPr marL="36000" marR="36000" marT="36000" marB="36000"/>
                </a:tc>
                <a:tc>
                  <a:txBody>
                    <a:bodyPr/>
                    <a:lstStyle/>
                    <a:p>
                      <a:r>
                        <a:rPr lang="sv-SE" dirty="0" smtClean="0"/>
                        <a:t>15,7 miljoner år</a:t>
                      </a:r>
                      <a:endParaRPr lang="sv-SE" dirty="0"/>
                    </a:p>
                  </a:txBody>
                  <a:tcPr marL="36000" marR="36000" marT="36000" marB="36000"/>
                </a:tc>
                <a:tc>
                  <a:txBody>
                    <a:bodyPr/>
                    <a:lstStyle/>
                    <a:p>
                      <a:endParaRPr lang="sv-SE" sz="1600" dirty="0"/>
                    </a:p>
                  </a:txBody>
                  <a:tcPr marL="36000" marR="36000"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dirty="0" smtClean="0"/>
                        <a:t>Långlivad fissionsprodukt</a:t>
                      </a:r>
                    </a:p>
                    <a:p>
                      <a:endParaRPr lang="sv-SE" sz="1600" dirty="0"/>
                    </a:p>
                  </a:txBody>
                  <a:tcPr marL="36000" marR="36000" marT="36000" marB="36000"/>
                </a:tc>
              </a:tr>
              <a:tr h="491939">
                <a:tc>
                  <a:txBody>
                    <a:bodyPr/>
                    <a:lstStyle/>
                    <a:p>
                      <a:r>
                        <a:rPr lang="sv-SE" sz="1600" dirty="0" smtClean="0"/>
                        <a:t>Sr-90</a:t>
                      </a:r>
                      <a:endParaRPr lang="sv-SE" sz="1600" dirty="0"/>
                    </a:p>
                  </a:txBody>
                  <a:tcPr marL="36000" marR="36000" marT="36000" marB="36000"/>
                </a:tc>
                <a:tc>
                  <a:txBody>
                    <a:bodyPr/>
                    <a:lstStyle/>
                    <a:p>
                      <a:r>
                        <a:rPr lang="sv-SE" dirty="0" smtClean="0"/>
                        <a:t>28,8 år</a:t>
                      </a:r>
                      <a:endParaRPr lang="sv-SE" dirty="0"/>
                    </a:p>
                  </a:txBody>
                  <a:tcPr marL="36000" marR="36000" marT="36000" marB="36000"/>
                </a:tc>
                <a:tc>
                  <a:txBody>
                    <a:bodyPr/>
                    <a:lstStyle/>
                    <a:p>
                      <a:endParaRPr lang="sv-SE" sz="1600" dirty="0"/>
                    </a:p>
                  </a:txBody>
                  <a:tcPr marL="36000" marR="36000"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dirty="0" smtClean="0"/>
                        <a:t>fissionsprodukt</a:t>
                      </a:r>
                    </a:p>
                    <a:p>
                      <a:endParaRPr lang="sv-SE" sz="1600" dirty="0"/>
                    </a:p>
                  </a:txBody>
                  <a:tcPr marL="36000" marR="36000" marT="36000" marB="36000"/>
                </a:tc>
              </a:tr>
              <a:tr h="463604">
                <a:tc>
                  <a:txBody>
                    <a:bodyPr/>
                    <a:lstStyle/>
                    <a:p>
                      <a:r>
                        <a:rPr lang="sv-SE" sz="1600" dirty="0" smtClean="0"/>
                        <a:t>Co-60</a:t>
                      </a:r>
                      <a:endParaRPr lang="sv-SE" sz="1600" dirty="0"/>
                    </a:p>
                  </a:txBody>
                  <a:tcPr marL="36000" marR="36000" marT="36000" marB="36000"/>
                </a:tc>
                <a:tc>
                  <a:txBody>
                    <a:bodyPr/>
                    <a:lstStyle/>
                    <a:p>
                      <a:r>
                        <a:rPr lang="sv-SE" dirty="0" smtClean="0"/>
                        <a:t>5,27 år</a:t>
                      </a:r>
                      <a:endParaRPr lang="sv-SE" dirty="0"/>
                    </a:p>
                  </a:txBody>
                  <a:tcPr marL="36000" marR="36000" marT="36000" marB="36000"/>
                </a:tc>
                <a:tc>
                  <a:txBody>
                    <a:bodyPr/>
                    <a:lstStyle/>
                    <a:p>
                      <a:r>
                        <a:rPr lang="sv-SE" sz="1400" dirty="0" smtClean="0"/>
                        <a:t>Sterilisering, strålningsterapi</a:t>
                      </a:r>
                      <a:endParaRPr lang="sv-SE" sz="1400" dirty="0"/>
                    </a:p>
                  </a:txBody>
                  <a:tcPr marL="36000" marR="36000" marT="36000" marB="36000"/>
                </a:tc>
                <a:tc>
                  <a:txBody>
                    <a:bodyPr/>
                    <a:lstStyle/>
                    <a:p>
                      <a:r>
                        <a:rPr lang="el-GR" sz="1400" dirty="0" smtClean="0">
                          <a:latin typeface="Calibri"/>
                          <a:cs typeface="Calibri"/>
                        </a:rPr>
                        <a:t>γ</a:t>
                      </a:r>
                      <a:r>
                        <a:rPr lang="sv-SE" sz="1400" dirty="0" smtClean="0">
                          <a:latin typeface="Calibri"/>
                          <a:cs typeface="Calibri"/>
                        </a:rPr>
                        <a:t>- och </a:t>
                      </a:r>
                      <a:r>
                        <a:rPr lang="el-GR" sz="1400" dirty="0" smtClean="0">
                          <a:latin typeface="Calibri"/>
                          <a:cs typeface="Calibri"/>
                        </a:rPr>
                        <a:t>β</a:t>
                      </a:r>
                      <a:r>
                        <a:rPr lang="sv-SE" sz="1400" dirty="0" smtClean="0">
                          <a:latin typeface="Calibri"/>
                          <a:cs typeface="Calibri"/>
                        </a:rPr>
                        <a:t>-strålning</a:t>
                      </a:r>
                      <a:endParaRPr lang="sv-SE" sz="1400" dirty="0"/>
                    </a:p>
                  </a:txBody>
                  <a:tcPr marL="36000" marR="36000" marT="36000" marB="36000"/>
                </a:tc>
              </a:tr>
              <a:tr h="292055">
                <a:tc>
                  <a:txBody>
                    <a:bodyPr/>
                    <a:lstStyle/>
                    <a:p>
                      <a:r>
                        <a:rPr lang="sv-SE" sz="1600" dirty="0" smtClean="0"/>
                        <a:t>Cs-137</a:t>
                      </a:r>
                      <a:endParaRPr lang="sv-SE" sz="1600" dirty="0"/>
                    </a:p>
                  </a:txBody>
                  <a:tcPr marL="36000" marR="36000" marT="36000" marB="36000"/>
                </a:tc>
                <a:tc>
                  <a:txBody>
                    <a:bodyPr/>
                    <a:lstStyle/>
                    <a:p>
                      <a:r>
                        <a:rPr lang="sv-SE" dirty="0" smtClean="0"/>
                        <a:t>30 år</a:t>
                      </a:r>
                      <a:endParaRPr lang="sv-SE" dirty="0"/>
                    </a:p>
                  </a:txBody>
                  <a:tcPr marL="36000" marR="36000" marT="36000" marB="36000"/>
                </a:tc>
                <a:tc>
                  <a:txBody>
                    <a:bodyPr/>
                    <a:lstStyle/>
                    <a:p>
                      <a:endParaRPr lang="sv-SE" dirty="0"/>
                    </a:p>
                  </a:txBody>
                  <a:tcPr marL="36000" marR="36000" marT="36000" marB="36000"/>
                </a:tc>
                <a:tc>
                  <a:txBody>
                    <a:bodyPr/>
                    <a:lstStyle/>
                    <a:p>
                      <a:r>
                        <a:rPr lang="sv-SE" sz="1400" dirty="0" smtClean="0"/>
                        <a:t>fissionsprodukt</a:t>
                      </a:r>
                      <a:endParaRPr lang="sv-SE" sz="1400" dirty="0"/>
                    </a:p>
                  </a:txBody>
                  <a:tcPr marL="36000" marR="36000" marT="36000" marB="36000"/>
                </a:tc>
              </a:tr>
            </a:tbl>
          </a:graphicData>
        </a:graphic>
      </p:graphicFrame>
    </p:spTree>
    <p:extLst>
      <p:ext uri="{BB962C8B-B14F-4D97-AF65-F5344CB8AC3E}">
        <p14:creationId xmlns:p14="http://schemas.microsoft.com/office/powerpoint/2010/main" val="3719042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908720"/>
          </a:xfrm>
        </p:spPr>
        <p:txBody>
          <a:bodyPr/>
          <a:lstStyle/>
          <a:p>
            <a:r>
              <a:rPr lang="sv-SE" sz="2400" dirty="0" smtClean="0"/>
              <a:t>Egenskaper</a:t>
            </a:r>
            <a:endParaRPr lang="sv-SE" sz="2400" dirty="0"/>
          </a:p>
        </p:txBody>
      </p:sp>
      <p:graphicFrame>
        <p:nvGraphicFramePr>
          <p:cNvPr id="3" name="Tabell 2"/>
          <p:cNvGraphicFramePr>
            <a:graphicFrameLocks noGrp="1"/>
          </p:cNvGraphicFramePr>
          <p:nvPr>
            <p:extLst>
              <p:ext uri="{D42A27DB-BD31-4B8C-83A1-F6EECF244321}">
                <p14:modId xmlns:p14="http://schemas.microsoft.com/office/powerpoint/2010/main" val="2631644607"/>
              </p:ext>
            </p:extLst>
          </p:nvPr>
        </p:nvGraphicFramePr>
        <p:xfrm>
          <a:off x="899592" y="1484784"/>
          <a:ext cx="7272808" cy="3337560"/>
        </p:xfrm>
        <a:graphic>
          <a:graphicData uri="http://schemas.openxmlformats.org/drawingml/2006/table">
            <a:tbl>
              <a:tblPr firstRow="1" bandRow="1">
                <a:tableStyleId>{5C22544A-7EE6-4342-B048-85BDC9FD1C3A}</a:tableStyleId>
              </a:tblPr>
              <a:tblGrid>
                <a:gridCol w="3384376"/>
                <a:gridCol w="1800200"/>
                <a:gridCol w="2088232"/>
              </a:tblGrid>
              <a:tr h="370840">
                <a:tc>
                  <a:txBody>
                    <a:bodyPr/>
                    <a:lstStyle/>
                    <a:p>
                      <a:pPr algn="ctr"/>
                      <a:r>
                        <a:rPr lang="sv-SE" dirty="0" smtClean="0"/>
                        <a:t>Egenskap</a:t>
                      </a:r>
                      <a:endParaRPr lang="sv-SE" dirty="0"/>
                    </a:p>
                  </a:txBody>
                  <a:tcPr/>
                </a:tc>
                <a:tc>
                  <a:txBody>
                    <a:bodyPr/>
                    <a:lstStyle/>
                    <a:p>
                      <a:pPr algn="ctr"/>
                      <a:r>
                        <a:rPr lang="sv-SE" dirty="0" smtClean="0"/>
                        <a:t>Uran</a:t>
                      </a:r>
                      <a:endParaRPr lang="sv-SE" dirty="0"/>
                    </a:p>
                  </a:txBody>
                  <a:tcPr/>
                </a:tc>
                <a:tc>
                  <a:txBody>
                    <a:bodyPr/>
                    <a:lstStyle/>
                    <a:p>
                      <a:pPr algn="ctr"/>
                      <a:r>
                        <a:rPr lang="sv-SE" dirty="0" smtClean="0"/>
                        <a:t>Thorium</a:t>
                      </a:r>
                      <a:endParaRPr lang="sv-SE" dirty="0"/>
                    </a:p>
                  </a:txBody>
                  <a:tcPr/>
                </a:tc>
              </a:tr>
              <a:tr h="370840">
                <a:tc>
                  <a:txBody>
                    <a:bodyPr/>
                    <a:lstStyle/>
                    <a:p>
                      <a:r>
                        <a:rPr lang="sv-SE" dirty="0" smtClean="0"/>
                        <a:t>Atomnummer (Z)</a:t>
                      </a:r>
                      <a:endParaRPr lang="sv-SE" dirty="0"/>
                    </a:p>
                  </a:txBody>
                  <a:tcPr/>
                </a:tc>
                <a:tc>
                  <a:txBody>
                    <a:bodyPr/>
                    <a:lstStyle/>
                    <a:p>
                      <a:pPr algn="ctr"/>
                      <a:r>
                        <a:rPr lang="sv-SE" dirty="0" smtClean="0"/>
                        <a:t>92</a:t>
                      </a:r>
                      <a:endParaRPr lang="sv-SE" dirty="0"/>
                    </a:p>
                  </a:txBody>
                  <a:tcPr/>
                </a:tc>
                <a:tc>
                  <a:txBody>
                    <a:bodyPr/>
                    <a:lstStyle/>
                    <a:p>
                      <a:pPr algn="ctr"/>
                      <a:r>
                        <a:rPr lang="sv-SE" dirty="0" smtClean="0"/>
                        <a:t>90</a:t>
                      </a:r>
                      <a:endParaRPr lang="sv-SE" dirty="0"/>
                    </a:p>
                  </a:txBody>
                  <a:tcPr/>
                </a:tc>
              </a:tr>
              <a:tr h="370840">
                <a:tc>
                  <a:txBody>
                    <a:bodyPr/>
                    <a:lstStyle/>
                    <a:p>
                      <a:r>
                        <a:rPr lang="sv-SE" dirty="0" smtClean="0"/>
                        <a:t>Atomvikt (A)</a:t>
                      </a:r>
                      <a:endParaRPr lang="sv-SE" dirty="0"/>
                    </a:p>
                  </a:txBody>
                  <a:tcPr/>
                </a:tc>
                <a:tc>
                  <a:txBody>
                    <a:bodyPr/>
                    <a:lstStyle/>
                    <a:p>
                      <a:pPr algn="ctr"/>
                      <a:r>
                        <a:rPr lang="sv-SE" dirty="0" smtClean="0"/>
                        <a:t>238</a:t>
                      </a:r>
                      <a:endParaRPr lang="sv-SE" dirty="0"/>
                    </a:p>
                  </a:txBody>
                  <a:tcPr/>
                </a:tc>
                <a:tc>
                  <a:txBody>
                    <a:bodyPr/>
                    <a:lstStyle/>
                    <a:p>
                      <a:pPr algn="ctr"/>
                      <a:r>
                        <a:rPr lang="sv-SE" dirty="0" smtClean="0"/>
                        <a:t>232</a:t>
                      </a:r>
                      <a:endParaRPr lang="sv-SE" dirty="0"/>
                    </a:p>
                  </a:txBody>
                  <a:tcPr/>
                </a:tc>
              </a:tr>
              <a:tr h="370840">
                <a:tc>
                  <a:txBody>
                    <a:bodyPr/>
                    <a:lstStyle/>
                    <a:p>
                      <a:r>
                        <a:rPr lang="sv-SE" dirty="0" smtClean="0"/>
                        <a:t>Halveringstid, år</a:t>
                      </a:r>
                      <a:endParaRPr lang="sv-SE" dirty="0"/>
                    </a:p>
                  </a:txBody>
                  <a:tcPr/>
                </a:tc>
                <a:tc>
                  <a:txBody>
                    <a:bodyPr/>
                    <a:lstStyle/>
                    <a:p>
                      <a:pPr algn="ctr"/>
                      <a:r>
                        <a:rPr lang="sv-SE" dirty="0" smtClean="0"/>
                        <a:t>4,5 miljarder</a:t>
                      </a:r>
                      <a:endParaRPr lang="sv-SE" dirty="0"/>
                    </a:p>
                  </a:txBody>
                  <a:tcPr/>
                </a:tc>
                <a:tc>
                  <a:txBody>
                    <a:bodyPr/>
                    <a:lstStyle/>
                    <a:p>
                      <a:pPr algn="ctr"/>
                      <a:r>
                        <a:rPr lang="sv-SE" dirty="0" smtClean="0"/>
                        <a:t>14 miljarder</a:t>
                      </a:r>
                      <a:endParaRPr lang="sv-SE" dirty="0"/>
                    </a:p>
                  </a:txBody>
                  <a:tcPr/>
                </a:tc>
              </a:tr>
              <a:tr h="370840">
                <a:tc>
                  <a:txBody>
                    <a:bodyPr/>
                    <a:lstStyle/>
                    <a:p>
                      <a:r>
                        <a:rPr lang="sv-SE" dirty="0" smtClean="0"/>
                        <a:t>Typ av sönderdelning</a:t>
                      </a:r>
                      <a:endParaRPr lang="sv-SE" dirty="0"/>
                    </a:p>
                  </a:txBody>
                  <a:tcPr/>
                </a:tc>
                <a:tc>
                  <a:txBody>
                    <a:bodyPr/>
                    <a:lstStyle/>
                    <a:p>
                      <a:pPr algn="ctr"/>
                      <a:r>
                        <a:rPr lang="sv-SE" dirty="0" smtClean="0"/>
                        <a:t>Alfa</a:t>
                      </a:r>
                      <a:endParaRPr lang="sv-SE" dirty="0"/>
                    </a:p>
                  </a:txBody>
                  <a:tcPr/>
                </a:tc>
                <a:tc>
                  <a:txBody>
                    <a:bodyPr/>
                    <a:lstStyle/>
                    <a:p>
                      <a:pPr algn="ctr"/>
                      <a:r>
                        <a:rPr lang="sv-SE" dirty="0" smtClean="0"/>
                        <a:t>Alfa</a:t>
                      </a:r>
                      <a:endParaRPr lang="sv-SE" dirty="0"/>
                    </a:p>
                  </a:txBody>
                  <a:tcPr/>
                </a:tc>
              </a:tr>
              <a:tr h="370840">
                <a:tc>
                  <a:txBody>
                    <a:bodyPr/>
                    <a:lstStyle/>
                    <a:p>
                      <a:r>
                        <a:rPr lang="sv-SE" dirty="0" smtClean="0"/>
                        <a:t>Densitet, g/cm</a:t>
                      </a:r>
                      <a:r>
                        <a:rPr lang="sv-SE" baseline="30000" dirty="0" smtClean="0"/>
                        <a:t>3</a:t>
                      </a:r>
                      <a:endParaRPr lang="sv-SE" dirty="0"/>
                    </a:p>
                  </a:txBody>
                  <a:tcPr/>
                </a:tc>
                <a:tc>
                  <a:txBody>
                    <a:bodyPr/>
                    <a:lstStyle/>
                    <a:p>
                      <a:pPr algn="ctr"/>
                      <a:r>
                        <a:rPr lang="sv-SE" dirty="0" smtClean="0"/>
                        <a:t>18,95</a:t>
                      </a:r>
                      <a:endParaRPr lang="sv-SE" dirty="0"/>
                    </a:p>
                  </a:txBody>
                  <a:tcPr/>
                </a:tc>
                <a:tc>
                  <a:txBody>
                    <a:bodyPr/>
                    <a:lstStyle/>
                    <a:p>
                      <a:pPr algn="ctr"/>
                      <a:r>
                        <a:rPr lang="sv-SE" dirty="0" smtClean="0"/>
                        <a:t>11,7</a:t>
                      </a:r>
                      <a:endParaRPr lang="sv-SE" dirty="0"/>
                    </a:p>
                  </a:txBody>
                  <a:tcPr/>
                </a:tc>
              </a:tr>
              <a:tr h="370840">
                <a:tc>
                  <a:txBody>
                    <a:bodyPr/>
                    <a:lstStyle/>
                    <a:p>
                      <a:r>
                        <a:rPr lang="sv-SE" dirty="0" smtClean="0"/>
                        <a:t>Smältpunkt, </a:t>
                      </a:r>
                      <a:r>
                        <a:rPr lang="sv-SE" dirty="0" smtClean="0">
                          <a:latin typeface="Calibri"/>
                          <a:cs typeface="Calibri"/>
                        </a:rPr>
                        <a:t>°C</a:t>
                      </a:r>
                      <a:endParaRPr lang="sv-SE" dirty="0"/>
                    </a:p>
                  </a:txBody>
                  <a:tcPr/>
                </a:tc>
                <a:tc>
                  <a:txBody>
                    <a:bodyPr/>
                    <a:lstStyle/>
                    <a:p>
                      <a:pPr algn="ctr"/>
                      <a:r>
                        <a:rPr lang="sv-SE" dirty="0" smtClean="0"/>
                        <a:t>1132</a:t>
                      </a:r>
                      <a:endParaRPr lang="sv-SE" dirty="0"/>
                    </a:p>
                  </a:txBody>
                  <a:tcPr/>
                </a:tc>
                <a:tc>
                  <a:txBody>
                    <a:bodyPr/>
                    <a:lstStyle/>
                    <a:p>
                      <a:pPr algn="ctr"/>
                      <a:r>
                        <a:rPr lang="sv-SE" dirty="0" smtClean="0"/>
                        <a:t>1750</a:t>
                      </a:r>
                      <a:endParaRPr lang="sv-SE" dirty="0"/>
                    </a:p>
                  </a:txBody>
                  <a:tcPr/>
                </a:tc>
              </a:tr>
              <a:tr h="370840">
                <a:tc>
                  <a:txBody>
                    <a:bodyPr/>
                    <a:lstStyle/>
                    <a:p>
                      <a:r>
                        <a:rPr lang="sv-SE" dirty="0" smtClean="0"/>
                        <a:t>Medelhalt i jordskorpan, g/ton</a:t>
                      </a:r>
                      <a:endParaRPr lang="sv-SE" dirty="0"/>
                    </a:p>
                  </a:txBody>
                  <a:tcPr/>
                </a:tc>
                <a:tc>
                  <a:txBody>
                    <a:bodyPr/>
                    <a:lstStyle/>
                    <a:p>
                      <a:pPr algn="ctr"/>
                      <a:r>
                        <a:rPr lang="sv-SE" dirty="0" smtClean="0"/>
                        <a:t>4</a:t>
                      </a:r>
                      <a:endParaRPr lang="sv-SE" dirty="0"/>
                    </a:p>
                  </a:txBody>
                  <a:tcPr/>
                </a:tc>
                <a:tc>
                  <a:txBody>
                    <a:bodyPr/>
                    <a:lstStyle/>
                    <a:p>
                      <a:pPr algn="ctr"/>
                      <a:r>
                        <a:rPr lang="sv-SE" dirty="0" smtClean="0"/>
                        <a:t>8</a:t>
                      </a:r>
                      <a:endParaRPr lang="sv-SE" dirty="0"/>
                    </a:p>
                  </a:txBody>
                  <a:tcPr/>
                </a:tc>
              </a:tr>
              <a:tr h="370840">
                <a:tc>
                  <a:txBody>
                    <a:bodyPr/>
                    <a:lstStyle/>
                    <a:p>
                      <a:r>
                        <a:rPr lang="sv-SE" dirty="0" smtClean="0"/>
                        <a:t>Vanliga mineral</a:t>
                      </a:r>
                      <a:endParaRPr lang="sv-SE" dirty="0"/>
                    </a:p>
                  </a:txBody>
                  <a:tcPr/>
                </a:tc>
                <a:tc>
                  <a:txBody>
                    <a:bodyPr/>
                    <a:lstStyle/>
                    <a:p>
                      <a:pPr algn="ctr"/>
                      <a:r>
                        <a:rPr lang="sv-SE" dirty="0" smtClean="0"/>
                        <a:t>Uraninit</a:t>
                      </a:r>
                      <a:endParaRPr lang="sv-SE" dirty="0"/>
                    </a:p>
                  </a:txBody>
                  <a:tcPr/>
                </a:tc>
                <a:tc>
                  <a:txBody>
                    <a:bodyPr/>
                    <a:lstStyle/>
                    <a:p>
                      <a:pPr algn="ctr"/>
                      <a:r>
                        <a:rPr lang="sv-SE" dirty="0" smtClean="0"/>
                        <a:t>Monazit</a:t>
                      </a:r>
                      <a:endParaRPr lang="sv-SE" dirty="0"/>
                    </a:p>
                  </a:txBody>
                  <a:tcPr/>
                </a:tc>
              </a:tr>
            </a:tbl>
          </a:graphicData>
        </a:graphic>
      </p:graphicFrame>
    </p:spTree>
    <p:extLst>
      <p:ext uri="{BB962C8B-B14F-4D97-AF65-F5344CB8AC3E}">
        <p14:creationId xmlns:p14="http://schemas.microsoft.com/office/powerpoint/2010/main" val="89406134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7529" y="52290"/>
            <a:ext cx="8229600" cy="576064"/>
          </a:xfrm>
        </p:spPr>
        <p:txBody>
          <a:bodyPr/>
          <a:lstStyle/>
          <a:p>
            <a:r>
              <a:rPr lang="sv-SE" sz="2800" dirty="0" smtClean="0"/>
              <a:t>Sönderfallskedjor</a:t>
            </a:r>
            <a:endParaRPr lang="sv-SE" sz="2800" dirty="0"/>
          </a:p>
        </p:txBody>
      </p:sp>
      <p:pic>
        <p:nvPicPr>
          <p:cNvPr id="2050" name="Picture 2" descr="http://www.world-nuclear.org/uploadedImages/org/info/radioactive_decay_ser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620689"/>
            <a:ext cx="5429251" cy="5991225"/>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sidfot 2"/>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88331137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6" name="Picture 4" descr="Bildresultat för Decay cha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575" y="328296"/>
            <a:ext cx="7848872" cy="6339343"/>
          </a:xfrm>
          <a:prstGeom prst="rect">
            <a:avLst/>
          </a:prstGeom>
          <a:solidFill>
            <a:schemeClr val="accent1">
              <a:lumMod val="20000"/>
              <a:lumOff val="80000"/>
            </a:schemeClr>
          </a:solidFill>
          <a:extLst/>
        </p:spPr>
      </p:pic>
      <p:sp>
        <p:nvSpPr>
          <p:cNvPr id="3" name="Flödesschema: Process 2"/>
          <p:cNvSpPr/>
          <p:nvPr/>
        </p:nvSpPr>
        <p:spPr>
          <a:xfrm>
            <a:off x="3059832" y="183373"/>
            <a:ext cx="3312368" cy="437315"/>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p:cNvSpPr/>
          <p:nvPr/>
        </p:nvSpPr>
        <p:spPr>
          <a:xfrm>
            <a:off x="3995936" y="6165304"/>
            <a:ext cx="1800200" cy="2160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p:cNvSpPr txBox="1"/>
          <p:nvPr/>
        </p:nvSpPr>
        <p:spPr>
          <a:xfrm>
            <a:off x="4067944" y="6088650"/>
            <a:ext cx="2304256" cy="369332"/>
          </a:xfrm>
          <a:prstGeom prst="rect">
            <a:avLst/>
          </a:prstGeom>
          <a:solidFill>
            <a:schemeClr val="accent1">
              <a:lumMod val="20000"/>
              <a:lumOff val="80000"/>
            </a:schemeClr>
          </a:solidFill>
        </p:spPr>
        <p:txBody>
          <a:bodyPr wrap="square" rtlCol="0">
            <a:spAutoFit/>
          </a:bodyPr>
          <a:lstStyle/>
          <a:p>
            <a:r>
              <a:rPr lang="sv-SE" dirty="0" smtClean="0"/>
              <a:t>Atomnummer (Z)</a:t>
            </a:r>
            <a:endParaRPr lang="sv-SE" dirty="0"/>
          </a:p>
        </p:txBody>
      </p:sp>
      <p:sp>
        <p:nvSpPr>
          <p:cNvPr id="8" name="Rektangel 7"/>
          <p:cNvSpPr/>
          <p:nvPr/>
        </p:nvSpPr>
        <p:spPr>
          <a:xfrm>
            <a:off x="899592" y="2780928"/>
            <a:ext cx="432048"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p:cNvSpPr/>
          <p:nvPr/>
        </p:nvSpPr>
        <p:spPr>
          <a:xfrm>
            <a:off x="791580" y="2114854"/>
            <a:ext cx="540060" cy="25202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textruta 11"/>
          <p:cNvSpPr txBox="1"/>
          <p:nvPr/>
        </p:nvSpPr>
        <p:spPr>
          <a:xfrm rot="16200000">
            <a:off x="-141331" y="3082470"/>
            <a:ext cx="2484276" cy="461665"/>
          </a:xfrm>
          <a:prstGeom prst="rect">
            <a:avLst/>
          </a:prstGeom>
          <a:solidFill>
            <a:schemeClr val="accent1">
              <a:lumMod val="20000"/>
              <a:lumOff val="80000"/>
            </a:schemeClr>
          </a:solidFill>
          <a:ln>
            <a:noFill/>
          </a:ln>
        </p:spPr>
        <p:txBody>
          <a:bodyPr wrap="square" rtlCol="0">
            <a:spAutoFit/>
          </a:bodyPr>
          <a:lstStyle/>
          <a:p>
            <a:pPr algn="ctr"/>
            <a:r>
              <a:rPr lang="sv-SE" dirty="0" smtClean="0"/>
              <a:t>Masstal (A)</a:t>
            </a:r>
            <a:endParaRPr lang="sv-SE" dirty="0"/>
          </a:p>
        </p:txBody>
      </p:sp>
      <p:sp>
        <p:nvSpPr>
          <p:cNvPr id="14" name="Rektangel 13"/>
          <p:cNvSpPr/>
          <p:nvPr/>
        </p:nvSpPr>
        <p:spPr>
          <a:xfrm>
            <a:off x="869974" y="6273316"/>
            <a:ext cx="1541786" cy="2613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13" name="Rak pil 12"/>
          <p:cNvCxnSpPr/>
          <p:nvPr/>
        </p:nvCxnSpPr>
        <p:spPr>
          <a:xfrm flipH="1">
            <a:off x="6588224" y="2976335"/>
            <a:ext cx="576064" cy="3046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ruta 14"/>
          <p:cNvSpPr txBox="1"/>
          <p:nvPr/>
        </p:nvSpPr>
        <p:spPr>
          <a:xfrm>
            <a:off x="7164288" y="2943970"/>
            <a:ext cx="1080120" cy="369332"/>
          </a:xfrm>
          <a:prstGeom prst="rect">
            <a:avLst/>
          </a:prstGeom>
          <a:noFill/>
        </p:spPr>
        <p:txBody>
          <a:bodyPr wrap="square" rtlCol="0">
            <a:spAutoFit/>
          </a:bodyPr>
          <a:lstStyle/>
          <a:p>
            <a:r>
              <a:rPr lang="sv-SE" dirty="0" smtClean="0"/>
              <a:t>Alfa (</a:t>
            </a:r>
            <a:r>
              <a:rPr lang="el-GR" dirty="0" smtClean="0">
                <a:latin typeface="Calibri"/>
                <a:cs typeface="Calibri"/>
              </a:rPr>
              <a:t>α</a:t>
            </a:r>
            <a:r>
              <a:rPr lang="sv-SE" dirty="0" smtClean="0">
                <a:latin typeface="Calibri"/>
                <a:cs typeface="Calibri"/>
              </a:rPr>
              <a:t> )</a:t>
            </a:r>
            <a:endParaRPr lang="sv-SE" dirty="0"/>
          </a:p>
        </p:txBody>
      </p:sp>
      <p:cxnSp>
        <p:nvCxnSpPr>
          <p:cNvPr id="17" name="Rak pil 16"/>
          <p:cNvCxnSpPr/>
          <p:nvPr/>
        </p:nvCxnSpPr>
        <p:spPr>
          <a:xfrm>
            <a:off x="6660232" y="3497967"/>
            <a:ext cx="43204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ruta 18"/>
          <p:cNvSpPr txBox="1"/>
          <p:nvPr/>
        </p:nvSpPr>
        <p:spPr>
          <a:xfrm>
            <a:off x="7164288" y="3313301"/>
            <a:ext cx="1095400" cy="369332"/>
          </a:xfrm>
          <a:prstGeom prst="rect">
            <a:avLst/>
          </a:prstGeom>
          <a:noFill/>
        </p:spPr>
        <p:txBody>
          <a:bodyPr wrap="square" rtlCol="0">
            <a:spAutoFit/>
          </a:bodyPr>
          <a:lstStyle/>
          <a:p>
            <a:r>
              <a:rPr lang="sv-SE" dirty="0" smtClean="0"/>
              <a:t>Beta (</a:t>
            </a:r>
            <a:r>
              <a:rPr lang="el-GR" dirty="0" smtClean="0">
                <a:latin typeface="Calibri"/>
                <a:cs typeface="Calibri"/>
              </a:rPr>
              <a:t>β</a:t>
            </a:r>
            <a:r>
              <a:rPr lang="sv-SE" baseline="30000" dirty="0" smtClean="0">
                <a:latin typeface="Calibri"/>
                <a:cs typeface="Calibri"/>
              </a:rPr>
              <a:t>-1</a:t>
            </a:r>
            <a:r>
              <a:rPr lang="sv-SE" dirty="0" smtClean="0">
                <a:latin typeface="Calibri"/>
                <a:cs typeface="Calibri"/>
              </a:rPr>
              <a:t>)</a:t>
            </a:r>
            <a:endParaRPr lang="sv-SE" dirty="0"/>
          </a:p>
        </p:txBody>
      </p:sp>
      <p:sp>
        <p:nvSpPr>
          <p:cNvPr id="20" name="textruta 19"/>
          <p:cNvSpPr txBox="1"/>
          <p:nvPr/>
        </p:nvSpPr>
        <p:spPr>
          <a:xfrm>
            <a:off x="5821778" y="3769876"/>
            <a:ext cx="2108956" cy="1815882"/>
          </a:xfrm>
          <a:prstGeom prst="rect">
            <a:avLst/>
          </a:prstGeom>
          <a:noFill/>
        </p:spPr>
        <p:txBody>
          <a:bodyPr wrap="square" rtlCol="0">
            <a:spAutoFit/>
          </a:bodyPr>
          <a:lstStyle/>
          <a:p>
            <a:r>
              <a:rPr lang="sv-SE" sz="1400" b="1" dirty="0" smtClean="0">
                <a:latin typeface="+mj-lt"/>
              </a:rPr>
              <a:t>U</a:t>
            </a:r>
            <a:r>
              <a:rPr lang="sv-SE" sz="1400" dirty="0" smtClean="0">
                <a:latin typeface="+mj-lt"/>
              </a:rPr>
              <a:t>   Uran</a:t>
            </a:r>
          </a:p>
          <a:p>
            <a:r>
              <a:rPr lang="sv-SE" sz="1400" b="1" dirty="0" smtClean="0">
                <a:latin typeface="+mj-lt"/>
              </a:rPr>
              <a:t>Th</a:t>
            </a:r>
            <a:r>
              <a:rPr lang="sv-SE" sz="1400" dirty="0" smtClean="0">
                <a:latin typeface="+mj-lt"/>
              </a:rPr>
              <a:t> Thorium</a:t>
            </a:r>
          </a:p>
          <a:p>
            <a:r>
              <a:rPr lang="sv-SE" sz="1400" b="1" dirty="0" smtClean="0">
                <a:latin typeface="+mj-lt"/>
              </a:rPr>
              <a:t>Pa</a:t>
            </a:r>
            <a:r>
              <a:rPr lang="sv-SE" sz="1400" dirty="0" smtClean="0">
                <a:latin typeface="+mj-lt"/>
              </a:rPr>
              <a:t>  Protactinium</a:t>
            </a:r>
          </a:p>
          <a:p>
            <a:r>
              <a:rPr lang="sv-SE" sz="1400" b="1" dirty="0" smtClean="0">
                <a:latin typeface="+mj-lt"/>
              </a:rPr>
              <a:t>Ra</a:t>
            </a:r>
            <a:r>
              <a:rPr lang="sv-SE" sz="1400" dirty="0" smtClean="0">
                <a:latin typeface="+mj-lt"/>
              </a:rPr>
              <a:t>  Radium</a:t>
            </a:r>
          </a:p>
          <a:p>
            <a:r>
              <a:rPr lang="sv-SE" sz="1400" b="1" dirty="0" smtClean="0">
                <a:latin typeface="+mj-lt"/>
              </a:rPr>
              <a:t>Rn</a:t>
            </a:r>
            <a:r>
              <a:rPr lang="sv-SE" sz="1400" dirty="0" smtClean="0">
                <a:latin typeface="+mj-lt"/>
              </a:rPr>
              <a:t>  Radon</a:t>
            </a:r>
          </a:p>
          <a:p>
            <a:r>
              <a:rPr lang="sv-SE" sz="1400" b="1" dirty="0" smtClean="0">
                <a:latin typeface="+mj-lt"/>
              </a:rPr>
              <a:t>Po</a:t>
            </a:r>
            <a:r>
              <a:rPr lang="sv-SE" sz="1400" dirty="0" smtClean="0">
                <a:latin typeface="+mj-lt"/>
              </a:rPr>
              <a:t>  Polonium</a:t>
            </a:r>
          </a:p>
          <a:p>
            <a:r>
              <a:rPr lang="sv-SE" sz="1400" b="1" dirty="0" smtClean="0">
                <a:latin typeface="+mj-lt"/>
              </a:rPr>
              <a:t>Pb</a:t>
            </a:r>
            <a:r>
              <a:rPr lang="sv-SE" sz="1400" dirty="0" smtClean="0">
                <a:latin typeface="+mj-lt"/>
              </a:rPr>
              <a:t>  Bly</a:t>
            </a:r>
          </a:p>
          <a:p>
            <a:r>
              <a:rPr lang="sv-SE" sz="1400" b="1" dirty="0" smtClean="0">
                <a:latin typeface="+mj-lt"/>
              </a:rPr>
              <a:t>Bi</a:t>
            </a:r>
            <a:r>
              <a:rPr lang="sv-SE" sz="1400" dirty="0" smtClean="0">
                <a:latin typeface="+mj-lt"/>
              </a:rPr>
              <a:t>   Vismu</a:t>
            </a:r>
            <a:r>
              <a:rPr lang="sv-SE" sz="1400" dirty="0" smtClean="0"/>
              <a:t>t </a:t>
            </a:r>
            <a:endParaRPr lang="sv-SE" sz="1400" dirty="0"/>
          </a:p>
        </p:txBody>
      </p:sp>
      <p:sp>
        <p:nvSpPr>
          <p:cNvPr id="21" name="Rektangel 20"/>
          <p:cNvSpPr/>
          <p:nvPr/>
        </p:nvSpPr>
        <p:spPr>
          <a:xfrm>
            <a:off x="2843808" y="402030"/>
            <a:ext cx="3528392" cy="362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textruta 4"/>
          <p:cNvSpPr txBox="1"/>
          <p:nvPr/>
        </p:nvSpPr>
        <p:spPr>
          <a:xfrm>
            <a:off x="1743869" y="306584"/>
            <a:ext cx="6264696" cy="461665"/>
          </a:xfrm>
          <a:prstGeom prst="rect">
            <a:avLst/>
          </a:prstGeom>
          <a:noFill/>
        </p:spPr>
        <p:txBody>
          <a:bodyPr wrap="square" rtlCol="0">
            <a:spAutoFit/>
          </a:bodyPr>
          <a:lstStyle/>
          <a:p>
            <a:pPr algn="ctr"/>
            <a:r>
              <a:rPr lang="sv-SE" sz="2400" b="1" dirty="0" smtClean="0"/>
              <a:t>Sönderfallskedja Uran-238</a:t>
            </a:r>
            <a:endParaRPr lang="sv-SE" sz="2400" b="1" dirty="0"/>
          </a:p>
        </p:txBody>
      </p:sp>
      <p:sp>
        <p:nvSpPr>
          <p:cNvPr id="22" name="textruta 21"/>
          <p:cNvSpPr txBox="1"/>
          <p:nvPr/>
        </p:nvSpPr>
        <p:spPr>
          <a:xfrm>
            <a:off x="7762886" y="1137723"/>
            <a:ext cx="913570" cy="276999"/>
          </a:xfrm>
          <a:prstGeom prst="rect">
            <a:avLst/>
          </a:prstGeom>
          <a:noFill/>
        </p:spPr>
        <p:txBody>
          <a:bodyPr wrap="square" rtlCol="0">
            <a:spAutoFit/>
          </a:bodyPr>
          <a:lstStyle/>
          <a:p>
            <a:r>
              <a:rPr lang="sv-SE" sz="1200" dirty="0"/>
              <a:t>4,5 *10</a:t>
            </a:r>
            <a:r>
              <a:rPr lang="sv-SE" sz="1200" baseline="30000" dirty="0"/>
              <a:t>9 </a:t>
            </a:r>
            <a:r>
              <a:rPr lang="sv-SE" sz="1200" dirty="0"/>
              <a:t>år</a:t>
            </a:r>
          </a:p>
        </p:txBody>
      </p:sp>
      <p:sp>
        <p:nvSpPr>
          <p:cNvPr id="24" name="textruta 23"/>
          <p:cNvSpPr txBox="1"/>
          <p:nvPr/>
        </p:nvSpPr>
        <p:spPr>
          <a:xfrm>
            <a:off x="7762886" y="1628800"/>
            <a:ext cx="985578" cy="276999"/>
          </a:xfrm>
          <a:prstGeom prst="rect">
            <a:avLst/>
          </a:prstGeom>
          <a:noFill/>
        </p:spPr>
        <p:txBody>
          <a:bodyPr wrap="square" rtlCol="0">
            <a:spAutoFit/>
          </a:bodyPr>
          <a:lstStyle/>
          <a:p>
            <a:r>
              <a:rPr lang="sv-SE" sz="1200" dirty="0" smtClean="0"/>
              <a:t>2,45 </a:t>
            </a:r>
            <a:r>
              <a:rPr lang="sv-SE" sz="1200" dirty="0"/>
              <a:t>*</a:t>
            </a:r>
            <a:r>
              <a:rPr lang="sv-SE" sz="1200" dirty="0" smtClean="0"/>
              <a:t>10</a:t>
            </a:r>
            <a:r>
              <a:rPr lang="sv-SE" sz="1200" baseline="30000" dirty="0" smtClean="0"/>
              <a:t>5</a:t>
            </a:r>
            <a:r>
              <a:rPr lang="sv-SE" sz="1200" dirty="0" smtClean="0"/>
              <a:t> år </a:t>
            </a:r>
            <a:endParaRPr lang="sv-SE" sz="1200" dirty="0"/>
          </a:p>
        </p:txBody>
      </p:sp>
      <p:sp>
        <p:nvSpPr>
          <p:cNvPr id="23" name="textruta 22"/>
          <p:cNvSpPr txBox="1"/>
          <p:nvPr/>
        </p:nvSpPr>
        <p:spPr>
          <a:xfrm>
            <a:off x="5724128" y="1628800"/>
            <a:ext cx="648072" cy="276999"/>
          </a:xfrm>
          <a:prstGeom prst="rect">
            <a:avLst/>
          </a:prstGeom>
          <a:noFill/>
        </p:spPr>
        <p:txBody>
          <a:bodyPr wrap="square" rtlCol="0">
            <a:spAutoFit/>
          </a:bodyPr>
          <a:lstStyle/>
          <a:p>
            <a:r>
              <a:rPr lang="sv-SE" sz="1200" dirty="0" smtClean="0"/>
              <a:t>24 d</a:t>
            </a:r>
            <a:endParaRPr lang="sv-SE" sz="1200" dirty="0"/>
          </a:p>
        </p:txBody>
      </p:sp>
      <p:sp>
        <p:nvSpPr>
          <p:cNvPr id="25" name="textruta 24"/>
          <p:cNvSpPr txBox="1"/>
          <p:nvPr/>
        </p:nvSpPr>
        <p:spPr>
          <a:xfrm>
            <a:off x="6584379" y="1399333"/>
            <a:ext cx="982470" cy="276999"/>
          </a:xfrm>
          <a:prstGeom prst="rect">
            <a:avLst/>
          </a:prstGeom>
          <a:noFill/>
        </p:spPr>
        <p:txBody>
          <a:bodyPr wrap="square" rtlCol="0">
            <a:spAutoFit/>
          </a:bodyPr>
          <a:lstStyle/>
          <a:p>
            <a:r>
              <a:rPr lang="sv-SE" sz="1200" dirty="0"/>
              <a:t>1,17 min</a:t>
            </a:r>
          </a:p>
        </p:txBody>
      </p:sp>
      <p:sp>
        <p:nvSpPr>
          <p:cNvPr id="2" name="textruta 1"/>
          <p:cNvSpPr txBox="1"/>
          <p:nvPr/>
        </p:nvSpPr>
        <p:spPr>
          <a:xfrm>
            <a:off x="6724144" y="2263367"/>
            <a:ext cx="1054478" cy="276999"/>
          </a:xfrm>
          <a:prstGeom prst="rect">
            <a:avLst/>
          </a:prstGeom>
          <a:noFill/>
        </p:spPr>
        <p:txBody>
          <a:bodyPr wrap="square" rtlCol="0">
            <a:spAutoFit/>
          </a:bodyPr>
          <a:lstStyle/>
          <a:p>
            <a:r>
              <a:rPr lang="sv-SE" sz="1200" dirty="0" smtClean="0"/>
              <a:t>75 400 år</a:t>
            </a:r>
            <a:endParaRPr lang="sv-SE" sz="1200" dirty="0"/>
          </a:p>
        </p:txBody>
      </p:sp>
      <p:sp>
        <p:nvSpPr>
          <p:cNvPr id="4" name="textruta 3"/>
          <p:cNvSpPr txBox="1"/>
          <p:nvPr/>
        </p:nvSpPr>
        <p:spPr>
          <a:xfrm>
            <a:off x="5724128" y="2780928"/>
            <a:ext cx="766446" cy="276999"/>
          </a:xfrm>
          <a:prstGeom prst="rect">
            <a:avLst/>
          </a:prstGeom>
          <a:noFill/>
        </p:spPr>
        <p:txBody>
          <a:bodyPr wrap="square" rtlCol="0">
            <a:spAutoFit/>
          </a:bodyPr>
          <a:lstStyle/>
          <a:p>
            <a:r>
              <a:rPr lang="sv-SE" sz="1200" dirty="0" smtClean="0"/>
              <a:t>1600 år</a:t>
            </a:r>
            <a:endParaRPr lang="sv-SE" sz="1200" dirty="0"/>
          </a:p>
        </p:txBody>
      </p:sp>
      <p:sp>
        <p:nvSpPr>
          <p:cNvPr id="9" name="textruta 8"/>
          <p:cNvSpPr txBox="1"/>
          <p:nvPr/>
        </p:nvSpPr>
        <p:spPr>
          <a:xfrm>
            <a:off x="4749341" y="3313302"/>
            <a:ext cx="775903" cy="276999"/>
          </a:xfrm>
          <a:prstGeom prst="rect">
            <a:avLst/>
          </a:prstGeom>
          <a:noFill/>
        </p:spPr>
        <p:txBody>
          <a:bodyPr wrap="square" rtlCol="0">
            <a:spAutoFit/>
          </a:bodyPr>
          <a:lstStyle/>
          <a:p>
            <a:r>
              <a:rPr lang="sv-SE" sz="1200" dirty="0" smtClean="0"/>
              <a:t>3,8 dygn</a:t>
            </a:r>
            <a:endParaRPr lang="sv-SE" sz="1200" dirty="0"/>
          </a:p>
        </p:txBody>
      </p:sp>
      <p:sp>
        <p:nvSpPr>
          <p:cNvPr id="10" name="textruta 9"/>
          <p:cNvSpPr txBox="1"/>
          <p:nvPr/>
        </p:nvSpPr>
        <p:spPr>
          <a:xfrm>
            <a:off x="3818595" y="3794556"/>
            <a:ext cx="897421" cy="276999"/>
          </a:xfrm>
          <a:prstGeom prst="rect">
            <a:avLst/>
          </a:prstGeom>
          <a:noFill/>
        </p:spPr>
        <p:txBody>
          <a:bodyPr wrap="square" rtlCol="0">
            <a:spAutoFit/>
          </a:bodyPr>
          <a:lstStyle/>
          <a:p>
            <a:r>
              <a:rPr lang="sv-SE" sz="1200" dirty="0" smtClean="0"/>
              <a:t>3 min</a:t>
            </a:r>
            <a:endParaRPr lang="sv-SE" sz="1200" dirty="0"/>
          </a:p>
        </p:txBody>
      </p:sp>
      <p:sp>
        <p:nvSpPr>
          <p:cNvPr id="16" name="textruta 15"/>
          <p:cNvSpPr txBox="1"/>
          <p:nvPr/>
        </p:nvSpPr>
        <p:spPr>
          <a:xfrm>
            <a:off x="1743869" y="4437112"/>
            <a:ext cx="667891" cy="261610"/>
          </a:xfrm>
          <a:prstGeom prst="rect">
            <a:avLst/>
          </a:prstGeom>
          <a:noFill/>
        </p:spPr>
        <p:txBody>
          <a:bodyPr wrap="square" rtlCol="0">
            <a:spAutoFit/>
          </a:bodyPr>
          <a:lstStyle/>
          <a:p>
            <a:r>
              <a:rPr lang="sv-SE" sz="1100" dirty="0" smtClean="0"/>
              <a:t>27 min</a:t>
            </a:r>
            <a:endParaRPr lang="sv-SE" sz="1100" dirty="0"/>
          </a:p>
        </p:txBody>
      </p:sp>
      <p:sp>
        <p:nvSpPr>
          <p:cNvPr id="18" name="textruta 17"/>
          <p:cNvSpPr txBox="1"/>
          <p:nvPr/>
        </p:nvSpPr>
        <p:spPr>
          <a:xfrm>
            <a:off x="2411760" y="3794556"/>
            <a:ext cx="792088" cy="276999"/>
          </a:xfrm>
          <a:prstGeom prst="rect">
            <a:avLst/>
          </a:prstGeom>
          <a:noFill/>
        </p:spPr>
        <p:txBody>
          <a:bodyPr wrap="square" rtlCol="0">
            <a:spAutoFit/>
          </a:bodyPr>
          <a:lstStyle/>
          <a:p>
            <a:r>
              <a:rPr lang="sv-SE" sz="1200" dirty="0" smtClean="0"/>
              <a:t>19,7 min</a:t>
            </a:r>
            <a:endParaRPr lang="sv-SE" sz="1200" dirty="0"/>
          </a:p>
        </p:txBody>
      </p:sp>
      <p:cxnSp>
        <p:nvCxnSpPr>
          <p:cNvPr id="27" name="Rak pil 26"/>
          <p:cNvCxnSpPr>
            <a:stCxn id="18" idx="2"/>
          </p:cNvCxnSpPr>
          <p:nvPr/>
        </p:nvCxnSpPr>
        <p:spPr>
          <a:xfrm>
            <a:off x="2807804" y="4071555"/>
            <a:ext cx="252028" cy="29354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ruta 29"/>
          <p:cNvSpPr txBox="1"/>
          <p:nvPr/>
        </p:nvSpPr>
        <p:spPr>
          <a:xfrm>
            <a:off x="3828889" y="4365104"/>
            <a:ext cx="972108" cy="276999"/>
          </a:xfrm>
          <a:prstGeom prst="rect">
            <a:avLst/>
          </a:prstGeom>
          <a:noFill/>
        </p:spPr>
        <p:txBody>
          <a:bodyPr wrap="square" rtlCol="0">
            <a:spAutoFit/>
          </a:bodyPr>
          <a:lstStyle/>
          <a:p>
            <a:r>
              <a:rPr lang="sv-SE" sz="1200" dirty="0" smtClean="0"/>
              <a:t>0,16 msek</a:t>
            </a:r>
            <a:endParaRPr lang="sv-SE" sz="1200" dirty="0"/>
          </a:p>
        </p:txBody>
      </p:sp>
      <p:sp>
        <p:nvSpPr>
          <p:cNvPr id="31" name="textruta 30"/>
          <p:cNvSpPr txBox="1"/>
          <p:nvPr/>
        </p:nvSpPr>
        <p:spPr>
          <a:xfrm>
            <a:off x="1815875" y="4933592"/>
            <a:ext cx="523875" cy="261610"/>
          </a:xfrm>
          <a:prstGeom prst="rect">
            <a:avLst/>
          </a:prstGeom>
          <a:noFill/>
        </p:spPr>
        <p:txBody>
          <a:bodyPr wrap="square" rtlCol="0">
            <a:spAutoFit/>
          </a:bodyPr>
          <a:lstStyle/>
          <a:p>
            <a:r>
              <a:rPr lang="sv-SE" sz="1100" dirty="0" smtClean="0"/>
              <a:t>22 år</a:t>
            </a:r>
            <a:endParaRPr lang="sv-SE" sz="1100" dirty="0"/>
          </a:p>
        </p:txBody>
      </p:sp>
      <p:sp>
        <p:nvSpPr>
          <p:cNvPr id="3072" name="textruta 3071"/>
          <p:cNvSpPr txBox="1"/>
          <p:nvPr/>
        </p:nvSpPr>
        <p:spPr>
          <a:xfrm>
            <a:off x="2807804" y="4657396"/>
            <a:ext cx="792088" cy="276999"/>
          </a:xfrm>
          <a:prstGeom prst="rect">
            <a:avLst/>
          </a:prstGeom>
          <a:noFill/>
        </p:spPr>
        <p:txBody>
          <a:bodyPr wrap="square" rtlCol="0">
            <a:spAutoFit/>
          </a:bodyPr>
          <a:lstStyle/>
          <a:p>
            <a:r>
              <a:rPr lang="sv-SE" sz="1200" dirty="0" smtClean="0"/>
              <a:t>5 dygn</a:t>
            </a:r>
            <a:endParaRPr lang="sv-SE" sz="1200" dirty="0"/>
          </a:p>
        </p:txBody>
      </p:sp>
      <p:sp>
        <p:nvSpPr>
          <p:cNvPr id="3073" name="textruta 3072"/>
          <p:cNvSpPr txBox="1"/>
          <p:nvPr/>
        </p:nvSpPr>
        <p:spPr>
          <a:xfrm>
            <a:off x="3828889" y="4918203"/>
            <a:ext cx="972108" cy="276999"/>
          </a:xfrm>
          <a:prstGeom prst="rect">
            <a:avLst/>
          </a:prstGeom>
          <a:noFill/>
        </p:spPr>
        <p:txBody>
          <a:bodyPr wrap="square" rtlCol="0">
            <a:spAutoFit/>
          </a:bodyPr>
          <a:lstStyle/>
          <a:p>
            <a:r>
              <a:rPr lang="sv-SE" sz="1200" dirty="0" smtClean="0"/>
              <a:t>138 dygn</a:t>
            </a:r>
            <a:endParaRPr lang="sv-SE" sz="1200" dirty="0"/>
          </a:p>
        </p:txBody>
      </p:sp>
      <p:sp>
        <p:nvSpPr>
          <p:cNvPr id="3074" name="textruta 3073"/>
          <p:cNvSpPr txBox="1"/>
          <p:nvPr/>
        </p:nvSpPr>
        <p:spPr>
          <a:xfrm>
            <a:off x="2810297" y="5447258"/>
            <a:ext cx="792088" cy="276999"/>
          </a:xfrm>
          <a:prstGeom prst="rect">
            <a:avLst/>
          </a:prstGeom>
          <a:noFill/>
        </p:spPr>
        <p:txBody>
          <a:bodyPr wrap="square" rtlCol="0">
            <a:spAutoFit/>
          </a:bodyPr>
          <a:lstStyle/>
          <a:p>
            <a:r>
              <a:rPr lang="sv-SE" sz="1200" dirty="0" smtClean="0"/>
              <a:t>Stabil</a:t>
            </a:r>
            <a:endParaRPr lang="sv-SE" sz="1200" dirty="0"/>
          </a:p>
        </p:txBody>
      </p:sp>
    </p:spTree>
    <p:extLst>
      <p:ext uri="{BB962C8B-B14F-4D97-AF65-F5344CB8AC3E}">
        <p14:creationId xmlns:p14="http://schemas.microsoft.com/office/powerpoint/2010/main" val="391426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1412776"/>
          </a:xfrm>
        </p:spPr>
        <p:txBody>
          <a:bodyPr/>
          <a:lstStyle/>
          <a:p>
            <a:r>
              <a:rPr lang="sv-SE" sz="2800" dirty="0" smtClean="0"/>
              <a:t>Sönderfallsserier</a:t>
            </a:r>
            <a:endParaRPr lang="sv-SE"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1" y="1301094"/>
            <a:ext cx="7272808" cy="5224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53026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8864" y="0"/>
            <a:ext cx="8229600" cy="548680"/>
          </a:xfrm>
        </p:spPr>
        <p:txBody>
          <a:bodyPr/>
          <a:lstStyle/>
          <a:p>
            <a:r>
              <a:rPr lang="sv-SE" sz="2800" dirty="0" smtClean="0"/>
              <a:t/>
            </a:r>
            <a:br>
              <a:rPr lang="sv-SE" sz="2800" dirty="0" smtClean="0"/>
            </a:br>
            <a:r>
              <a:rPr lang="sv-SE" sz="2800" dirty="0" smtClean="0"/>
              <a:t>Viktiga uranmineralmineral</a:t>
            </a:r>
            <a:endParaRPr lang="sv-SE" sz="2800" dirty="0"/>
          </a:p>
        </p:txBody>
      </p:sp>
      <p:sp>
        <p:nvSpPr>
          <p:cNvPr id="3" name="textruta 2"/>
          <p:cNvSpPr txBox="1"/>
          <p:nvPr/>
        </p:nvSpPr>
        <p:spPr>
          <a:xfrm>
            <a:off x="827584" y="946755"/>
            <a:ext cx="4608512" cy="1508105"/>
          </a:xfrm>
          <a:prstGeom prst="rect">
            <a:avLst/>
          </a:prstGeom>
          <a:noFill/>
        </p:spPr>
        <p:txBody>
          <a:bodyPr wrap="square" rtlCol="0">
            <a:spAutoFit/>
          </a:bodyPr>
          <a:lstStyle/>
          <a:p>
            <a:r>
              <a:rPr lang="sv-SE" sz="2000" b="1" dirty="0" smtClean="0">
                <a:solidFill>
                  <a:srgbClr val="C00000"/>
                </a:solidFill>
              </a:rPr>
              <a:t>Uraninit  </a:t>
            </a:r>
            <a:r>
              <a:rPr lang="sv-SE" sz="2000" dirty="0" smtClean="0">
                <a:solidFill>
                  <a:srgbClr val="C00000"/>
                </a:solidFill>
              </a:rPr>
              <a:t>UO</a:t>
            </a:r>
            <a:r>
              <a:rPr lang="sv-SE" sz="2000" baseline="-25000" dirty="0" smtClean="0">
                <a:solidFill>
                  <a:srgbClr val="C00000"/>
                </a:solidFill>
              </a:rPr>
              <a:t>2 </a:t>
            </a:r>
            <a:endParaRPr lang="sv-SE" sz="2000" b="1" dirty="0" smtClean="0">
              <a:solidFill>
                <a:srgbClr val="C00000"/>
              </a:solidFill>
            </a:endParaRPr>
          </a:p>
          <a:p>
            <a:r>
              <a:rPr lang="sv-SE" dirty="0" smtClean="0"/>
              <a:t>Det vanligaste uranmineralet är </a:t>
            </a:r>
            <a:r>
              <a:rPr lang="sv-SE" dirty="0" smtClean="0">
                <a:solidFill>
                  <a:srgbClr val="FF0000"/>
                </a:solidFill>
              </a:rPr>
              <a:t>Uraninit</a:t>
            </a:r>
            <a:r>
              <a:rPr lang="sv-SE" dirty="0" smtClean="0"/>
              <a:t> (också U</a:t>
            </a:r>
            <a:r>
              <a:rPr lang="sv-SE" baseline="-25000" dirty="0" smtClean="0"/>
              <a:t>3</a:t>
            </a:r>
            <a:r>
              <a:rPr lang="sv-SE" dirty="0" smtClean="0"/>
              <a:t>O</a:t>
            </a:r>
            <a:r>
              <a:rPr lang="sv-SE" baseline="-25000" dirty="0" smtClean="0"/>
              <a:t>8  , </a:t>
            </a:r>
            <a:r>
              <a:rPr lang="sv-SE" dirty="0" smtClean="0"/>
              <a:t>blandning av oxidationstalen 4, 5 och 6)  </a:t>
            </a:r>
          </a:p>
          <a:p>
            <a:endParaRPr lang="sv-SE" dirty="0"/>
          </a:p>
        </p:txBody>
      </p:sp>
      <p:pic>
        <p:nvPicPr>
          <p:cNvPr id="1026" name="Picture 2" descr="https://www.mindat.org/arphotos/250-09567590012868871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277" y="681363"/>
            <a:ext cx="2592288" cy="184571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5436096" y="2551110"/>
            <a:ext cx="3312368" cy="584775"/>
          </a:xfrm>
          <a:prstGeom prst="rect">
            <a:avLst/>
          </a:prstGeom>
          <a:noFill/>
        </p:spPr>
        <p:txBody>
          <a:bodyPr wrap="square" rtlCol="0">
            <a:spAutoFit/>
          </a:bodyPr>
          <a:lstStyle/>
          <a:p>
            <a:r>
              <a:rPr lang="sv-SE" sz="1600" dirty="0" smtClean="0">
                <a:solidFill>
                  <a:srgbClr val="FF0000"/>
                </a:solidFill>
              </a:rPr>
              <a:t>Uraninit</a:t>
            </a:r>
            <a:r>
              <a:rPr lang="sv-SE" sz="1600" dirty="0" smtClean="0"/>
              <a:t>, Stackebo, Svenljunga längd 1,9 cm</a:t>
            </a:r>
            <a:endParaRPr lang="sv-SE" sz="1600" dirty="0"/>
          </a:p>
        </p:txBody>
      </p:sp>
      <p:sp>
        <p:nvSpPr>
          <p:cNvPr id="8" name="textruta 7"/>
          <p:cNvSpPr txBox="1"/>
          <p:nvPr/>
        </p:nvSpPr>
        <p:spPr>
          <a:xfrm>
            <a:off x="2771800" y="499537"/>
            <a:ext cx="3384376" cy="400110"/>
          </a:xfrm>
          <a:prstGeom prst="rect">
            <a:avLst/>
          </a:prstGeom>
          <a:noFill/>
        </p:spPr>
        <p:txBody>
          <a:bodyPr wrap="square" rtlCol="0">
            <a:spAutoFit/>
          </a:bodyPr>
          <a:lstStyle/>
          <a:p>
            <a:pPr algn="ctr"/>
            <a:r>
              <a:rPr lang="sv-SE" sz="2000" dirty="0" smtClean="0"/>
              <a:t>Primära</a:t>
            </a:r>
            <a:endParaRPr lang="sv-SE" sz="2000" dirty="0"/>
          </a:p>
        </p:txBody>
      </p:sp>
      <p:sp>
        <p:nvSpPr>
          <p:cNvPr id="9" name="textruta 8"/>
          <p:cNvSpPr txBox="1"/>
          <p:nvPr/>
        </p:nvSpPr>
        <p:spPr>
          <a:xfrm>
            <a:off x="745357" y="3135885"/>
            <a:ext cx="4042667" cy="1231106"/>
          </a:xfrm>
          <a:prstGeom prst="rect">
            <a:avLst/>
          </a:prstGeom>
          <a:noFill/>
        </p:spPr>
        <p:txBody>
          <a:bodyPr wrap="square" rtlCol="0">
            <a:spAutoFit/>
          </a:bodyPr>
          <a:lstStyle/>
          <a:p>
            <a:r>
              <a:rPr lang="sv-SE" sz="2000" b="1" dirty="0" smtClean="0">
                <a:solidFill>
                  <a:srgbClr val="C00000"/>
                </a:solidFill>
              </a:rPr>
              <a:t>Pechblände  U</a:t>
            </a:r>
            <a:r>
              <a:rPr lang="sv-SE" sz="2000" b="1" baseline="-25000" dirty="0" smtClean="0">
                <a:solidFill>
                  <a:srgbClr val="C00000"/>
                </a:solidFill>
              </a:rPr>
              <a:t>3</a:t>
            </a:r>
            <a:r>
              <a:rPr lang="sv-SE" sz="2000" b="1" dirty="0" smtClean="0">
                <a:solidFill>
                  <a:srgbClr val="C00000"/>
                </a:solidFill>
              </a:rPr>
              <a:t>O</a:t>
            </a:r>
            <a:r>
              <a:rPr lang="sv-SE" sz="2000" b="1" baseline="-25000" dirty="0" smtClean="0">
                <a:solidFill>
                  <a:srgbClr val="C00000"/>
                </a:solidFill>
              </a:rPr>
              <a:t>8</a:t>
            </a:r>
          </a:p>
          <a:p>
            <a:r>
              <a:rPr lang="sv-SE" dirty="0" smtClean="0"/>
              <a:t>Associerad med uraninit. Alltid massformig, Blandning av oxidationstalen 4, 5 och 6</a:t>
            </a:r>
            <a:endParaRPr lang="sv-SE" sz="1600" dirty="0"/>
          </a:p>
        </p:txBody>
      </p:sp>
      <p:pic>
        <p:nvPicPr>
          <p:cNvPr id="1028" name="Picture 4" descr="https://www.mindat.org/arphotos/250-082989800144540978968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168255"/>
            <a:ext cx="3922624" cy="29341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ruta 9"/>
          <p:cNvSpPr txBox="1"/>
          <p:nvPr/>
        </p:nvSpPr>
        <p:spPr>
          <a:xfrm>
            <a:off x="4398640" y="6073709"/>
            <a:ext cx="3951968" cy="584775"/>
          </a:xfrm>
          <a:prstGeom prst="rect">
            <a:avLst/>
          </a:prstGeom>
          <a:noFill/>
        </p:spPr>
        <p:txBody>
          <a:bodyPr wrap="square" rtlCol="0">
            <a:spAutoFit/>
          </a:bodyPr>
          <a:lstStyle/>
          <a:p>
            <a:r>
              <a:rPr lang="sv-SE" sz="1600" dirty="0" smtClean="0">
                <a:solidFill>
                  <a:srgbClr val="FF0000"/>
                </a:solidFill>
              </a:rPr>
              <a:t>Pechblände</a:t>
            </a:r>
            <a:r>
              <a:rPr lang="sv-SE" sz="1600" dirty="0" smtClean="0"/>
              <a:t> Ingelsbo pegmatit, Båraryd, Småland, Bildutsnitt 48 cm</a:t>
            </a:r>
            <a:endParaRPr lang="sv-SE" sz="1600" dirty="0"/>
          </a:p>
        </p:txBody>
      </p:sp>
    </p:spTree>
    <p:extLst>
      <p:ext uri="{BB962C8B-B14F-4D97-AF65-F5344CB8AC3E}">
        <p14:creationId xmlns:p14="http://schemas.microsoft.com/office/powerpoint/2010/main" val="7540796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13475</TotalTime>
  <Words>2118</Words>
  <Application>Microsoft Office PowerPoint</Application>
  <PresentationFormat>Bildspel på skärmen (4:3)</PresentationFormat>
  <Paragraphs>367</Paragraphs>
  <Slides>31</Slides>
  <Notes>19</Notes>
  <HiddenSlides>4</HiddenSlides>
  <MMClips>0</MMClips>
  <ScaleCrop>false</ScaleCrop>
  <HeadingPairs>
    <vt:vector size="4" baseType="variant">
      <vt:variant>
        <vt:lpstr>Tema</vt:lpstr>
      </vt:variant>
      <vt:variant>
        <vt:i4>1</vt:i4>
      </vt:variant>
      <vt:variant>
        <vt:lpstr>Bildrubriker</vt:lpstr>
      </vt:variant>
      <vt:variant>
        <vt:i4>31</vt:i4>
      </vt:variant>
    </vt:vector>
  </HeadingPairs>
  <TitlesOfParts>
    <vt:vector size="32" baseType="lpstr">
      <vt:lpstr>Executive</vt:lpstr>
      <vt:lpstr>RADIOAKTIVA ÄMNEN</vt:lpstr>
      <vt:lpstr>Förekomster, brytning, anrikning</vt:lpstr>
      <vt:lpstr>Naturligt förekommande radioaktiva grundämnen</vt:lpstr>
      <vt:lpstr>Syntetiska radioaktiva grundämnen (urval)</vt:lpstr>
      <vt:lpstr>Egenskaper</vt:lpstr>
      <vt:lpstr>Sönderfallskedjor</vt:lpstr>
      <vt:lpstr>PowerPoint-presentation</vt:lpstr>
      <vt:lpstr>Sönderfallsserier</vt:lpstr>
      <vt:lpstr> Viktiga uranmineralmineral</vt:lpstr>
      <vt:lpstr> Sekundära uranmineral</vt:lpstr>
      <vt:lpstr>Naturlig anrikning</vt:lpstr>
      <vt:lpstr>Thoriummineral</vt:lpstr>
      <vt:lpstr>Klassificering av uranmineraliseringar</vt:lpstr>
      <vt:lpstr>Klassificering av uranmineraliseringar</vt:lpstr>
      <vt:lpstr>Ranstad</vt:lpstr>
      <vt:lpstr>Klassificering av uranmineraliseringar</vt:lpstr>
      <vt:lpstr>PowerPoint-presentation</vt:lpstr>
      <vt:lpstr>PowerPoint-presentation</vt:lpstr>
      <vt:lpstr>PowerPoint-presentation</vt:lpstr>
      <vt:lpstr>Uranreserver</vt:lpstr>
      <vt:lpstr>Thoriumreserver</vt:lpstr>
      <vt:lpstr>Thorium (Th)</vt:lpstr>
      <vt:lpstr>Brytningsmetoder (Uran)</vt:lpstr>
      <vt:lpstr>Brytningsmetoder</vt:lpstr>
      <vt:lpstr>Jetborrning</vt:lpstr>
      <vt:lpstr>In-situ lakning av uran</vt:lpstr>
      <vt:lpstr>In-situ lakning</vt:lpstr>
      <vt:lpstr>Uran framställning av U3O8</vt:lpstr>
      <vt:lpstr>Raffinering och konvertering av uran </vt:lpstr>
      <vt:lpstr>PowerPoint-presentation</vt:lpstr>
      <vt:lpstr>PowerPoint-presentation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hakan</dc:creator>
  <cp:lastModifiedBy>hakan</cp:lastModifiedBy>
  <cp:revision>640</cp:revision>
  <dcterms:created xsi:type="dcterms:W3CDTF">2016-11-15T19:01:37Z</dcterms:created>
  <dcterms:modified xsi:type="dcterms:W3CDTF">2017-03-28T14:23:31Z</dcterms:modified>
</cp:coreProperties>
</file>