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8" r:id="rId2"/>
    <p:sldId id="294" r:id="rId3"/>
    <p:sldId id="352" r:id="rId4"/>
    <p:sldId id="261" r:id="rId5"/>
    <p:sldId id="353" r:id="rId6"/>
    <p:sldId id="365" r:id="rId7"/>
    <p:sldId id="390" r:id="rId8"/>
    <p:sldId id="386" r:id="rId9"/>
    <p:sldId id="387" r:id="rId10"/>
    <p:sldId id="355" r:id="rId11"/>
    <p:sldId id="354" r:id="rId12"/>
    <p:sldId id="357" r:id="rId13"/>
    <p:sldId id="358" r:id="rId14"/>
    <p:sldId id="369" r:id="rId15"/>
    <p:sldId id="370" r:id="rId16"/>
    <p:sldId id="371" r:id="rId17"/>
    <p:sldId id="367" r:id="rId18"/>
    <p:sldId id="366" r:id="rId19"/>
    <p:sldId id="385" r:id="rId20"/>
    <p:sldId id="384" r:id="rId21"/>
    <p:sldId id="389" r:id="rId22"/>
    <p:sldId id="368" r:id="rId23"/>
    <p:sldId id="388" r:id="rId24"/>
    <p:sldId id="381" r:id="rId25"/>
    <p:sldId id="382" r:id="rId26"/>
    <p:sldId id="359" r:id="rId27"/>
    <p:sldId id="372" r:id="rId28"/>
    <p:sldId id="375" r:id="rId29"/>
    <p:sldId id="373" r:id="rId30"/>
    <p:sldId id="374" r:id="rId31"/>
    <p:sldId id="379" r:id="rId32"/>
    <p:sldId id="380"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DF8"/>
    <a:srgbClr val="E3DDFF"/>
    <a:srgbClr val="B4A0FE"/>
    <a:srgbClr val="C1B7FF"/>
    <a:srgbClr val="D5C9FF"/>
    <a:srgbClr val="A9CDF5"/>
    <a:srgbClr val="3333CC"/>
    <a:srgbClr val="FFFFCC"/>
    <a:srgbClr val="8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70185" autoAdjust="0"/>
  </p:normalViewPr>
  <p:slideViewPr>
    <p:cSldViewPr>
      <p:cViewPr>
        <p:scale>
          <a:sx n="100" d="100"/>
          <a:sy n="100" d="100"/>
        </p:scale>
        <p:origin x="-186" y="600"/>
      </p:cViewPr>
      <p:guideLst>
        <p:guide orient="horz" pos="2160"/>
        <p:guide pos="2880"/>
      </p:guideLst>
    </p:cSldViewPr>
  </p:slideViewPr>
  <p:notesTextViewPr>
    <p:cViewPr>
      <p:scale>
        <a:sx n="1" d="1"/>
        <a:sy n="1" d="1"/>
      </p:scale>
      <p:origin x="0" y="0"/>
    </p:cViewPr>
  </p:notesTextViewPr>
  <p:sorterViewPr>
    <p:cViewPr>
      <p:scale>
        <a:sx n="100" d="100"/>
        <a:sy n="100" d="100"/>
      </p:scale>
      <p:origin x="0" y="2022"/>
    </p:cViewPr>
  </p:sorterViewPr>
  <p:notesViewPr>
    <p:cSldViewPr>
      <p:cViewPr>
        <p:scale>
          <a:sx n="100" d="100"/>
          <a:sy n="100" d="100"/>
        </p:scale>
        <p:origin x="-1794" y="10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kan\Documents\Radioaktiva%20&#228;mnen\K&#228;rnkraft\Elektrisk%20energigenerering%2020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akan\Documents\Radioaktiva%20&#228;mnen\Fissionsprodukter\Ackumulering%20av%20fissionsfragm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kan\Documents\Str&#229;lningsfysik\Batemans%20equ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Elektrisk</a:t>
            </a:r>
            <a:r>
              <a:rPr lang="en-US" dirty="0"/>
              <a:t> </a:t>
            </a:r>
            <a:r>
              <a:rPr lang="en-US" dirty="0" err="1" smtClean="0"/>
              <a:t>energigenerering</a:t>
            </a:r>
            <a:r>
              <a:rPr lang="en-US" dirty="0" smtClean="0"/>
              <a:t> </a:t>
            </a:r>
            <a:r>
              <a:rPr lang="en-US" dirty="0" err="1" smtClean="0"/>
              <a:t>globalt</a:t>
            </a:r>
            <a:r>
              <a:rPr lang="en-US" dirty="0" smtClean="0"/>
              <a:t> </a:t>
            </a:r>
            <a:r>
              <a:rPr lang="en-US" dirty="0"/>
              <a:t>2012, %</a:t>
            </a:r>
          </a:p>
        </c:rich>
      </c:tx>
      <c:layout>
        <c:manualLayout>
          <c:xMode val="edge"/>
          <c:yMode val="edge"/>
          <c:x val="8.9384478527103059E-2"/>
          <c:y val="6.0263646334961958E-3"/>
        </c:manualLayout>
      </c:layout>
      <c:overlay val="0"/>
    </c:title>
    <c:autoTitleDeleted val="0"/>
    <c:plotArea>
      <c:layout/>
      <c:pieChart>
        <c:varyColors val="1"/>
        <c:ser>
          <c:idx val="0"/>
          <c:order val="0"/>
          <c:tx>
            <c:strRef>
              <c:f>Blad1!$B$3</c:f>
              <c:strCache>
                <c:ptCount val="1"/>
                <c:pt idx="0">
                  <c:v>Andel %</c:v>
                </c:pt>
              </c:strCache>
            </c:strRef>
          </c:tx>
          <c:cat>
            <c:strRef>
              <c:f>Blad1!$A$4:$A$9</c:f>
              <c:strCache>
                <c:ptCount val="6"/>
                <c:pt idx="0">
                  <c:v>Kol</c:v>
                </c:pt>
                <c:pt idx="1">
                  <c:v>Naturgas</c:v>
                </c:pt>
                <c:pt idx="2">
                  <c:v>Vattenkraft</c:v>
                </c:pt>
                <c:pt idx="3">
                  <c:v>Kärnkraft</c:v>
                </c:pt>
                <c:pt idx="4">
                  <c:v>Olja</c:v>
                </c:pt>
                <c:pt idx="5">
                  <c:v>Vindkraft mm</c:v>
                </c:pt>
              </c:strCache>
            </c:strRef>
          </c:cat>
          <c:val>
            <c:numRef>
              <c:f>Blad1!$B$4:$B$9</c:f>
              <c:numCache>
                <c:formatCode>General</c:formatCode>
                <c:ptCount val="6"/>
                <c:pt idx="0">
                  <c:v>40.4</c:v>
                </c:pt>
                <c:pt idx="1">
                  <c:v>22.5</c:v>
                </c:pt>
                <c:pt idx="2">
                  <c:v>16.2</c:v>
                </c:pt>
                <c:pt idx="3">
                  <c:v>10.9</c:v>
                </c:pt>
                <c:pt idx="4" formatCode="0.0">
                  <c:v>5</c:v>
                </c:pt>
                <c:pt idx="5" formatCode="0.0">
                  <c:v>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sv-SE"/>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sv-SE" sz="1400" dirty="0"/>
              <a:t>Isotoper ackumulerade under 1 års drift i en</a:t>
            </a:r>
            <a:r>
              <a:rPr lang="sv-SE" sz="1400" baseline="0" dirty="0"/>
              <a:t> </a:t>
            </a:r>
            <a:r>
              <a:rPr lang="sv-SE" sz="1400" baseline="0" dirty="0" smtClean="0"/>
              <a:t>kärnkraftreaktor</a:t>
            </a:r>
            <a:endParaRPr lang="sv-SE" sz="1400" dirty="0"/>
          </a:p>
        </c:rich>
      </c:tx>
      <c:layout/>
      <c:overlay val="0"/>
    </c:title>
    <c:autoTitleDeleted val="0"/>
    <c:plotArea>
      <c:layout/>
      <c:scatterChart>
        <c:scatterStyle val="smoothMarker"/>
        <c:varyColors val="0"/>
        <c:ser>
          <c:idx val="0"/>
          <c:order val="0"/>
          <c:tx>
            <c:strRef>
              <c:f>'A134'!$C$11</c:f>
              <c:strCache>
                <c:ptCount val="1"/>
                <c:pt idx="0">
                  <c:v>In-134</c:v>
                </c:pt>
              </c:strCache>
            </c:strRef>
          </c:tx>
          <c:marker>
            <c:symbol val="none"/>
          </c:marker>
          <c:xVal>
            <c:numRef>
              <c:f>'A134'!$A$12:$A$60</c:f>
              <c:numCache>
                <c:formatCode>General</c:formatCode>
                <c:ptCount val="49"/>
                <c:pt idx="0">
                  <c:v>0.01</c:v>
                </c:pt>
                <c:pt idx="1">
                  <c:v>0.05</c:v>
                </c:pt>
                <c:pt idx="2">
                  <c:v>0.1</c:v>
                </c:pt>
                <c:pt idx="3">
                  <c:v>0.15</c:v>
                </c:pt>
                <c:pt idx="4">
                  <c:v>0.2</c:v>
                </c:pt>
                <c:pt idx="5">
                  <c:v>0.4</c:v>
                </c:pt>
                <c:pt idx="6">
                  <c:v>0.6</c:v>
                </c:pt>
                <c:pt idx="7">
                  <c:v>0.8</c:v>
                </c:pt>
                <c:pt idx="8">
                  <c:v>1</c:v>
                </c:pt>
                <c:pt idx="9">
                  <c:v>2</c:v>
                </c:pt>
                <c:pt idx="10">
                  <c:v>3</c:v>
                </c:pt>
                <c:pt idx="11">
                  <c:v>4</c:v>
                </c:pt>
                <c:pt idx="12">
                  <c:v>6</c:v>
                </c:pt>
                <c:pt idx="13">
                  <c:v>8</c:v>
                </c:pt>
                <c:pt idx="14">
                  <c:v>10</c:v>
                </c:pt>
                <c:pt idx="15">
                  <c:v>15</c:v>
                </c:pt>
                <c:pt idx="16">
                  <c:v>20</c:v>
                </c:pt>
                <c:pt idx="17">
                  <c:v>25</c:v>
                </c:pt>
                <c:pt idx="18">
                  <c:v>30</c:v>
                </c:pt>
                <c:pt idx="19">
                  <c:v>40</c:v>
                </c:pt>
                <c:pt idx="20">
                  <c:v>60</c:v>
                </c:pt>
                <c:pt idx="21">
                  <c:v>80</c:v>
                </c:pt>
                <c:pt idx="22">
                  <c:v>100</c:v>
                </c:pt>
                <c:pt idx="23">
                  <c:v>150</c:v>
                </c:pt>
                <c:pt idx="24">
                  <c:v>200</c:v>
                </c:pt>
                <c:pt idx="25">
                  <c:v>300</c:v>
                </c:pt>
                <c:pt idx="26">
                  <c:v>400</c:v>
                </c:pt>
                <c:pt idx="27">
                  <c:v>600</c:v>
                </c:pt>
                <c:pt idx="28">
                  <c:v>800</c:v>
                </c:pt>
                <c:pt idx="29">
                  <c:v>1000</c:v>
                </c:pt>
                <c:pt idx="30">
                  <c:v>1500</c:v>
                </c:pt>
                <c:pt idx="31">
                  <c:v>2000</c:v>
                </c:pt>
                <c:pt idx="32">
                  <c:v>3000</c:v>
                </c:pt>
                <c:pt idx="33">
                  <c:v>5000</c:v>
                </c:pt>
                <c:pt idx="34">
                  <c:v>10000</c:v>
                </c:pt>
                <c:pt idx="35">
                  <c:v>15000</c:v>
                </c:pt>
                <c:pt idx="36">
                  <c:v>20000</c:v>
                </c:pt>
                <c:pt idx="37">
                  <c:v>30000</c:v>
                </c:pt>
                <c:pt idx="38">
                  <c:v>50000</c:v>
                </c:pt>
                <c:pt idx="39">
                  <c:v>100000</c:v>
                </c:pt>
                <c:pt idx="40">
                  <c:v>200000</c:v>
                </c:pt>
                <c:pt idx="41">
                  <c:v>500000</c:v>
                </c:pt>
                <c:pt idx="42" formatCode="0.00E+00">
                  <c:v>1000000</c:v>
                </c:pt>
                <c:pt idx="43" formatCode="0.00E+00">
                  <c:v>2000000</c:v>
                </c:pt>
                <c:pt idx="44" formatCode="0.00E+00">
                  <c:v>5000000</c:v>
                </c:pt>
                <c:pt idx="45" formatCode="0.00E+00">
                  <c:v>10000000</c:v>
                </c:pt>
                <c:pt idx="46" formatCode="0.00E+00">
                  <c:v>20000000</c:v>
                </c:pt>
                <c:pt idx="47" formatCode="0.00E+00">
                  <c:v>31600000</c:v>
                </c:pt>
              </c:numCache>
            </c:numRef>
          </c:xVal>
          <c:yVal>
            <c:numRef>
              <c:f>'A134'!$C$12:$C$60</c:f>
              <c:numCache>
                <c:formatCode>0.0000</c:formatCode>
                <c:ptCount val="49"/>
                <c:pt idx="0">
                  <c:v>1.9610530525177683E-5</c:v>
                </c:pt>
                <c:pt idx="1">
                  <c:v>8.9026454802186821E-5</c:v>
                </c:pt>
                <c:pt idx="2">
                  <c:v>1.5853022552102437E-4</c:v>
                </c:pt>
                <c:pt idx="3">
                  <c:v>2.1279245751566601E-4</c:v>
                </c:pt>
                <c:pt idx="4">
                  <c:v>2.551554802781461E-4</c:v>
                </c:pt>
                <c:pt idx="5">
                  <c:v>3.4994537691197618E-4</c:v>
                </c:pt>
                <c:pt idx="6">
                  <c:v>3.8515968817841453E-4</c:v>
                </c:pt>
                <c:pt idx="7">
                  <c:v>3.9824175453786906E-4</c:v>
                </c:pt>
                <c:pt idx="8">
                  <c:v>4.0310172351293408E-4</c:v>
                </c:pt>
                <c:pt idx="9">
                  <c:v>4.059540576542718E-4</c:v>
                </c:pt>
                <c:pt idx="10">
                  <c:v>4.0597424067403899E-4</c:v>
                </c:pt>
                <c:pt idx="11">
                  <c:v>4.0597438348840322E-4</c:v>
                </c:pt>
                <c:pt idx="12">
                  <c:v>4.0597438450610342E-4</c:v>
                </c:pt>
                <c:pt idx="13">
                  <c:v>4.0597438450615437E-4</c:v>
                </c:pt>
                <c:pt idx="14">
                  <c:v>4.0597438450615437E-4</c:v>
                </c:pt>
                <c:pt idx="15">
                  <c:v>4.0597438450615437E-4</c:v>
                </c:pt>
                <c:pt idx="16">
                  <c:v>4.0597438450615437E-4</c:v>
                </c:pt>
                <c:pt idx="17">
                  <c:v>4.0597438450615437E-4</c:v>
                </c:pt>
                <c:pt idx="18">
                  <c:v>4.0597438450615437E-4</c:v>
                </c:pt>
                <c:pt idx="19">
                  <c:v>4.0597438450615437E-4</c:v>
                </c:pt>
                <c:pt idx="20">
                  <c:v>4.0597438450615437E-4</c:v>
                </c:pt>
                <c:pt idx="21">
                  <c:v>4.0597438450615437E-4</c:v>
                </c:pt>
                <c:pt idx="22">
                  <c:v>4.0597438450615437E-4</c:v>
                </c:pt>
                <c:pt idx="23">
                  <c:v>4.0597438450615437E-4</c:v>
                </c:pt>
                <c:pt idx="24">
                  <c:v>4.0597438450615437E-4</c:v>
                </c:pt>
                <c:pt idx="25">
                  <c:v>4.0597438450615437E-4</c:v>
                </c:pt>
                <c:pt idx="26">
                  <c:v>4.0597438450615437E-4</c:v>
                </c:pt>
                <c:pt idx="27">
                  <c:v>4.0597438450615437E-4</c:v>
                </c:pt>
                <c:pt idx="28">
                  <c:v>4.0597438450615437E-4</c:v>
                </c:pt>
                <c:pt idx="29">
                  <c:v>4.0597438450615437E-4</c:v>
                </c:pt>
                <c:pt idx="30">
                  <c:v>4.0597438450615437E-4</c:v>
                </c:pt>
                <c:pt idx="31">
                  <c:v>4.0597438450615437E-4</c:v>
                </c:pt>
                <c:pt idx="32">
                  <c:v>4.0597438450615437E-4</c:v>
                </c:pt>
                <c:pt idx="33">
                  <c:v>4.0597438450615437E-4</c:v>
                </c:pt>
                <c:pt idx="34">
                  <c:v>4.0597438450615437E-4</c:v>
                </c:pt>
                <c:pt idx="35">
                  <c:v>4.0597438450615437E-4</c:v>
                </c:pt>
                <c:pt idx="36">
                  <c:v>4.0597438450615437E-4</c:v>
                </c:pt>
                <c:pt idx="37">
                  <c:v>4.0597438450615437E-4</c:v>
                </c:pt>
                <c:pt idx="38">
                  <c:v>4.0597438450615437E-4</c:v>
                </c:pt>
                <c:pt idx="39">
                  <c:v>4.0597438450615437E-4</c:v>
                </c:pt>
                <c:pt idx="40">
                  <c:v>4.0597438450615437E-4</c:v>
                </c:pt>
                <c:pt idx="41">
                  <c:v>4.0597438450615437E-4</c:v>
                </c:pt>
                <c:pt idx="42">
                  <c:v>4.0597438450615437E-4</c:v>
                </c:pt>
                <c:pt idx="43">
                  <c:v>4.0597438450615437E-4</c:v>
                </c:pt>
                <c:pt idx="44">
                  <c:v>4.0597438450615437E-4</c:v>
                </c:pt>
                <c:pt idx="45">
                  <c:v>4.0597438450615437E-4</c:v>
                </c:pt>
                <c:pt idx="46">
                  <c:v>4.0597438450615437E-4</c:v>
                </c:pt>
                <c:pt idx="47">
                  <c:v>4.0597438450615437E-4</c:v>
                </c:pt>
              </c:numCache>
            </c:numRef>
          </c:yVal>
          <c:smooth val="1"/>
        </c:ser>
        <c:ser>
          <c:idx val="1"/>
          <c:order val="1"/>
          <c:tx>
            <c:strRef>
              <c:f>'A134'!$F$11</c:f>
              <c:strCache>
                <c:ptCount val="1"/>
                <c:pt idx="0">
                  <c:v>Sn-134</c:v>
                </c:pt>
              </c:strCache>
            </c:strRef>
          </c:tx>
          <c:marker>
            <c:symbol val="none"/>
          </c:marker>
          <c:xVal>
            <c:numRef>
              <c:f>'A134'!$A$12:$A$60</c:f>
              <c:numCache>
                <c:formatCode>General</c:formatCode>
                <c:ptCount val="49"/>
                <c:pt idx="0">
                  <c:v>0.01</c:v>
                </c:pt>
                <c:pt idx="1">
                  <c:v>0.05</c:v>
                </c:pt>
                <c:pt idx="2">
                  <c:v>0.1</c:v>
                </c:pt>
                <c:pt idx="3">
                  <c:v>0.15</c:v>
                </c:pt>
                <c:pt idx="4">
                  <c:v>0.2</c:v>
                </c:pt>
                <c:pt idx="5">
                  <c:v>0.4</c:v>
                </c:pt>
                <c:pt idx="6">
                  <c:v>0.6</c:v>
                </c:pt>
                <c:pt idx="7">
                  <c:v>0.8</c:v>
                </c:pt>
                <c:pt idx="8">
                  <c:v>1</c:v>
                </c:pt>
                <c:pt idx="9">
                  <c:v>2</c:v>
                </c:pt>
                <c:pt idx="10">
                  <c:v>3</c:v>
                </c:pt>
                <c:pt idx="11">
                  <c:v>4</c:v>
                </c:pt>
                <c:pt idx="12">
                  <c:v>6</c:v>
                </c:pt>
                <c:pt idx="13">
                  <c:v>8</c:v>
                </c:pt>
                <c:pt idx="14">
                  <c:v>10</c:v>
                </c:pt>
                <c:pt idx="15">
                  <c:v>15</c:v>
                </c:pt>
                <c:pt idx="16">
                  <c:v>20</c:v>
                </c:pt>
                <c:pt idx="17">
                  <c:v>25</c:v>
                </c:pt>
                <c:pt idx="18">
                  <c:v>30</c:v>
                </c:pt>
                <c:pt idx="19">
                  <c:v>40</c:v>
                </c:pt>
                <c:pt idx="20">
                  <c:v>60</c:v>
                </c:pt>
                <c:pt idx="21">
                  <c:v>80</c:v>
                </c:pt>
                <c:pt idx="22">
                  <c:v>100</c:v>
                </c:pt>
                <c:pt idx="23">
                  <c:v>150</c:v>
                </c:pt>
                <c:pt idx="24">
                  <c:v>200</c:v>
                </c:pt>
                <c:pt idx="25">
                  <c:v>300</c:v>
                </c:pt>
                <c:pt idx="26">
                  <c:v>400</c:v>
                </c:pt>
                <c:pt idx="27">
                  <c:v>600</c:v>
                </c:pt>
                <c:pt idx="28">
                  <c:v>800</c:v>
                </c:pt>
                <c:pt idx="29">
                  <c:v>1000</c:v>
                </c:pt>
                <c:pt idx="30">
                  <c:v>1500</c:v>
                </c:pt>
                <c:pt idx="31">
                  <c:v>2000</c:v>
                </c:pt>
                <c:pt idx="32">
                  <c:v>3000</c:v>
                </c:pt>
                <c:pt idx="33">
                  <c:v>5000</c:v>
                </c:pt>
                <c:pt idx="34">
                  <c:v>10000</c:v>
                </c:pt>
                <c:pt idx="35">
                  <c:v>15000</c:v>
                </c:pt>
                <c:pt idx="36">
                  <c:v>20000</c:v>
                </c:pt>
                <c:pt idx="37">
                  <c:v>30000</c:v>
                </c:pt>
                <c:pt idx="38">
                  <c:v>50000</c:v>
                </c:pt>
                <c:pt idx="39">
                  <c:v>100000</c:v>
                </c:pt>
                <c:pt idx="40">
                  <c:v>200000</c:v>
                </c:pt>
                <c:pt idx="41">
                  <c:v>500000</c:v>
                </c:pt>
                <c:pt idx="42" formatCode="0.00E+00">
                  <c:v>1000000</c:v>
                </c:pt>
                <c:pt idx="43" formatCode="0.00E+00">
                  <c:v>2000000</c:v>
                </c:pt>
                <c:pt idx="44" formatCode="0.00E+00">
                  <c:v>5000000</c:v>
                </c:pt>
                <c:pt idx="45" formatCode="0.00E+00">
                  <c:v>10000000</c:v>
                </c:pt>
                <c:pt idx="46" formatCode="0.00E+00">
                  <c:v>20000000</c:v>
                </c:pt>
                <c:pt idx="47" formatCode="0.00E+00">
                  <c:v>31600000</c:v>
                </c:pt>
              </c:numCache>
            </c:numRef>
          </c:xVal>
          <c:yVal>
            <c:numRef>
              <c:f>'A134'!$F$12:$F$60</c:f>
              <c:numCache>
                <c:formatCode>0.0000</c:formatCode>
                <c:ptCount val="49"/>
                <c:pt idx="0">
                  <c:v>9.6792916821879053E-7</c:v>
                </c:pt>
                <c:pt idx="1">
                  <c:v>2.1701233331472973E-5</c:v>
                </c:pt>
                <c:pt idx="2">
                  <c:v>7.6109693014328513E-5</c:v>
                </c:pt>
                <c:pt idx="3">
                  <c:v>1.5091853801970628E-4</c:v>
                </c:pt>
                <c:pt idx="4">
                  <c:v>2.3764673010799714E-4</c:v>
                </c:pt>
                <c:pt idx="5">
                  <c:v>6.139184632308445E-4</c:v>
                </c:pt>
                <c:pt idx="6">
                  <c:v>9.5575971505716662E-4</c:v>
                </c:pt>
                <c:pt idx="7">
                  <c:v>1.2440854904789145E-3</c:v>
                </c:pt>
                <c:pt idx="8">
                  <c:v>1.4881015678185349E-3</c:v>
                </c:pt>
                <c:pt idx="9">
                  <c:v>2.3057139978028187E-3</c:v>
                </c:pt>
                <c:pt idx="10">
                  <c:v>2.7405018014489135E-3</c:v>
                </c:pt>
                <c:pt idx="11">
                  <c:v>2.9745945674368043E-3</c:v>
                </c:pt>
                <c:pt idx="12">
                  <c:v>3.1685580936228453E-3</c:v>
                </c:pt>
                <c:pt idx="13">
                  <c:v>3.2248137881034727E-3</c:v>
                </c:pt>
                <c:pt idx="14">
                  <c:v>3.2411297591798129E-3</c:v>
                </c:pt>
                <c:pt idx="15">
                  <c:v>3.2474931247578054E-3</c:v>
                </c:pt>
                <c:pt idx="16">
                  <c:v>3.2477813970923025E-3</c:v>
                </c:pt>
                <c:pt idx="17">
                  <c:v>3.2477944563669616E-3</c:v>
                </c:pt>
                <c:pt idx="18">
                  <c:v>3.2477950479764717E-3</c:v>
                </c:pt>
                <c:pt idx="19">
                  <c:v>3.2477950759916222E-3</c:v>
                </c:pt>
                <c:pt idx="20">
                  <c:v>3.2477950760492346E-3</c:v>
                </c:pt>
                <c:pt idx="21">
                  <c:v>3.247795076049235E-3</c:v>
                </c:pt>
                <c:pt idx="22">
                  <c:v>3.247795076049235E-3</c:v>
                </c:pt>
                <c:pt idx="23">
                  <c:v>3.247795076049235E-3</c:v>
                </c:pt>
                <c:pt idx="24">
                  <c:v>3.247795076049235E-3</c:v>
                </c:pt>
                <c:pt idx="25">
                  <c:v>3.247795076049235E-3</c:v>
                </c:pt>
                <c:pt idx="26">
                  <c:v>3.247795076049235E-3</c:v>
                </c:pt>
                <c:pt idx="27">
                  <c:v>3.247795076049235E-3</c:v>
                </c:pt>
                <c:pt idx="28">
                  <c:v>3.247795076049235E-3</c:v>
                </c:pt>
                <c:pt idx="29">
                  <c:v>3.247795076049235E-3</c:v>
                </c:pt>
                <c:pt idx="30">
                  <c:v>3.247795076049235E-3</c:v>
                </c:pt>
                <c:pt idx="31">
                  <c:v>3.247795076049235E-3</c:v>
                </c:pt>
                <c:pt idx="32">
                  <c:v>3.247795076049235E-3</c:v>
                </c:pt>
                <c:pt idx="33">
                  <c:v>3.247795076049235E-3</c:v>
                </c:pt>
                <c:pt idx="34">
                  <c:v>3.247795076049235E-3</c:v>
                </c:pt>
                <c:pt idx="35">
                  <c:v>3.247795076049235E-3</c:v>
                </c:pt>
                <c:pt idx="36">
                  <c:v>3.247795076049235E-3</c:v>
                </c:pt>
                <c:pt idx="37">
                  <c:v>3.247795076049235E-3</c:v>
                </c:pt>
                <c:pt idx="38">
                  <c:v>3.247795076049235E-3</c:v>
                </c:pt>
                <c:pt idx="39">
                  <c:v>3.247795076049235E-3</c:v>
                </c:pt>
                <c:pt idx="40">
                  <c:v>3.247795076049235E-3</c:v>
                </c:pt>
                <c:pt idx="41">
                  <c:v>3.247795076049235E-3</c:v>
                </c:pt>
                <c:pt idx="42">
                  <c:v>3.247795076049235E-3</c:v>
                </c:pt>
                <c:pt idx="43">
                  <c:v>3.247795076049235E-3</c:v>
                </c:pt>
                <c:pt idx="44">
                  <c:v>3.247795076049235E-3</c:v>
                </c:pt>
                <c:pt idx="45">
                  <c:v>3.247795076049235E-3</c:v>
                </c:pt>
                <c:pt idx="46">
                  <c:v>3.247795076049235E-3</c:v>
                </c:pt>
                <c:pt idx="47">
                  <c:v>3.247795076049235E-3</c:v>
                </c:pt>
              </c:numCache>
            </c:numRef>
          </c:yVal>
          <c:smooth val="1"/>
        </c:ser>
        <c:ser>
          <c:idx val="2"/>
          <c:order val="2"/>
          <c:tx>
            <c:strRef>
              <c:f>'A134'!$I$11</c:f>
              <c:strCache>
                <c:ptCount val="1"/>
                <c:pt idx="0">
                  <c:v>Sb-134</c:v>
                </c:pt>
              </c:strCache>
            </c:strRef>
          </c:tx>
          <c:marker>
            <c:symbol val="none"/>
          </c:marker>
          <c:xVal>
            <c:numRef>
              <c:f>'A134'!$A$12:$A$60</c:f>
              <c:numCache>
                <c:formatCode>General</c:formatCode>
                <c:ptCount val="49"/>
                <c:pt idx="0">
                  <c:v>0.01</c:v>
                </c:pt>
                <c:pt idx="1">
                  <c:v>0.05</c:v>
                </c:pt>
                <c:pt idx="2">
                  <c:v>0.1</c:v>
                </c:pt>
                <c:pt idx="3">
                  <c:v>0.15</c:v>
                </c:pt>
                <c:pt idx="4">
                  <c:v>0.2</c:v>
                </c:pt>
                <c:pt idx="5">
                  <c:v>0.4</c:v>
                </c:pt>
                <c:pt idx="6">
                  <c:v>0.6</c:v>
                </c:pt>
                <c:pt idx="7">
                  <c:v>0.8</c:v>
                </c:pt>
                <c:pt idx="8">
                  <c:v>1</c:v>
                </c:pt>
                <c:pt idx="9">
                  <c:v>2</c:v>
                </c:pt>
                <c:pt idx="10">
                  <c:v>3</c:v>
                </c:pt>
                <c:pt idx="11">
                  <c:v>4</c:v>
                </c:pt>
                <c:pt idx="12">
                  <c:v>6</c:v>
                </c:pt>
                <c:pt idx="13">
                  <c:v>8</c:v>
                </c:pt>
                <c:pt idx="14">
                  <c:v>10</c:v>
                </c:pt>
                <c:pt idx="15">
                  <c:v>15</c:v>
                </c:pt>
                <c:pt idx="16">
                  <c:v>20</c:v>
                </c:pt>
                <c:pt idx="17">
                  <c:v>25</c:v>
                </c:pt>
                <c:pt idx="18">
                  <c:v>30</c:v>
                </c:pt>
                <c:pt idx="19">
                  <c:v>40</c:v>
                </c:pt>
                <c:pt idx="20">
                  <c:v>60</c:v>
                </c:pt>
                <c:pt idx="21">
                  <c:v>80</c:v>
                </c:pt>
                <c:pt idx="22">
                  <c:v>100</c:v>
                </c:pt>
                <c:pt idx="23">
                  <c:v>150</c:v>
                </c:pt>
                <c:pt idx="24">
                  <c:v>200</c:v>
                </c:pt>
                <c:pt idx="25">
                  <c:v>300</c:v>
                </c:pt>
                <c:pt idx="26">
                  <c:v>400</c:v>
                </c:pt>
                <c:pt idx="27">
                  <c:v>600</c:v>
                </c:pt>
                <c:pt idx="28">
                  <c:v>800</c:v>
                </c:pt>
                <c:pt idx="29">
                  <c:v>1000</c:v>
                </c:pt>
                <c:pt idx="30">
                  <c:v>1500</c:v>
                </c:pt>
                <c:pt idx="31">
                  <c:v>2000</c:v>
                </c:pt>
                <c:pt idx="32">
                  <c:v>3000</c:v>
                </c:pt>
                <c:pt idx="33">
                  <c:v>5000</c:v>
                </c:pt>
                <c:pt idx="34">
                  <c:v>10000</c:v>
                </c:pt>
                <c:pt idx="35">
                  <c:v>15000</c:v>
                </c:pt>
                <c:pt idx="36">
                  <c:v>20000</c:v>
                </c:pt>
                <c:pt idx="37">
                  <c:v>30000</c:v>
                </c:pt>
                <c:pt idx="38">
                  <c:v>50000</c:v>
                </c:pt>
                <c:pt idx="39">
                  <c:v>100000</c:v>
                </c:pt>
                <c:pt idx="40">
                  <c:v>200000</c:v>
                </c:pt>
                <c:pt idx="41">
                  <c:v>500000</c:v>
                </c:pt>
                <c:pt idx="42" formatCode="0.00E+00">
                  <c:v>1000000</c:v>
                </c:pt>
                <c:pt idx="43" formatCode="0.00E+00">
                  <c:v>2000000</c:v>
                </c:pt>
                <c:pt idx="44" formatCode="0.00E+00">
                  <c:v>5000000</c:v>
                </c:pt>
                <c:pt idx="45" formatCode="0.00E+00">
                  <c:v>10000000</c:v>
                </c:pt>
                <c:pt idx="46" formatCode="0.00E+00">
                  <c:v>20000000</c:v>
                </c:pt>
                <c:pt idx="47" formatCode="0.00E+00">
                  <c:v>31600000</c:v>
                </c:pt>
              </c:numCache>
            </c:numRef>
          </c:xVal>
          <c:yVal>
            <c:numRef>
              <c:f>'A134'!$I$12:$I$60</c:f>
              <c:numCache>
                <c:formatCode>0.0000</c:formatCode>
                <c:ptCount val="49"/>
                <c:pt idx="0">
                  <c:v>5.9637958065500015E-9</c:v>
                </c:pt>
                <c:pt idx="1">
                  <c:v>6.5682426203632525E-7</c:v>
                </c:pt>
                <c:pt idx="2">
                  <c:v>4.5070617208799618E-6</c:v>
                </c:pt>
                <c:pt idx="3">
                  <c:v>1.3116488242362024E-5</c:v>
                </c:pt>
                <c:pt idx="4">
                  <c:v>2.6949278395593873E-5</c:v>
                </c:pt>
                <c:pt idx="5">
                  <c:v>1.2790129946568015E-4</c:v>
                </c:pt>
                <c:pt idx="6">
                  <c:v>2.7507995191025831E-4</c:v>
                </c:pt>
                <c:pt idx="7">
                  <c:v>4.4083973696929592E-4</c:v>
                </c:pt>
                <c:pt idx="8">
                  <c:v>6.1019588124109736E-4</c:v>
                </c:pt>
                <c:pt idx="9">
                  <c:v>1.3342398492511055E-3</c:v>
                </c:pt>
                <c:pt idx="10">
                  <c:v>1.7758551763862626E-3</c:v>
                </c:pt>
                <c:pt idx="11">
                  <c:v>2.0123600456361085E-3</c:v>
                </c:pt>
                <c:pt idx="12">
                  <c:v>2.1960054065854988E-3</c:v>
                </c:pt>
                <c:pt idx="13">
                  <c:v>2.2440163690573447E-3</c:v>
                </c:pt>
                <c:pt idx="14">
                  <c:v>2.2569033252624075E-3</c:v>
                </c:pt>
                <c:pt idx="15">
                  <c:v>2.2616433215065894E-3</c:v>
                </c:pt>
                <c:pt idx="16">
                  <c:v>2.2618477154632338E-3</c:v>
                </c:pt>
                <c:pt idx="17">
                  <c:v>2.2618568530330379E-3</c:v>
                </c:pt>
                <c:pt idx="18">
                  <c:v>2.261857265549067E-3</c:v>
                </c:pt>
                <c:pt idx="19">
                  <c:v>2.261857285065593E-3</c:v>
                </c:pt>
                <c:pt idx="20">
                  <c:v>2.2618572851057167E-3</c:v>
                </c:pt>
                <c:pt idx="21">
                  <c:v>2.2618572851057172E-3</c:v>
                </c:pt>
                <c:pt idx="22">
                  <c:v>2.2618572851057172E-3</c:v>
                </c:pt>
                <c:pt idx="23">
                  <c:v>2.2618572851057172E-3</c:v>
                </c:pt>
                <c:pt idx="24">
                  <c:v>2.2618572851057172E-3</c:v>
                </c:pt>
                <c:pt idx="25">
                  <c:v>2.2618572851057172E-3</c:v>
                </c:pt>
                <c:pt idx="26">
                  <c:v>2.2618572851057172E-3</c:v>
                </c:pt>
                <c:pt idx="27">
                  <c:v>2.2618572851057172E-3</c:v>
                </c:pt>
                <c:pt idx="28">
                  <c:v>2.2618572851057172E-3</c:v>
                </c:pt>
                <c:pt idx="29">
                  <c:v>2.2618572851057172E-3</c:v>
                </c:pt>
                <c:pt idx="30">
                  <c:v>2.2618572851057172E-3</c:v>
                </c:pt>
                <c:pt idx="31">
                  <c:v>2.2618572851057172E-3</c:v>
                </c:pt>
                <c:pt idx="32">
                  <c:v>2.2618572851057172E-3</c:v>
                </c:pt>
                <c:pt idx="33">
                  <c:v>2.2618572851057172E-3</c:v>
                </c:pt>
                <c:pt idx="34">
                  <c:v>2.2618572851057172E-3</c:v>
                </c:pt>
                <c:pt idx="35">
                  <c:v>2.2618572851057172E-3</c:v>
                </c:pt>
                <c:pt idx="36">
                  <c:v>2.2618572851057172E-3</c:v>
                </c:pt>
                <c:pt idx="37">
                  <c:v>2.2618572851057172E-3</c:v>
                </c:pt>
                <c:pt idx="38">
                  <c:v>2.2618572851057172E-3</c:v>
                </c:pt>
                <c:pt idx="39">
                  <c:v>2.2618572851057172E-3</c:v>
                </c:pt>
                <c:pt idx="40">
                  <c:v>2.2618572851057172E-3</c:v>
                </c:pt>
                <c:pt idx="41">
                  <c:v>2.2618572851057172E-3</c:v>
                </c:pt>
                <c:pt idx="42">
                  <c:v>2.2618572851057172E-3</c:v>
                </c:pt>
                <c:pt idx="43">
                  <c:v>2.2618572851057172E-3</c:v>
                </c:pt>
                <c:pt idx="44">
                  <c:v>2.2618572851057172E-3</c:v>
                </c:pt>
                <c:pt idx="45">
                  <c:v>2.2618572851057172E-3</c:v>
                </c:pt>
                <c:pt idx="46">
                  <c:v>2.2618572851057172E-3</c:v>
                </c:pt>
                <c:pt idx="47">
                  <c:v>2.2618572851057172E-3</c:v>
                </c:pt>
              </c:numCache>
            </c:numRef>
          </c:yVal>
          <c:smooth val="1"/>
        </c:ser>
        <c:ser>
          <c:idx val="3"/>
          <c:order val="3"/>
          <c:tx>
            <c:strRef>
              <c:f>'A134'!$L$11</c:f>
              <c:strCache>
                <c:ptCount val="1"/>
                <c:pt idx="0">
                  <c:v>Te-134</c:v>
                </c:pt>
              </c:strCache>
            </c:strRef>
          </c:tx>
          <c:marker>
            <c:symbol val="none"/>
          </c:marker>
          <c:xVal>
            <c:numRef>
              <c:f>'A134'!$A$12:$A$60</c:f>
              <c:numCache>
                <c:formatCode>General</c:formatCode>
                <c:ptCount val="49"/>
                <c:pt idx="0">
                  <c:v>0.01</c:v>
                </c:pt>
                <c:pt idx="1">
                  <c:v>0.05</c:v>
                </c:pt>
                <c:pt idx="2">
                  <c:v>0.1</c:v>
                </c:pt>
                <c:pt idx="3">
                  <c:v>0.15</c:v>
                </c:pt>
                <c:pt idx="4">
                  <c:v>0.2</c:v>
                </c:pt>
                <c:pt idx="5">
                  <c:v>0.4</c:v>
                </c:pt>
                <c:pt idx="6">
                  <c:v>0.6</c:v>
                </c:pt>
                <c:pt idx="7">
                  <c:v>0.8</c:v>
                </c:pt>
                <c:pt idx="8">
                  <c:v>1</c:v>
                </c:pt>
                <c:pt idx="9">
                  <c:v>2</c:v>
                </c:pt>
                <c:pt idx="10">
                  <c:v>3</c:v>
                </c:pt>
                <c:pt idx="11">
                  <c:v>4</c:v>
                </c:pt>
                <c:pt idx="12">
                  <c:v>6</c:v>
                </c:pt>
                <c:pt idx="13">
                  <c:v>8</c:v>
                </c:pt>
                <c:pt idx="14">
                  <c:v>10</c:v>
                </c:pt>
                <c:pt idx="15">
                  <c:v>15</c:v>
                </c:pt>
                <c:pt idx="16">
                  <c:v>20</c:v>
                </c:pt>
                <c:pt idx="17">
                  <c:v>25</c:v>
                </c:pt>
                <c:pt idx="18">
                  <c:v>30</c:v>
                </c:pt>
                <c:pt idx="19">
                  <c:v>40</c:v>
                </c:pt>
                <c:pt idx="20">
                  <c:v>60</c:v>
                </c:pt>
                <c:pt idx="21">
                  <c:v>80</c:v>
                </c:pt>
                <c:pt idx="22">
                  <c:v>100</c:v>
                </c:pt>
                <c:pt idx="23">
                  <c:v>150</c:v>
                </c:pt>
                <c:pt idx="24">
                  <c:v>200</c:v>
                </c:pt>
                <c:pt idx="25">
                  <c:v>300</c:v>
                </c:pt>
                <c:pt idx="26">
                  <c:v>400</c:v>
                </c:pt>
                <c:pt idx="27">
                  <c:v>600</c:v>
                </c:pt>
                <c:pt idx="28">
                  <c:v>800</c:v>
                </c:pt>
                <c:pt idx="29">
                  <c:v>1000</c:v>
                </c:pt>
                <c:pt idx="30">
                  <c:v>1500</c:v>
                </c:pt>
                <c:pt idx="31">
                  <c:v>2000</c:v>
                </c:pt>
                <c:pt idx="32">
                  <c:v>3000</c:v>
                </c:pt>
                <c:pt idx="33">
                  <c:v>5000</c:v>
                </c:pt>
                <c:pt idx="34">
                  <c:v>10000</c:v>
                </c:pt>
                <c:pt idx="35">
                  <c:v>15000</c:v>
                </c:pt>
                <c:pt idx="36">
                  <c:v>20000</c:v>
                </c:pt>
                <c:pt idx="37">
                  <c:v>30000</c:v>
                </c:pt>
                <c:pt idx="38">
                  <c:v>50000</c:v>
                </c:pt>
                <c:pt idx="39">
                  <c:v>100000</c:v>
                </c:pt>
                <c:pt idx="40">
                  <c:v>200000</c:v>
                </c:pt>
                <c:pt idx="41">
                  <c:v>500000</c:v>
                </c:pt>
                <c:pt idx="42" formatCode="0.00E+00">
                  <c:v>1000000</c:v>
                </c:pt>
                <c:pt idx="43" formatCode="0.00E+00">
                  <c:v>2000000</c:v>
                </c:pt>
                <c:pt idx="44" formatCode="0.00E+00">
                  <c:v>5000000</c:v>
                </c:pt>
                <c:pt idx="45" formatCode="0.00E+00">
                  <c:v>10000000</c:v>
                </c:pt>
                <c:pt idx="46" formatCode="0.00E+00">
                  <c:v>20000000</c:v>
                </c:pt>
                <c:pt idx="47" formatCode="0.00E+00">
                  <c:v>31600000</c:v>
                </c:pt>
              </c:numCache>
            </c:numRef>
          </c:xVal>
          <c:yVal>
            <c:numRef>
              <c:f>'A134'!$L$12:$L$60</c:f>
              <c:numCache>
                <c:formatCode>0.000</c:formatCode>
                <c:ptCount val="49"/>
                <c:pt idx="0">
                  <c:v>2.4511124272366009E-6</c:v>
                </c:pt>
                <c:pt idx="1">
                  <c:v>1.2255494528829618E-5</c:v>
                </c:pt>
                <c:pt idx="2">
                  <c:v>2.4510820040459695E-5</c:v>
                </c:pt>
                <c:pt idx="3">
                  <c:v>3.6765976537258065E-5</c:v>
                </c:pt>
                <c:pt idx="4">
                  <c:v>4.9020964021592576E-5</c:v>
                </c:pt>
                <c:pt idx="5">
                  <c:v>9.8039223880366192E-5</c:v>
                </c:pt>
                <c:pt idx="6">
                  <c:v>1.470547797255934E-4</c:v>
                </c:pt>
                <c:pt idx="7">
                  <c:v>1.9606763170625083E-4</c:v>
                </c:pt>
                <c:pt idx="8">
                  <c:v>2.4507777997151241E-4</c:v>
                </c:pt>
                <c:pt idx="9">
                  <c:v>4.9008797078806728E-4</c:v>
                </c:pt>
                <c:pt idx="10">
                  <c:v>7.3503059108979366E-4</c:v>
                </c:pt>
                <c:pt idx="11">
                  <c:v>9.799056595117886E-4</c:v>
                </c:pt>
                <c:pt idx="12">
                  <c:v>1.469453215230729E-3</c:v>
                </c:pt>
                <c:pt idx="13">
                  <c:v>1.9587307869226647E-3</c:v>
                </c:pt>
                <c:pt idx="14">
                  <c:v>2.4477385234828917E-3</c:v>
                </c:pt>
                <c:pt idx="15">
                  <c:v>3.6690783125672465E-3</c:v>
                </c:pt>
                <c:pt idx="16">
                  <c:v>4.8887348849012621E-3</c:v>
                </c:pt>
                <c:pt idx="17">
                  <c:v>6.1067105602476031E-3</c:v>
                </c:pt>
                <c:pt idx="18">
                  <c:v>7.3230076551722466E-3</c:v>
                </c:pt>
                <c:pt idx="19">
                  <c:v>9.750575354060426E-3</c:v>
                </c:pt>
                <c:pt idx="20">
                  <c:v>1.458566936182884E-2</c:v>
                </c:pt>
                <c:pt idx="21">
                  <c:v>1.939416404861586E-2</c:v>
                </c:pt>
                <c:pt idx="22">
                  <c:v>2.4176205745366625E-2</c:v>
                </c:pt>
                <c:pt idx="23">
                  <c:v>3.6016531200680456E-2</c:v>
                </c:pt>
                <c:pt idx="24">
                  <c:v>4.7694684858215347E-2</c:v>
                </c:pt>
                <c:pt idx="25">
                  <c:v>7.0573331144037313E-2</c:v>
                </c:pt>
                <c:pt idx="26">
                  <c:v>9.2829551597756743E-2</c:v>
                </c:pt>
                <c:pt idx="27">
                  <c:v>0.13554198803909459</c:v>
                </c:pt>
                <c:pt idx="28">
                  <c:v>0.17596200827052824</c:v>
                </c:pt>
                <c:pt idx="29">
                  <c:v>0.21421264840325333</c:v>
                </c:pt>
                <c:pt idx="30">
                  <c:v>0.3010970044531403</c:v>
                </c:pt>
                <c:pt idx="31">
                  <c:v>0.3767884917846408</c:v>
                </c:pt>
                <c:pt idx="32">
                  <c:v>0.50017478595627851</c:v>
                </c:pt>
                <c:pt idx="33">
                  <c:v>0.6648887218002838</c:v>
                </c:pt>
                <c:pt idx="34">
                  <c:v>0.83230723911142612</c:v>
                </c:pt>
                <c:pt idx="35">
                  <c:v>0.87446310522804294</c:v>
                </c:pt>
                <c:pt idx="36">
                  <c:v>0.8850779229709298</c:v>
                </c:pt>
                <c:pt idx="37">
                  <c:v>0.88842373680522091</c:v>
                </c:pt>
                <c:pt idx="38">
                  <c:v>0.8886493209951607</c:v>
                </c:pt>
                <c:pt idx="39">
                  <c:v>0.8886502314861765</c:v>
                </c:pt>
                <c:pt idx="40">
                  <c:v>0.88865023148710931</c:v>
                </c:pt>
                <c:pt idx="41">
                  <c:v>0.88865023148710931</c:v>
                </c:pt>
                <c:pt idx="42">
                  <c:v>0.88865023148710931</c:v>
                </c:pt>
                <c:pt idx="43">
                  <c:v>0.88865023148710931</c:v>
                </c:pt>
                <c:pt idx="44">
                  <c:v>0.88865023148710931</c:v>
                </c:pt>
                <c:pt idx="45">
                  <c:v>0.88865023148710931</c:v>
                </c:pt>
                <c:pt idx="46">
                  <c:v>0.88865023148710931</c:v>
                </c:pt>
                <c:pt idx="47">
                  <c:v>0.88865023148710931</c:v>
                </c:pt>
              </c:numCache>
            </c:numRef>
          </c:yVal>
          <c:smooth val="1"/>
        </c:ser>
        <c:ser>
          <c:idx val="4"/>
          <c:order val="4"/>
          <c:tx>
            <c:strRef>
              <c:f>'A134'!$O$11</c:f>
              <c:strCache>
                <c:ptCount val="1"/>
                <c:pt idx="0">
                  <c:v>I-134</c:v>
                </c:pt>
              </c:strCache>
            </c:strRef>
          </c:tx>
          <c:marker>
            <c:symbol val="none"/>
          </c:marker>
          <c:xVal>
            <c:numRef>
              <c:f>'A134'!$A$12:$A$60</c:f>
              <c:numCache>
                <c:formatCode>General</c:formatCode>
                <c:ptCount val="49"/>
                <c:pt idx="0">
                  <c:v>0.01</c:v>
                </c:pt>
                <c:pt idx="1">
                  <c:v>0.05</c:v>
                </c:pt>
                <c:pt idx="2">
                  <c:v>0.1</c:v>
                </c:pt>
                <c:pt idx="3">
                  <c:v>0.15</c:v>
                </c:pt>
                <c:pt idx="4">
                  <c:v>0.2</c:v>
                </c:pt>
                <c:pt idx="5">
                  <c:v>0.4</c:v>
                </c:pt>
                <c:pt idx="6">
                  <c:v>0.6</c:v>
                </c:pt>
                <c:pt idx="7">
                  <c:v>0.8</c:v>
                </c:pt>
                <c:pt idx="8">
                  <c:v>1</c:v>
                </c:pt>
                <c:pt idx="9">
                  <c:v>2</c:v>
                </c:pt>
                <c:pt idx="10">
                  <c:v>3</c:v>
                </c:pt>
                <c:pt idx="11">
                  <c:v>4</c:v>
                </c:pt>
                <c:pt idx="12">
                  <c:v>6</c:v>
                </c:pt>
                <c:pt idx="13">
                  <c:v>8</c:v>
                </c:pt>
                <c:pt idx="14">
                  <c:v>10</c:v>
                </c:pt>
                <c:pt idx="15">
                  <c:v>15</c:v>
                </c:pt>
                <c:pt idx="16">
                  <c:v>20</c:v>
                </c:pt>
                <c:pt idx="17">
                  <c:v>25</c:v>
                </c:pt>
                <c:pt idx="18">
                  <c:v>30</c:v>
                </c:pt>
                <c:pt idx="19">
                  <c:v>40</c:v>
                </c:pt>
                <c:pt idx="20">
                  <c:v>60</c:v>
                </c:pt>
                <c:pt idx="21">
                  <c:v>80</c:v>
                </c:pt>
                <c:pt idx="22">
                  <c:v>100</c:v>
                </c:pt>
                <c:pt idx="23">
                  <c:v>150</c:v>
                </c:pt>
                <c:pt idx="24">
                  <c:v>200</c:v>
                </c:pt>
                <c:pt idx="25">
                  <c:v>300</c:v>
                </c:pt>
                <c:pt idx="26">
                  <c:v>400</c:v>
                </c:pt>
                <c:pt idx="27">
                  <c:v>600</c:v>
                </c:pt>
                <c:pt idx="28">
                  <c:v>800</c:v>
                </c:pt>
                <c:pt idx="29">
                  <c:v>1000</c:v>
                </c:pt>
                <c:pt idx="30">
                  <c:v>1500</c:v>
                </c:pt>
                <c:pt idx="31">
                  <c:v>2000</c:v>
                </c:pt>
                <c:pt idx="32">
                  <c:v>3000</c:v>
                </c:pt>
                <c:pt idx="33">
                  <c:v>5000</c:v>
                </c:pt>
                <c:pt idx="34">
                  <c:v>10000</c:v>
                </c:pt>
                <c:pt idx="35">
                  <c:v>15000</c:v>
                </c:pt>
                <c:pt idx="36">
                  <c:v>20000</c:v>
                </c:pt>
                <c:pt idx="37">
                  <c:v>30000</c:v>
                </c:pt>
                <c:pt idx="38">
                  <c:v>50000</c:v>
                </c:pt>
                <c:pt idx="39">
                  <c:v>100000</c:v>
                </c:pt>
                <c:pt idx="40">
                  <c:v>200000</c:v>
                </c:pt>
                <c:pt idx="41">
                  <c:v>500000</c:v>
                </c:pt>
                <c:pt idx="42" formatCode="0.00E+00">
                  <c:v>1000000</c:v>
                </c:pt>
                <c:pt idx="43" formatCode="0.00E+00">
                  <c:v>2000000</c:v>
                </c:pt>
                <c:pt idx="44" formatCode="0.00E+00">
                  <c:v>5000000</c:v>
                </c:pt>
                <c:pt idx="45" formatCode="0.00E+00">
                  <c:v>10000000</c:v>
                </c:pt>
                <c:pt idx="46" formatCode="0.00E+00">
                  <c:v>20000000</c:v>
                </c:pt>
                <c:pt idx="47" formatCode="0.00E+00">
                  <c:v>31600000</c:v>
                </c:pt>
              </c:numCache>
            </c:numRef>
          </c:xVal>
          <c:yVal>
            <c:numRef>
              <c:f>'A134'!$O$12:$O$60</c:f>
              <c:numCache>
                <c:formatCode>0.000E+00</c:formatCode>
                <c:ptCount val="49"/>
                <c:pt idx="0">
                  <c:v>3.0724250480681627E-6</c:v>
                </c:pt>
                <c:pt idx="1">
                  <c:v>1.5362040495747434E-5</c:v>
                </c:pt>
                <c:pt idx="2">
                  <c:v>3.0723869131495442E-5</c:v>
                </c:pt>
                <c:pt idx="3">
                  <c:v>4.6085485910212061E-5</c:v>
                </c:pt>
                <c:pt idx="4">
                  <c:v>6.1446890834865341E-5</c:v>
                </c:pt>
                <c:pt idx="5">
                  <c:v>1.228903920505983E-4</c:v>
                </c:pt>
                <c:pt idx="6">
                  <c:v>1.8433050383430928E-4</c:v>
                </c:pt>
                <c:pt idx="7">
                  <c:v>2.4576722637273786E-4</c:v>
                </c:pt>
                <c:pt idx="8">
                  <c:v>3.072005598528707E-4</c:v>
                </c:pt>
                <c:pt idx="9">
                  <c:v>6.1431639792376128E-4</c:v>
                </c:pt>
                <c:pt idx="10">
                  <c:v>9.2134753757773589E-4</c:v>
                </c:pt>
                <c:pt idx="11">
                  <c:v>1.2282940021735513E-3</c:v>
                </c:pt>
                <c:pt idx="12">
                  <c:v>1.8419329995928359E-3</c:v>
                </c:pt>
                <c:pt idx="13">
                  <c:v>2.4552335769225603E-3</c:v>
                </c:pt>
                <c:pt idx="14">
                  <c:v>3.0681959208002825E-3</c:v>
                </c:pt>
                <c:pt idx="15">
                  <c:v>4.5991232330230116E-3</c:v>
                </c:pt>
                <c:pt idx="16">
                  <c:v>6.1279406635252592E-3</c:v>
                </c:pt>
                <c:pt idx="17">
                  <c:v>7.6546511200875252E-3</c:v>
                </c:pt>
                <c:pt idx="18">
                  <c:v>9.1792575064833185E-3</c:v>
                </c:pt>
                <c:pt idx="19">
                  <c:v>1.2222169663864045E-2</c:v>
                </c:pt>
                <c:pt idx="20">
                  <c:v>1.8282872459116931E-2</c:v>
                </c:pt>
                <c:pt idx="21">
                  <c:v>2.4310233487122943E-2</c:v>
                </c:pt>
                <c:pt idx="22">
                  <c:v>3.0304436171072376E-2</c:v>
                </c:pt>
                <c:pt idx="23">
                  <c:v>4.5146069750156559E-2</c:v>
                </c:pt>
                <c:pt idx="24">
                  <c:v>5.9784423916983027E-2</c:v>
                </c:pt>
                <c:pt idx="25">
                  <c:v>8.8462392798932574E-2</c:v>
                </c:pt>
                <c:pt idx="26">
                  <c:v>0.11636016216989008</c:v>
                </c:pt>
                <c:pt idx="27">
                  <c:v>0.16989942790415757</c:v>
                </c:pt>
                <c:pt idx="28">
                  <c:v>0.22056519142545322</c:v>
                </c:pt>
                <c:pt idx="29">
                  <c:v>0.26851167627148748</c:v>
                </c:pt>
                <c:pt idx="30">
                  <c:v>0.37741964346493911</c:v>
                </c:pt>
                <c:pt idx="31">
                  <c:v>0.47229755237629073</c:v>
                </c:pt>
                <c:pt idx="32">
                  <c:v>0.62696003810675582</c:v>
                </c:pt>
                <c:pt idx="33">
                  <c:v>0.83342597440147004</c:v>
                </c:pt>
                <c:pt idx="34">
                  <c:v>1.0432820545964951</c:v>
                </c:pt>
                <c:pt idx="35">
                  <c:v>1.0961236695059033</c:v>
                </c:pt>
                <c:pt idx="36">
                  <c:v>1.1094291513563188</c:v>
                </c:pt>
                <c:pt idx="37">
                  <c:v>1.1136230684188007</c:v>
                </c:pt>
                <c:pt idx="38">
                  <c:v>1.1139058341164967</c:v>
                </c:pt>
                <c:pt idx="39">
                  <c:v>1.1139069754005</c:v>
                </c:pt>
                <c:pt idx="40">
                  <c:v>1.1139069754016691</c:v>
                </c:pt>
                <c:pt idx="41">
                  <c:v>1.1139069754016691</c:v>
                </c:pt>
                <c:pt idx="42">
                  <c:v>1.1139069754016691</c:v>
                </c:pt>
                <c:pt idx="43">
                  <c:v>1.1139069754016691</c:v>
                </c:pt>
                <c:pt idx="44">
                  <c:v>1.1139069754016691</c:v>
                </c:pt>
                <c:pt idx="45">
                  <c:v>1.1139069754016691</c:v>
                </c:pt>
                <c:pt idx="46">
                  <c:v>1.1139069754016691</c:v>
                </c:pt>
                <c:pt idx="47">
                  <c:v>1.1139069754016691</c:v>
                </c:pt>
              </c:numCache>
            </c:numRef>
          </c:yVal>
          <c:smooth val="1"/>
        </c:ser>
        <c:ser>
          <c:idx val="5"/>
          <c:order val="5"/>
          <c:tx>
            <c:strRef>
              <c:f>'A134'!$Q$11</c:f>
              <c:strCache>
                <c:ptCount val="1"/>
                <c:pt idx="0">
                  <c:v>Xe-134</c:v>
                </c:pt>
              </c:strCache>
            </c:strRef>
          </c:tx>
          <c:marker>
            <c:symbol val="none"/>
          </c:marker>
          <c:xVal>
            <c:numRef>
              <c:f>'A134'!$A$12:$A$60</c:f>
              <c:numCache>
                <c:formatCode>General</c:formatCode>
                <c:ptCount val="49"/>
                <c:pt idx="0">
                  <c:v>0.01</c:v>
                </c:pt>
                <c:pt idx="1">
                  <c:v>0.05</c:v>
                </c:pt>
                <c:pt idx="2">
                  <c:v>0.1</c:v>
                </c:pt>
                <c:pt idx="3">
                  <c:v>0.15</c:v>
                </c:pt>
                <c:pt idx="4">
                  <c:v>0.2</c:v>
                </c:pt>
                <c:pt idx="5">
                  <c:v>0.4</c:v>
                </c:pt>
                <c:pt idx="6">
                  <c:v>0.6</c:v>
                </c:pt>
                <c:pt idx="7">
                  <c:v>0.8</c:v>
                </c:pt>
                <c:pt idx="8">
                  <c:v>1</c:v>
                </c:pt>
                <c:pt idx="9">
                  <c:v>2</c:v>
                </c:pt>
                <c:pt idx="10">
                  <c:v>3</c:v>
                </c:pt>
                <c:pt idx="11">
                  <c:v>4</c:v>
                </c:pt>
                <c:pt idx="12">
                  <c:v>6</c:v>
                </c:pt>
                <c:pt idx="13">
                  <c:v>8</c:v>
                </c:pt>
                <c:pt idx="14">
                  <c:v>10</c:v>
                </c:pt>
                <c:pt idx="15">
                  <c:v>15</c:v>
                </c:pt>
                <c:pt idx="16">
                  <c:v>20</c:v>
                </c:pt>
                <c:pt idx="17">
                  <c:v>25</c:v>
                </c:pt>
                <c:pt idx="18">
                  <c:v>30</c:v>
                </c:pt>
                <c:pt idx="19">
                  <c:v>40</c:v>
                </c:pt>
                <c:pt idx="20">
                  <c:v>60</c:v>
                </c:pt>
                <c:pt idx="21">
                  <c:v>80</c:v>
                </c:pt>
                <c:pt idx="22">
                  <c:v>100</c:v>
                </c:pt>
                <c:pt idx="23">
                  <c:v>150</c:v>
                </c:pt>
                <c:pt idx="24">
                  <c:v>200</c:v>
                </c:pt>
                <c:pt idx="25">
                  <c:v>300</c:v>
                </c:pt>
                <c:pt idx="26">
                  <c:v>400</c:v>
                </c:pt>
                <c:pt idx="27">
                  <c:v>600</c:v>
                </c:pt>
                <c:pt idx="28">
                  <c:v>800</c:v>
                </c:pt>
                <c:pt idx="29">
                  <c:v>1000</c:v>
                </c:pt>
                <c:pt idx="30">
                  <c:v>1500</c:v>
                </c:pt>
                <c:pt idx="31">
                  <c:v>2000</c:v>
                </c:pt>
                <c:pt idx="32">
                  <c:v>3000</c:v>
                </c:pt>
                <c:pt idx="33">
                  <c:v>5000</c:v>
                </c:pt>
                <c:pt idx="34">
                  <c:v>10000</c:v>
                </c:pt>
                <c:pt idx="35">
                  <c:v>15000</c:v>
                </c:pt>
                <c:pt idx="36">
                  <c:v>20000</c:v>
                </c:pt>
                <c:pt idx="37">
                  <c:v>30000</c:v>
                </c:pt>
                <c:pt idx="38">
                  <c:v>50000</c:v>
                </c:pt>
                <c:pt idx="39">
                  <c:v>100000</c:v>
                </c:pt>
                <c:pt idx="40">
                  <c:v>200000</c:v>
                </c:pt>
                <c:pt idx="41">
                  <c:v>500000</c:v>
                </c:pt>
                <c:pt idx="42" formatCode="0.00E+00">
                  <c:v>1000000</c:v>
                </c:pt>
                <c:pt idx="43" formatCode="0.00E+00">
                  <c:v>2000000</c:v>
                </c:pt>
                <c:pt idx="44" formatCode="0.00E+00">
                  <c:v>5000000</c:v>
                </c:pt>
                <c:pt idx="45" formatCode="0.00E+00">
                  <c:v>10000000</c:v>
                </c:pt>
                <c:pt idx="46" formatCode="0.00E+00">
                  <c:v>20000000</c:v>
                </c:pt>
                <c:pt idx="47" formatCode="0.00E+00">
                  <c:v>31600000</c:v>
                </c:pt>
              </c:numCache>
            </c:numRef>
          </c:xVal>
          <c:yVal>
            <c:numRef>
              <c:f>'A134'!$Q$12:$Q$60</c:f>
              <c:numCache>
                <c:formatCode>0.000E+00</c:formatCode>
                <c:ptCount val="49"/>
                <c:pt idx="0">
                  <c:v>6.7607706652387349E-12</c:v>
                </c:pt>
                <c:pt idx="1">
                  <c:v>1.6901833424246092E-10</c:v>
                </c:pt>
                <c:pt idx="2">
                  <c:v>6.7606867505996203E-10</c:v>
                </c:pt>
                <c:pt idx="3">
                  <c:v>1.5211440296856463E-9</c:v>
                </c:pt>
                <c:pt idx="4">
                  <c:v>2.7042374054832795E-9</c:v>
                </c:pt>
                <c:pt idx="5">
                  <c:v>1.081665127209886E-8</c:v>
                </c:pt>
                <c:pt idx="6">
                  <c:v>2.4336794099799171E-8</c:v>
                </c:pt>
                <c:pt idx="7">
                  <c:v>4.3264218421409803E-8</c:v>
                </c:pt>
                <c:pt idx="8">
                  <c:v>6.7598476802683825E-8</c:v>
                </c:pt>
                <c:pt idx="9">
                  <c:v>2.7035662170958509E-7</c:v>
                </c:pt>
                <c:pt idx="10">
                  <c:v>6.0821852189319604E-7</c:v>
                </c:pt>
                <c:pt idx="11">
                  <c:v>1.0811282850860805E-6</c:v>
                </c:pt>
                <c:pt idx="12">
                  <c:v>2.4318679341868516E-6</c:v>
                </c:pt>
                <c:pt idx="13">
                  <c:v>4.3221288418031291E-6</c:v>
                </c:pt>
                <c:pt idx="14">
                  <c:v>6.7514646092325109E-6</c:v>
                </c:pt>
                <c:pt idx="15">
                  <c:v>1.5180330009607811E-5</c:v>
                </c:pt>
                <c:pt idx="16">
                  <c:v>2.6968665355943959E-5</c:v>
                </c:pt>
                <c:pt idx="17">
                  <c:v>4.2109522556021389E-5</c:v>
                </c:pt>
                <c:pt idx="18">
                  <c:v>6.059596628812025E-5</c:v>
                </c:pt>
                <c:pt idx="19">
                  <c:v>1.0757793578200199E-4</c:v>
                </c:pt>
                <c:pt idx="20">
                  <c:v>2.4138517138236139E-4</c:v>
                </c:pt>
                <c:pt idx="21">
                  <c:v>4.2795097905659011E-4</c:v>
                </c:pt>
                <c:pt idx="22">
                  <c:v>6.6683919017262343E-4</c:v>
                </c:pt>
                <c:pt idx="23">
                  <c:v>1.4901367124135073E-3</c:v>
                </c:pt>
                <c:pt idx="24">
                  <c:v>2.6310733256798315E-3</c:v>
                </c:pt>
                <c:pt idx="25">
                  <c:v>5.8397579194444304E-3</c:v>
                </c:pt>
                <c:pt idx="26">
                  <c:v>1.0241868995245372E-2</c:v>
                </c:pt>
                <c:pt idx="27">
                  <c:v>2.2431487510574191E-2</c:v>
                </c:pt>
                <c:pt idx="28">
                  <c:v>3.8827718239039369E-2</c:v>
                </c:pt>
                <c:pt idx="29">
                  <c:v>5.908511471587502E-2</c:v>
                </c:pt>
                <c:pt idx="30">
                  <c:v>0.12457493416936302</c:v>
                </c:pt>
                <c:pt idx="31">
                  <c:v>0.20785505829523113</c:v>
                </c:pt>
                <c:pt idx="32">
                  <c:v>0.41388150736900348</c:v>
                </c:pt>
                <c:pt idx="33">
                  <c:v>0.91696327676476841</c:v>
                </c:pt>
                <c:pt idx="34">
                  <c:v>2.2957079830868174</c:v>
                </c:pt>
                <c:pt idx="35">
                  <c:v>3.6179763383954198</c:v>
                </c:pt>
                <c:pt idx="36">
                  <c:v>4.8825250050390165</c:v>
                </c:pt>
                <c:pt idx="37">
                  <c:v>7.3514732388667303</c:v>
                </c:pt>
                <c:pt idx="38">
                  <c:v>12.255566481382917</c:v>
                </c:pt>
                <c:pt idx="39">
                  <c:v>24.51115807634644</c:v>
                </c:pt>
                <c:pt idx="40">
                  <c:v>49.022316152744338</c:v>
                </c:pt>
                <c:pt idx="41">
                  <c:v>122.55579038186085</c:v>
                </c:pt>
                <c:pt idx="42">
                  <c:v>245.11158076372169</c:v>
                </c:pt>
                <c:pt idx="43">
                  <c:v>490.22316152744338</c:v>
                </c:pt>
                <c:pt idx="44">
                  <c:v>1225.5579038186083</c:v>
                </c:pt>
                <c:pt idx="45">
                  <c:v>2451.1158076372167</c:v>
                </c:pt>
                <c:pt idx="46">
                  <c:v>4902.2316152744334</c:v>
                </c:pt>
                <c:pt idx="47">
                  <c:v>7745.5259521336047</c:v>
                </c:pt>
              </c:numCache>
            </c:numRef>
          </c:yVal>
          <c:smooth val="1"/>
        </c:ser>
        <c:dLbls>
          <c:showLegendKey val="0"/>
          <c:showVal val="0"/>
          <c:showCatName val="0"/>
          <c:showSerName val="0"/>
          <c:showPercent val="0"/>
          <c:showBubbleSize val="0"/>
        </c:dLbls>
        <c:axId val="111395584"/>
        <c:axId val="111397504"/>
      </c:scatterChart>
      <c:valAx>
        <c:axId val="111395584"/>
        <c:scaling>
          <c:logBase val="10"/>
          <c:orientation val="minMax"/>
        </c:scaling>
        <c:delete val="0"/>
        <c:axPos val="b"/>
        <c:majorGridlines/>
        <c:minorGridlines/>
        <c:title>
          <c:tx>
            <c:rich>
              <a:bodyPr/>
              <a:lstStyle/>
              <a:p>
                <a:pPr>
                  <a:defRPr sz="1100"/>
                </a:pPr>
                <a:r>
                  <a:rPr lang="sv-SE" sz="1100"/>
                  <a:t>sekunder</a:t>
                </a:r>
              </a:p>
            </c:rich>
          </c:tx>
          <c:layout>
            <c:manualLayout>
              <c:xMode val="edge"/>
              <c:yMode val="edge"/>
              <c:x val="0.43579567004991426"/>
              <c:y val="0.95704791138395839"/>
            </c:manualLayout>
          </c:layout>
          <c:overlay val="0"/>
        </c:title>
        <c:numFmt formatCode="0.0E+00" sourceLinked="0"/>
        <c:majorTickMark val="out"/>
        <c:minorTickMark val="none"/>
        <c:tickLblPos val="nextTo"/>
        <c:crossAx val="111397504"/>
        <c:crossesAt val="1.0000000000000002E-4"/>
        <c:crossBetween val="midCat"/>
      </c:valAx>
      <c:valAx>
        <c:axId val="111397504"/>
        <c:scaling>
          <c:logBase val="10"/>
          <c:orientation val="minMax"/>
          <c:min val="1.0000000000000002E-4"/>
        </c:scaling>
        <c:delete val="0"/>
        <c:axPos val="l"/>
        <c:majorGridlines/>
        <c:title>
          <c:tx>
            <c:rich>
              <a:bodyPr rot="-5400000" vert="horz"/>
              <a:lstStyle/>
              <a:p>
                <a:pPr>
                  <a:defRPr sz="1200"/>
                </a:pPr>
                <a:r>
                  <a:rPr lang="sv-SE" sz="1200"/>
                  <a:t>gram</a:t>
                </a:r>
              </a:p>
            </c:rich>
          </c:tx>
          <c:layout/>
          <c:overlay val="0"/>
        </c:title>
        <c:numFmt formatCode="0.0E+00" sourceLinked="0"/>
        <c:majorTickMark val="out"/>
        <c:minorTickMark val="none"/>
        <c:tickLblPos val="nextTo"/>
        <c:crossAx val="111395584"/>
        <c:crossesAt val="1.0000000000000002E-2"/>
        <c:crossBetween val="midCat"/>
        <c:majorUnit val="10"/>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Koncentration av sönderfallsprodukter efter avstängning av reaktorn </a:t>
            </a:r>
          </a:p>
        </c:rich>
      </c:tx>
      <c:layout/>
      <c:overlay val="0"/>
    </c:title>
    <c:autoTitleDeleted val="0"/>
    <c:plotArea>
      <c:layout/>
      <c:scatterChart>
        <c:scatterStyle val="smoothMarker"/>
        <c:varyColors val="0"/>
        <c:ser>
          <c:idx val="0"/>
          <c:order val="0"/>
          <c:tx>
            <c:strRef>
              <c:f>Blad2!$C$72</c:f>
              <c:strCache>
                <c:ptCount val="1"/>
                <c:pt idx="0">
                  <c:v>Xe143</c:v>
                </c:pt>
              </c:strCache>
            </c:strRef>
          </c:tx>
          <c:marker>
            <c:symbol val="none"/>
          </c:marker>
          <c:xVal>
            <c:numRef>
              <c:f>Blad2!$B$73:$B$149</c:f>
              <c:numCache>
                <c:formatCode>General</c:formatCode>
                <c:ptCount val="77"/>
                <c:pt idx="0">
                  <c:v>0.01</c:v>
                </c:pt>
                <c:pt idx="1">
                  <c:v>1.4999999999999999E-2</c:v>
                </c:pt>
                <c:pt idx="2" formatCode="0.00E+00">
                  <c:v>0.05</c:v>
                </c:pt>
                <c:pt idx="3" formatCode="0.00E+00">
                  <c:v>0.06</c:v>
                </c:pt>
                <c:pt idx="4" formatCode="0.00E+00">
                  <c:v>7.0000000000000007E-2</c:v>
                </c:pt>
                <c:pt idx="5" formatCode="0.00E+00">
                  <c:v>0.08</c:v>
                </c:pt>
                <c:pt idx="6" formatCode="0.00E+00">
                  <c:v>0.09</c:v>
                </c:pt>
                <c:pt idx="7" formatCode="0.00E+00">
                  <c:v>0.1</c:v>
                </c:pt>
                <c:pt idx="8" formatCode="0.00E+00">
                  <c:v>0.2</c:v>
                </c:pt>
                <c:pt idx="9" formatCode="0.00E+00">
                  <c:v>0.3</c:v>
                </c:pt>
                <c:pt idx="10" formatCode="0.00E+00">
                  <c:v>0.4</c:v>
                </c:pt>
                <c:pt idx="11" formatCode="0.00E+00">
                  <c:v>0.5</c:v>
                </c:pt>
                <c:pt idx="12" formatCode="0.00E+00">
                  <c:v>0.6</c:v>
                </c:pt>
                <c:pt idx="13" formatCode="0.00E+00">
                  <c:v>0.7</c:v>
                </c:pt>
                <c:pt idx="14" formatCode="0.00E+00">
                  <c:v>0.8</c:v>
                </c:pt>
                <c:pt idx="15" formatCode="0.00E+00">
                  <c:v>0.9</c:v>
                </c:pt>
                <c:pt idx="16" formatCode="0.00E+00">
                  <c:v>1</c:v>
                </c:pt>
                <c:pt idx="17" formatCode="0.00E+00">
                  <c:v>2</c:v>
                </c:pt>
                <c:pt idx="18" formatCode="0.00E+00">
                  <c:v>3</c:v>
                </c:pt>
                <c:pt idx="19" formatCode="0.00E+00">
                  <c:v>4</c:v>
                </c:pt>
                <c:pt idx="20" formatCode="0.00E+00">
                  <c:v>5</c:v>
                </c:pt>
                <c:pt idx="21" formatCode="0.00E+00">
                  <c:v>6</c:v>
                </c:pt>
                <c:pt idx="22" formatCode="0.00E+00">
                  <c:v>7</c:v>
                </c:pt>
                <c:pt idx="23" formatCode="0.00E+00">
                  <c:v>8</c:v>
                </c:pt>
                <c:pt idx="24" formatCode="0.00E+00">
                  <c:v>9</c:v>
                </c:pt>
                <c:pt idx="25" formatCode="0.00E+00">
                  <c:v>10</c:v>
                </c:pt>
                <c:pt idx="26" formatCode="0.00E+00">
                  <c:v>20</c:v>
                </c:pt>
                <c:pt idx="27" formatCode="0.00E+00">
                  <c:v>30</c:v>
                </c:pt>
                <c:pt idx="28" formatCode="0.00E+00">
                  <c:v>40</c:v>
                </c:pt>
                <c:pt idx="29" formatCode="0.00E+00">
                  <c:v>50</c:v>
                </c:pt>
                <c:pt idx="30" formatCode="0.00E+00">
                  <c:v>60</c:v>
                </c:pt>
                <c:pt idx="31" formatCode="0.00E+00">
                  <c:v>100</c:v>
                </c:pt>
                <c:pt idx="32" formatCode="0.00E+00">
                  <c:v>200</c:v>
                </c:pt>
                <c:pt idx="33" formatCode="0.00E+00">
                  <c:v>300</c:v>
                </c:pt>
                <c:pt idx="34" formatCode="0.00E+00">
                  <c:v>400</c:v>
                </c:pt>
                <c:pt idx="35" formatCode="0.00E+00">
                  <c:v>500</c:v>
                </c:pt>
                <c:pt idx="36" formatCode="0.00E+00">
                  <c:v>600</c:v>
                </c:pt>
                <c:pt idx="37" formatCode="0.00E+00">
                  <c:v>700</c:v>
                </c:pt>
                <c:pt idx="38" formatCode="0.00E+00">
                  <c:v>800</c:v>
                </c:pt>
                <c:pt idx="39" formatCode="0.00E+00">
                  <c:v>900</c:v>
                </c:pt>
                <c:pt idx="40" formatCode="0.00E+00">
                  <c:v>1000</c:v>
                </c:pt>
                <c:pt idx="41" formatCode="0.00E+00">
                  <c:v>2000</c:v>
                </c:pt>
                <c:pt idx="42" formatCode="0.00E+00">
                  <c:v>3000</c:v>
                </c:pt>
                <c:pt idx="43" formatCode="0.00E+00">
                  <c:v>4000</c:v>
                </c:pt>
                <c:pt idx="44" formatCode="0.00E+00">
                  <c:v>5000</c:v>
                </c:pt>
                <c:pt idx="45" formatCode="0.00E+00">
                  <c:v>6000</c:v>
                </c:pt>
                <c:pt idx="46" formatCode="0.00E+00">
                  <c:v>7000</c:v>
                </c:pt>
                <c:pt idx="47" formatCode="0.00E+00">
                  <c:v>8000</c:v>
                </c:pt>
                <c:pt idx="48" formatCode="0.00E+00">
                  <c:v>9000</c:v>
                </c:pt>
                <c:pt idx="49" formatCode="0.00E+00">
                  <c:v>10000</c:v>
                </c:pt>
                <c:pt idx="50" formatCode="0.00E+00">
                  <c:v>15000</c:v>
                </c:pt>
                <c:pt idx="51" formatCode="0.00E+00">
                  <c:v>20000</c:v>
                </c:pt>
                <c:pt idx="52" formatCode="0.00E+00">
                  <c:v>30000</c:v>
                </c:pt>
                <c:pt idx="53" formatCode="0.00E+00">
                  <c:v>40000</c:v>
                </c:pt>
                <c:pt idx="54" formatCode="0.00E+00">
                  <c:v>50000</c:v>
                </c:pt>
                <c:pt idx="55" formatCode="0.00E+00">
                  <c:v>60000</c:v>
                </c:pt>
                <c:pt idx="56" formatCode="0.00E+00">
                  <c:v>70000</c:v>
                </c:pt>
                <c:pt idx="57" formatCode="0.00E+00">
                  <c:v>100000</c:v>
                </c:pt>
                <c:pt idx="58" formatCode="0.00E+00">
                  <c:v>150000</c:v>
                </c:pt>
                <c:pt idx="59" formatCode="0.00E+00">
                  <c:v>200000</c:v>
                </c:pt>
                <c:pt idx="60" formatCode="0.00E+00">
                  <c:v>300000</c:v>
                </c:pt>
                <c:pt idx="61" formatCode="0.00E+00">
                  <c:v>400000</c:v>
                </c:pt>
                <c:pt idx="62" formatCode="0.00E+00">
                  <c:v>500000</c:v>
                </c:pt>
                <c:pt idx="63" formatCode="0.00E+00">
                  <c:v>600000</c:v>
                </c:pt>
                <c:pt idx="64" formatCode="0.00E+00">
                  <c:v>700000</c:v>
                </c:pt>
                <c:pt idx="65" formatCode="0.00E+00">
                  <c:v>800000</c:v>
                </c:pt>
                <c:pt idx="66" formatCode="0.00E+00">
                  <c:v>900000</c:v>
                </c:pt>
                <c:pt idx="67" formatCode="0.00E+00">
                  <c:v>1000000</c:v>
                </c:pt>
                <c:pt idx="68" formatCode="0.00E+00">
                  <c:v>2000000</c:v>
                </c:pt>
                <c:pt idx="69" formatCode="0.00E+00">
                  <c:v>3000000</c:v>
                </c:pt>
                <c:pt idx="70" formatCode="0.00E+00">
                  <c:v>4000000</c:v>
                </c:pt>
                <c:pt idx="71" formatCode="0.00E+00">
                  <c:v>5000000</c:v>
                </c:pt>
                <c:pt idx="72" formatCode="0.00E+00">
                  <c:v>6000000</c:v>
                </c:pt>
                <c:pt idx="73" formatCode="0.00E+00">
                  <c:v>7000000</c:v>
                </c:pt>
                <c:pt idx="74" formatCode="0.00E+00">
                  <c:v>8000000</c:v>
                </c:pt>
                <c:pt idx="75" formatCode="0.00E+00">
                  <c:v>9000000</c:v>
                </c:pt>
                <c:pt idx="76" formatCode="0.00E+00">
                  <c:v>10000000</c:v>
                </c:pt>
              </c:numCache>
            </c:numRef>
          </c:xVal>
          <c:yVal>
            <c:numRef>
              <c:f>Blad2!$C$73:$C$149</c:f>
              <c:numCache>
                <c:formatCode>0.000E+00</c:formatCode>
                <c:ptCount val="77"/>
                <c:pt idx="0">
                  <c:v>98.747904765155653</c:v>
                </c:pt>
                <c:pt idx="1">
                  <c:v>98.127748508509058</c:v>
                </c:pt>
                <c:pt idx="2">
                  <c:v>93.894347368913316</c:v>
                </c:pt>
                <c:pt idx="3">
                  <c:v>92.718700719718953</c:v>
                </c:pt>
                <c:pt idx="4">
                  <c:v>91.557774286197755</c:v>
                </c:pt>
                <c:pt idx="5">
                  <c:v>90.411383757230723</c:v>
                </c:pt>
                <c:pt idx="6">
                  <c:v>89.27934712944959</c:v>
                </c:pt>
                <c:pt idx="7">
                  <c:v>88.161484678341608</c:v>
                </c:pt>
                <c:pt idx="8">
                  <c:v>77.724473806894608</c:v>
                </c:pt>
                <c:pt idx="9">
                  <c:v>68.523050066587032</c:v>
                </c:pt>
                <c:pt idx="10">
                  <c:v>60.410938285586468</c:v>
                </c:pt>
                <c:pt idx="11">
                  <c:v>53.259180100689719</c:v>
                </c:pt>
                <c:pt idx="12">
                  <c:v>46.954083904279926</c:v>
                </c:pt>
                <c:pt idx="13">
                  <c:v>41.395417487127411</c:v>
                </c:pt>
                <c:pt idx="14">
                  <c:v>36.494814645449374</c:v>
                </c:pt>
                <c:pt idx="15">
                  <c:v>32.174370422037015</c:v>
                </c:pt>
                <c:pt idx="16">
                  <c:v>28.365402649977039</c:v>
                </c:pt>
                <c:pt idx="17">
                  <c:v>8.0459606749532444</c:v>
                </c:pt>
                <c:pt idx="18">
                  <c:v>2.2822691425092971</c:v>
                </c:pt>
                <c:pt idx="19">
                  <c:v>0.64737483182894051</c:v>
                </c:pt>
                <c:pt idx="20">
                  <c:v>0.1836304777028907</c:v>
                </c:pt>
                <c:pt idx="21">
                  <c:v>5.208752438850122E-2</c:v>
                </c:pt>
                <c:pt idx="22">
                  <c:v>1.4774836023203364E-2</c:v>
                </c:pt>
                <c:pt idx="23">
                  <c:v>4.19094172885549E-3</c:v>
                </c:pt>
                <c:pt idx="24">
                  <c:v>1.1887774962157688E-3</c:v>
                </c:pt>
                <c:pt idx="25">
                  <c:v>3.3720152341391846E-4</c:v>
                </c:pt>
                <c:pt idx="26">
                  <c:v>1.1370486739266739E-9</c:v>
                </c:pt>
                <c:pt idx="27">
                  <c:v>3.8341454504385091E-15</c:v>
                </c:pt>
                <c:pt idx="28">
                  <c:v>1.2928796868784077E-20</c:v>
                </c:pt>
                <c:pt idx="29">
                  <c:v>4.3596100000630808E-26</c:v>
                </c:pt>
                <c:pt idx="30">
                  <c:v>1.4700671335118318E-31</c:v>
                </c:pt>
                <c:pt idx="31">
                  <c:v>1.9006199352650016E-53</c:v>
                </c:pt>
                <c:pt idx="32">
                  <c:v>3.6123561383267394E-108</c:v>
                </c:pt>
                <c:pt idx="33">
                  <c:v>6.8657160897806986E-163</c:v>
                </c:pt>
                <c:pt idx="34">
                  <c:v>1.3049116870106872E-217</c:v>
                </c:pt>
                <c:pt idx="35">
                  <c:v>2.4801411660927964E-272</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numCache>
            </c:numRef>
          </c:yVal>
          <c:smooth val="1"/>
        </c:ser>
        <c:ser>
          <c:idx val="1"/>
          <c:order val="1"/>
          <c:tx>
            <c:strRef>
              <c:f>Blad2!$D$72</c:f>
              <c:strCache>
                <c:ptCount val="1"/>
                <c:pt idx="0">
                  <c:v>Cs143</c:v>
                </c:pt>
              </c:strCache>
            </c:strRef>
          </c:tx>
          <c:marker>
            <c:symbol val="none"/>
          </c:marker>
          <c:xVal>
            <c:numRef>
              <c:f>Blad2!$B$73:$B$149</c:f>
              <c:numCache>
                <c:formatCode>General</c:formatCode>
                <c:ptCount val="77"/>
                <c:pt idx="0">
                  <c:v>0.01</c:v>
                </c:pt>
                <c:pt idx="1">
                  <c:v>1.4999999999999999E-2</c:v>
                </c:pt>
                <c:pt idx="2" formatCode="0.00E+00">
                  <c:v>0.05</c:v>
                </c:pt>
                <c:pt idx="3" formatCode="0.00E+00">
                  <c:v>0.06</c:v>
                </c:pt>
                <c:pt idx="4" formatCode="0.00E+00">
                  <c:v>7.0000000000000007E-2</c:v>
                </c:pt>
                <c:pt idx="5" formatCode="0.00E+00">
                  <c:v>0.08</c:v>
                </c:pt>
                <c:pt idx="6" formatCode="0.00E+00">
                  <c:v>0.09</c:v>
                </c:pt>
                <c:pt idx="7" formatCode="0.00E+00">
                  <c:v>0.1</c:v>
                </c:pt>
                <c:pt idx="8" formatCode="0.00E+00">
                  <c:v>0.2</c:v>
                </c:pt>
                <c:pt idx="9" formatCode="0.00E+00">
                  <c:v>0.3</c:v>
                </c:pt>
                <c:pt idx="10" formatCode="0.00E+00">
                  <c:v>0.4</c:v>
                </c:pt>
                <c:pt idx="11" formatCode="0.00E+00">
                  <c:v>0.5</c:v>
                </c:pt>
                <c:pt idx="12" formatCode="0.00E+00">
                  <c:v>0.6</c:v>
                </c:pt>
                <c:pt idx="13" formatCode="0.00E+00">
                  <c:v>0.7</c:v>
                </c:pt>
                <c:pt idx="14" formatCode="0.00E+00">
                  <c:v>0.8</c:v>
                </c:pt>
                <c:pt idx="15" formatCode="0.00E+00">
                  <c:v>0.9</c:v>
                </c:pt>
                <c:pt idx="16" formatCode="0.00E+00">
                  <c:v>1</c:v>
                </c:pt>
                <c:pt idx="17" formatCode="0.00E+00">
                  <c:v>2</c:v>
                </c:pt>
                <c:pt idx="18" formatCode="0.00E+00">
                  <c:v>3</c:v>
                </c:pt>
                <c:pt idx="19" formatCode="0.00E+00">
                  <c:v>4</c:v>
                </c:pt>
                <c:pt idx="20" formatCode="0.00E+00">
                  <c:v>5</c:v>
                </c:pt>
                <c:pt idx="21" formatCode="0.00E+00">
                  <c:v>6</c:v>
                </c:pt>
                <c:pt idx="22" formatCode="0.00E+00">
                  <c:v>7</c:v>
                </c:pt>
                <c:pt idx="23" formatCode="0.00E+00">
                  <c:v>8</c:v>
                </c:pt>
                <c:pt idx="24" formatCode="0.00E+00">
                  <c:v>9</c:v>
                </c:pt>
                <c:pt idx="25" formatCode="0.00E+00">
                  <c:v>10</c:v>
                </c:pt>
                <c:pt idx="26" formatCode="0.00E+00">
                  <c:v>20</c:v>
                </c:pt>
                <c:pt idx="27" formatCode="0.00E+00">
                  <c:v>30</c:v>
                </c:pt>
                <c:pt idx="28" formatCode="0.00E+00">
                  <c:v>40</c:v>
                </c:pt>
                <c:pt idx="29" formatCode="0.00E+00">
                  <c:v>50</c:v>
                </c:pt>
                <c:pt idx="30" formatCode="0.00E+00">
                  <c:v>60</c:v>
                </c:pt>
                <c:pt idx="31" formatCode="0.00E+00">
                  <c:v>100</c:v>
                </c:pt>
                <c:pt idx="32" formatCode="0.00E+00">
                  <c:v>200</c:v>
                </c:pt>
                <c:pt idx="33" formatCode="0.00E+00">
                  <c:v>300</c:v>
                </c:pt>
                <c:pt idx="34" formatCode="0.00E+00">
                  <c:v>400</c:v>
                </c:pt>
                <c:pt idx="35" formatCode="0.00E+00">
                  <c:v>500</c:v>
                </c:pt>
                <c:pt idx="36" formatCode="0.00E+00">
                  <c:v>600</c:v>
                </c:pt>
                <c:pt idx="37" formatCode="0.00E+00">
                  <c:v>700</c:v>
                </c:pt>
                <c:pt idx="38" formatCode="0.00E+00">
                  <c:v>800</c:v>
                </c:pt>
                <c:pt idx="39" formatCode="0.00E+00">
                  <c:v>900</c:v>
                </c:pt>
                <c:pt idx="40" formatCode="0.00E+00">
                  <c:v>1000</c:v>
                </c:pt>
                <c:pt idx="41" formatCode="0.00E+00">
                  <c:v>2000</c:v>
                </c:pt>
                <c:pt idx="42" formatCode="0.00E+00">
                  <c:v>3000</c:v>
                </c:pt>
                <c:pt idx="43" formatCode="0.00E+00">
                  <c:v>4000</c:v>
                </c:pt>
                <c:pt idx="44" formatCode="0.00E+00">
                  <c:v>5000</c:v>
                </c:pt>
                <c:pt idx="45" formatCode="0.00E+00">
                  <c:v>6000</c:v>
                </c:pt>
                <c:pt idx="46" formatCode="0.00E+00">
                  <c:v>7000</c:v>
                </c:pt>
                <c:pt idx="47" formatCode="0.00E+00">
                  <c:v>8000</c:v>
                </c:pt>
                <c:pt idx="48" formatCode="0.00E+00">
                  <c:v>9000</c:v>
                </c:pt>
                <c:pt idx="49" formatCode="0.00E+00">
                  <c:v>10000</c:v>
                </c:pt>
                <c:pt idx="50" formatCode="0.00E+00">
                  <c:v>15000</c:v>
                </c:pt>
                <c:pt idx="51" formatCode="0.00E+00">
                  <c:v>20000</c:v>
                </c:pt>
                <c:pt idx="52" formatCode="0.00E+00">
                  <c:v>30000</c:v>
                </c:pt>
                <c:pt idx="53" formatCode="0.00E+00">
                  <c:v>40000</c:v>
                </c:pt>
                <c:pt idx="54" formatCode="0.00E+00">
                  <c:v>50000</c:v>
                </c:pt>
                <c:pt idx="55" formatCode="0.00E+00">
                  <c:v>60000</c:v>
                </c:pt>
                <c:pt idx="56" formatCode="0.00E+00">
                  <c:v>70000</c:v>
                </c:pt>
                <c:pt idx="57" formatCode="0.00E+00">
                  <c:v>100000</c:v>
                </c:pt>
                <c:pt idx="58" formatCode="0.00E+00">
                  <c:v>150000</c:v>
                </c:pt>
                <c:pt idx="59" formatCode="0.00E+00">
                  <c:v>200000</c:v>
                </c:pt>
                <c:pt idx="60" formatCode="0.00E+00">
                  <c:v>300000</c:v>
                </c:pt>
                <c:pt idx="61" formatCode="0.00E+00">
                  <c:v>400000</c:v>
                </c:pt>
                <c:pt idx="62" formatCode="0.00E+00">
                  <c:v>500000</c:v>
                </c:pt>
                <c:pt idx="63" formatCode="0.00E+00">
                  <c:v>600000</c:v>
                </c:pt>
                <c:pt idx="64" formatCode="0.00E+00">
                  <c:v>700000</c:v>
                </c:pt>
                <c:pt idx="65" formatCode="0.00E+00">
                  <c:v>800000</c:v>
                </c:pt>
                <c:pt idx="66" formatCode="0.00E+00">
                  <c:v>900000</c:v>
                </c:pt>
                <c:pt idx="67" formatCode="0.00E+00">
                  <c:v>1000000</c:v>
                </c:pt>
                <c:pt idx="68" formatCode="0.00E+00">
                  <c:v>2000000</c:v>
                </c:pt>
                <c:pt idx="69" formatCode="0.00E+00">
                  <c:v>3000000</c:v>
                </c:pt>
                <c:pt idx="70" formatCode="0.00E+00">
                  <c:v>4000000</c:v>
                </c:pt>
                <c:pt idx="71" formatCode="0.00E+00">
                  <c:v>5000000</c:v>
                </c:pt>
                <c:pt idx="72" formatCode="0.00E+00">
                  <c:v>6000000</c:v>
                </c:pt>
                <c:pt idx="73" formatCode="0.00E+00">
                  <c:v>7000000</c:v>
                </c:pt>
                <c:pt idx="74" formatCode="0.00E+00">
                  <c:v>8000000</c:v>
                </c:pt>
                <c:pt idx="75" formatCode="0.00E+00">
                  <c:v>9000000</c:v>
                </c:pt>
                <c:pt idx="76" formatCode="0.00E+00">
                  <c:v>10000000</c:v>
                </c:pt>
              </c:numCache>
            </c:numRef>
          </c:xVal>
          <c:yVal>
            <c:numRef>
              <c:f>Blad2!$D$73:$D$149</c:f>
              <c:numCache>
                <c:formatCode>0.00E+00</c:formatCode>
                <c:ptCount val="77"/>
                <c:pt idx="0">
                  <c:v>1.2496704749231673</c:v>
                </c:pt>
                <c:pt idx="1">
                  <c:v>1.8668107134600287</c:v>
                </c:pt>
                <c:pt idx="2">
                  <c:v>6.0463453828822971</c:v>
                </c:pt>
                <c:pt idx="3">
                  <c:v>7.1963611823448987</c:v>
                </c:pt>
                <c:pt idx="4">
                  <c:v>8.3272433123364493</c:v>
                </c:pt>
                <c:pt idx="5">
                  <c:v>9.4392496312500604</c:v>
                </c:pt>
                <c:pt idx="6">
                  <c:v>10.532634698213673</c:v>
                </c:pt>
                <c:pt idx="7">
                  <c:v>11.607649814672842</c:v>
                </c:pt>
                <c:pt idx="8">
                  <c:v>21.400491455710071</c:v>
                </c:pt>
                <c:pt idx="9">
                  <c:v>29.610098081041276</c:v>
                </c:pt>
                <c:pt idx="10">
                  <c:v>36.439993062862634</c:v>
                </c:pt>
                <c:pt idx="11">
                  <c:v>42.068994769432905</c:v>
                </c:pt>
                <c:pt idx="12">
                  <c:v>46.654164459373582</c:v>
                </c:pt>
                <c:pt idx="13">
                  <c:v>50.333404308793597</c:v>
                </c:pt>
                <c:pt idx="14">
                  <c:v>53.22774702373323</c:v>
                </c:pt>
                <c:pt idx="15">
                  <c:v>55.443373581792891</c:v>
                </c:pt>
                <c:pt idx="16">
                  <c:v>57.073391319341539</c:v>
                </c:pt>
                <c:pt idx="17">
                  <c:v>54.947129055956324</c:v>
                </c:pt>
                <c:pt idx="18">
                  <c:v>41.906208655101004</c:v>
                </c:pt>
                <c:pt idx="19">
                  <c:v>29.760701518481557</c:v>
                </c:pt>
                <c:pt idx="20">
                  <c:v>20.579706151043126</c:v>
                </c:pt>
                <c:pt idx="21">
                  <c:v>14.080299324501263</c:v>
                </c:pt>
                <c:pt idx="22">
                  <c:v>9.5915340017931552</c:v>
                </c:pt>
                <c:pt idx="23">
                  <c:v>6.5219578272840932</c:v>
                </c:pt>
                <c:pt idx="24">
                  <c:v>4.4313953945685798</c:v>
                </c:pt>
                <c:pt idx="25">
                  <c:v>3.0099996261827635</c:v>
                </c:pt>
                <c:pt idx="26">
                  <c:v>6.2793833937272531E-2</c:v>
                </c:pt>
                <c:pt idx="27">
                  <c:v>1.3097770201143776E-3</c:v>
                </c:pt>
                <c:pt idx="28">
                  <c:v>2.7319812950317961E-5</c:v>
                </c:pt>
                <c:pt idx="29">
                  <c:v>5.6984675114549718E-7</c:v>
                </c:pt>
                <c:pt idx="30">
                  <c:v>1.188607405115121E-8</c:v>
                </c:pt>
                <c:pt idx="31">
                  <c:v>2.2498825728381844E-15</c:v>
                </c:pt>
                <c:pt idx="32">
                  <c:v>3.5072231741529562E-32</c:v>
                </c:pt>
                <c:pt idx="33">
                  <c:v>5.4672250640168042E-49</c:v>
                </c:pt>
                <c:pt idx="34">
                  <c:v>8.5225685439400496E-66</c:v>
                </c:pt>
                <c:pt idx="35">
                  <c:v>1.3285382206817852E-82</c:v>
                </c:pt>
                <c:pt idx="36">
                  <c:v>2.0709881002567959E-99</c:v>
                </c:pt>
                <c:pt idx="37">
                  <c:v>3.2283540244737636E-116</c:v>
                </c:pt>
                <c:pt idx="38">
                  <c:v>5.032510667755123E-133</c:v>
                </c:pt>
                <c:pt idx="39">
                  <c:v>7.8449152196675171E-150</c:v>
                </c:pt>
                <c:pt idx="40">
                  <c:v>1.2229024212128241E-166</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numCache>
            </c:numRef>
          </c:yVal>
          <c:smooth val="1"/>
        </c:ser>
        <c:ser>
          <c:idx val="2"/>
          <c:order val="2"/>
          <c:tx>
            <c:strRef>
              <c:f>Blad2!$E$72</c:f>
              <c:strCache>
                <c:ptCount val="1"/>
                <c:pt idx="0">
                  <c:v>Ba143</c:v>
                </c:pt>
              </c:strCache>
            </c:strRef>
          </c:tx>
          <c:marker>
            <c:symbol val="none"/>
          </c:marker>
          <c:xVal>
            <c:numRef>
              <c:f>Blad2!$B$73:$B$149</c:f>
              <c:numCache>
                <c:formatCode>General</c:formatCode>
                <c:ptCount val="77"/>
                <c:pt idx="0">
                  <c:v>0.01</c:v>
                </c:pt>
                <c:pt idx="1">
                  <c:v>1.4999999999999999E-2</c:v>
                </c:pt>
                <c:pt idx="2" formatCode="0.00E+00">
                  <c:v>0.05</c:v>
                </c:pt>
                <c:pt idx="3" formatCode="0.00E+00">
                  <c:v>0.06</c:v>
                </c:pt>
                <c:pt idx="4" formatCode="0.00E+00">
                  <c:v>7.0000000000000007E-2</c:v>
                </c:pt>
                <c:pt idx="5" formatCode="0.00E+00">
                  <c:v>0.08</c:v>
                </c:pt>
                <c:pt idx="6" formatCode="0.00E+00">
                  <c:v>0.09</c:v>
                </c:pt>
                <c:pt idx="7" formatCode="0.00E+00">
                  <c:v>0.1</c:v>
                </c:pt>
                <c:pt idx="8" formatCode="0.00E+00">
                  <c:v>0.2</c:v>
                </c:pt>
                <c:pt idx="9" formatCode="0.00E+00">
                  <c:v>0.3</c:v>
                </c:pt>
                <c:pt idx="10" formatCode="0.00E+00">
                  <c:v>0.4</c:v>
                </c:pt>
                <c:pt idx="11" formatCode="0.00E+00">
                  <c:v>0.5</c:v>
                </c:pt>
                <c:pt idx="12" formatCode="0.00E+00">
                  <c:v>0.6</c:v>
                </c:pt>
                <c:pt idx="13" formatCode="0.00E+00">
                  <c:v>0.7</c:v>
                </c:pt>
                <c:pt idx="14" formatCode="0.00E+00">
                  <c:v>0.8</c:v>
                </c:pt>
                <c:pt idx="15" formatCode="0.00E+00">
                  <c:v>0.9</c:v>
                </c:pt>
                <c:pt idx="16" formatCode="0.00E+00">
                  <c:v>1</c:v>
                </c:pt>
                <c:pt idx="17" formatCode="0.00E+00">
                  <c:v>2</c:v>
                </c:pt>
                <c:pt idx="18" formatCode="0.00E+00">
                  <c:v>3</c:v>
                </c:pt>
                <c:pt idx="19" formatCode="0.00E+00">
                  <c:v>4</c:v>
                </c:pt>
                <c:pt idx="20" formatCode="0.00E+00">
                  <c:v>5</c:v>
                </c:pt>
                <c:pt idx="21" formatCode="0.00E+00">
                  <c:v>6</c:v>
                </c:pt>
                <c:pt idx="22" formatCode="0.00E+00">
                  <c:v>7</c:v>
                </c:pt>
                <c:pt idx="23" formatCode="0.00E+00">
                  <c:v>8</c:v>
                </c:pt>
                <c:pt idx="24" formatCode="0.00E+00">
                  <c:v>9</c:v>
                </c:pt>
                <c:pt idx="25" formatCode="0.00E+00">
                  <c:v>10</c:v>
                </c:pt>
                <c:pt idx="26" formatCode="0.00E+00">
                  <c:v>20</c:v>
                </c:pt>
                <c:pt idx="27" formatCode="0.00E+00">
                  <c:v>30</c:v>
                </c:pt>
                <c:pt idx="28" formatCode="0.00E+00">
                  <c:v>40</c:v>
                </c:pt>
                <c:pt idx="29" formatCode="0.00E+00">
                  <c:v>50</c:v>
                </c:pt>
                <c:pt idx="30" formatCode="0.00E+00">
                  <c:v>60</c:v>
                </c:pt>
                <c:pt idx="31" formatCode="0.00E+00">
                  <c:v>100</c:v>
                </c:pt>
                <c:pt idx="32" formatCode="0.00E+00">
                  <c:v>200</c:v>
                </c:pt>
                <c:pt idx="33" formatCode="0.00E+00">
                  <c:v>300</c:v>
                </c:pt>
                <c:pt idx="34" formatCode="0.00E+00">
                  <c:v>400</c:v>
                </c:pt>
                <c:pt idx="35" formatCode="0.00E+00">
                  <c:v>500</c:v>
                </c:pt>
                <c:pt idx="36" formatCode="0.00E+00">
                  <c:v>600</c:v>
                </c:pt>
                <c:pt idx="37" formatCode="0.00E+00">
                  <c:v>700</c:v>
                </c:pt>
                <c:pt idx="38" formatCode="0.00E+00">
                  <c:v>800</c:v>
                </c:pt>
                <c:pt idx="39" formatCode="0.00E+00">
                  <c:v>900</c:v>
                </c:pt>
                <c:pt idx="40" formatCode="0.00E+00">
                  <c:v>1000</c:v>
                </c:pt>
                <c:pt idx="41" formatCode="0.00E+00">
                  <c:v>2000</c:v>
                </c:pt>
                <c:pt idx="42" formatCode="0.00E+00">
                  <c:v>3000</c:v>
                </c:pt>
                <c:pt idx="43" formatCode="0.00E+00">
                  <c:v>4000</c:v>
                </c:pt>
                <c:pt idx="44" formatCode="0.00E+00">
                  <c:v>5000</c:v>
                </c:pt>
                <c:pt idx="45" formatCode="0.00E+00">
                  <c:v>6000</c:v>
                </c:pt>
                <c:pt idx="46" formatCode="0.00E+00">
                  <c:v>7000</c:v>
                </c:pt>
                <c:pt idx="47" formatCode="0.00E+00">
                  <c:v>8000</c:v>
                </c:pt>
                <c:pt idx="48" formatCode="0.00E+00">
                  <c:v>9000</c:v>
                </c:pt>
                <c:pt idx="49" formatCode="0.00E+00">
                  <c:v>10000</c:v>
                </c:pt>
                <c:pt idx="50" formatCode="0.00E+00">
                  <c:v>15000</c:v>
                </c:pt>
                <c:pt idx="51" formatCode="0.00E+00">
                  <c:v>20000</c:v>
                </c:pt>
                <c:pt idx="52" formatCode="0.00E+00">
                  <c:v>30000</c:v>
                </c:pt>
                <c:pt idx="53" formatCode="0.00E+00">
                  <c:v>40000</c:v>
                </c:pt>
                <c:pt idx="54" formatCode="0.00E+00">
                  <c:v>50000</c:v>
                </c:pt>
                <c:pt idx="55" formatCode="0.00E+00">
                  <c:v>60000</c:v>
                </c:pt>
                <c:pt idx="56" formatCode="0.00E+00">
                  <c:v>70000</c:v>
                </c:pt>
                <c:pt idx="57" formatCode="0.00E+00">
                  <c:v>100000</c:v>
                </c:pt>
                <c:pt idx="58" formatCode="0.00E+00">
                  <c:v>150000</c:v>
                </c:pt>
                <c:pt idx="59" formatCode="0.00E+00">
                  <c:v>200000</c:v>
                </c:pt>
                <c:pt idx="60" formatCode="0.00E+00">
                  <c:v>300000</c:v>
                </c:pt>
                <c:pt idx="61" formatCode="0.00E+00">
                  <c:v>400000</c:v>
                </c:pt>
                <c:pt idx="62" formatCode="0.00E+00">
                  <c:v>500000</c:v>
                </c:pt>
                <c:pt idx="63" formatCode="0.00E+00">
                  <c:v>600000</c:v>
                </c:pt>
                <c:pt idx="64" formatCode="0.00E+00">
                  <c:v>700000</c:v>
                </c:pt>
                <c:pt idx="65" formatCode="0.00E+00">
                  <c:v>800000</c:v>
                </c:pt>
                <c:pt idx="66" formatCode="0.00E+00">
                  <c:v>900000</c:v>
                </c:pt>
                <c:pt idx="67" formatCode="0.00E+00">
                  <c:v>1000000</c:v>
                </c:pt>
                <c:pt idx="68" formatCode="0.00E+00">
                  <c:v>2000000</c:v>
                </c:pt>
                <c:pt idx="69" formatCode="0.00E+00">
                  <c:v>3000000</c:v>
                </c:pt>
                <c:pt idx="70" formatCode="0.00E+00">
                  <c:v>4000000</c:v>
                </c:pt>
                <c:pt idx="71" formatCode="0.00E+00">
                  <c:v>5000000</c:v>
                </c:pt>
                <c:pt idx="72" formatCode="0.00E+00">
                  <c:v>6000000</c:v>
                </c:pt>
                <c:pt idx="73" formatCode="0.00E+00">
                  <c:v>7000000</c:v>
                </c:pt>
                <c:pt idx="74" formatCode="0.00E+00">
                  <c:v>8000000</c:v>
                </c:pt>
                <c:pt idx="75" formatCode="0.00E+00">
                  <c:v>9000000</c:v>
                </c:pt>
                <c:pt idx="76" formatCode="0.00E+00">
                  <c:v>10000000</c:v>
                </c:pt>
              </c:numCache>
            </c:numRef>
          </c:xVal>
          <c:yVal>
            <c:numRef>
              <c:f>Blad2!$E$73:$E$149</c:f>
              <c:numCache>
                <c:formatCode>0.00E+00</c:formatCode>
                <c:ptCount val="77"/>
                <c:pt idx="0">
                  <c:v>2.4243730920638002E-3</c:v>
                </c:pt>
                <c:pt idx="1">
                  <c:v>5.4394752413389107E-3</c:v>
                </c:pt>
                <c:pt idx="2">
                  <c:v>5.925970424998548E-2</c:v>
                </c:pt>
                <c:pt idx="3">
                  <c:v>8.485628705242354E-2</c:v>
                </c:pt>
                <c:pt idx="4">
                  <c:v>0.11485303381367221</c:v>
                </c:pt>
                <c:pt idx="5">
                  <c:v>0.1491743120986149</c:v>
                </c:pt>
                <c:pt idx="6">
                  <c:v>0.18774551689269223</c:v>
                </c:pt>
                <c:pt idx="7">
                  <c:v>0.23049305742663281</c:v>
                </c:pt>
                <c:pt idx="8">
                  <c:v>0.87217658562369815</c:v>
                </c:pt>
                <c:pt idx="9">
                  <c:v>1.857594173350023</c:v>
                </c:pt>
                <c:pt idx="10">
                  <c:v>3.1279982265675756</c:v>
                </c:pt>
                <c:pt idx="11">
                  <c:v>4.6322914804584165</c:v>
                </c:pt>
                <c:pt idx="12">
                  <c:v>6.3260948646017354</c:v>
                </c:pt>
                <c:pt idx="13">
                  <c:v>8.1709267233438876</c:v>
                </c:pt>
                <c:pt idx="14">
                  <c:v>10.133480170436332</c:v>
                </c:pt>
                <c:pt idx="15">
                  <c:v>12.184986923624638</c:v>
                </c:pt>
                <c:pt idx="16">
                  <c:v>14.3006573459612</c:v>
                </c:pt>
                <c:pt idx="17">
                  <c:v>35.546627788001636</c:v>
                </c:pt>
                <c:pt idx="18">
                  <c:v>52.229855527368201</c:v>
                </c:pt>
                <c:pt idx="19">
                  <c:v>63.229918044230743</c:v>
                </c:pt>
                <c:pt idx="20">
                  <c:v>69.682680775017573</c:v>
                </c:pt>
                <c:pt idx="21">
                  <c:v>72.895404907477285</c:v>
                </c:pt>
                <c:pt idx="22">
                  <c:v>73.905838789759741</c:v>
                </c:pt>
                <c:pt idx="23">
                  <c:v>73.459337107032042</c:v>
                </c:pt>
                <c:pt idx="24">
                  <c:v>72.071758960850929</c:v>
                </c:pt>
                <c:pt idx="25">
                  <c:v>70.094425970583472</c:v>
                </c:pt>
                <c:pt idx="26">
                  <c:v>45.517965712474208</c:v>
                </c:pt>
                <c:pt idx="27">
                  <c:v>28.265074835821135</c:v>
                </c:pt>
                <c:pt idx="28">
                  <c:v>17.525869158361942</c:v>
                </c:pt>
                <c:pt idx="29">
                  <c:v>10.866446575352784</c:v>
                </c:pt>
                <c:pt idx="30">
                  <c:v>6.7374384685837283</c:v>
                </c:pt>
                <c:pt idx="31">
                  <c:v>0.99568912414435662</c:v>
                </c:pt>
                <c:pt idx="32">
                  <c:v>8.3598048582585252E-3</c:v>
                </c:pt>
                <c:pt idx="33">
                  <c:v>7.0188912958368843E-5</c:v>
                </c:pt>
                <c:pt idx="34">
                  <c:v>5.8930604072781296E-7</c:v>
                </c:pt>
                <c:pt idx="35">
                  <c:v>4.9478129094871989E-9</c:v>
                </c:pt>
                <c:pt idx="36">
                  <c:v>4.154183207939561E-11</c:v>
                </c:pt>
                <c:pt idx="37">
                  <c:v>3.4878517924630927E-13</c:v>
                </c:pt>
                <c:pt idx="38">
                  <c:v>2.9284000048283372E-15</c:v>
                </c:pt>
                <c:pt idx="39">
                  <c:v>2.4586843416940714E-17</c:v>
                </c:pt>
                <c:pt idx="40">
                  <c:v>2.0643111194250853E-19</c:v>
                </c:pt>
                <c:pt idx="41">
                  <c:v>3.5933450062149256E-40</c:v>
                </c:pt>
                <c:pt idx="42">
                  <c:v>6.2549332860668268E-61</c:v>
                </c:pt>
                <c:pt idx="43">
                  <c:v>1.0887958252123953E-81</c:v>
                </c:pt>
                <c:pt idx="44">
                  <c:v>1.8952661759649488E-102</c:v>
                </c:pt>
                <c:pt idx="45">
                  <c:v>3.2990885844515315E-123</c:v>
                </c:pt>
                <c:pt idx="46">
                  <c:v>5.7427213264738271E-144</c:v>
                </c:pt>
                <c:pt idx="47">
                  <c:v>9.9963512313568235E-165</c:v>
                </c:pt>
                <c:pt idx="48">
                  <c:v>1.7400642005731242E-185</c:v>
                </c:pt>
                <c:pt idx="49">
                  <c:v>3.0289286080891194E-206</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numCache>
            </c:numRef>
          </c:yVal>
          <c:smooth val="1"/>
        </c:ser>
        <c:ser>
          <c:idx val="3"/>
          <c:order val="3"/>
          <c:tx>
            <c:strRef>
              <c:f>Blad2!$F$72</c:f>
              <c:strCache>
                <c:ptCount val="1"/>
                <c:pt idx="0">
                  <c:v>La143</c:v>
                </c:pt>
              </c:strCache>
            </c:strRef>
          </c:tx>
          <c:marker>
            <c:symbol val="none"/>
          </c:marker>
          <c:xVal>
            <c:numRef>
              <c:f>Blad2!$B$73:$B$149</c:f>
              <c:numCache>
                <c:formatCode>General</c:formatCode>
                <c:ptCount val="77"/>
                <c:pt idx="0">
                  <c:v>0.01</c:v>
                </c:pt>
                <c:pt idx="1">
                  <c:v>1.4999999999999999E-2</c:v>
                </c:pt>
                <c:pt idx="2" formatCode="0.00E+00">
                  <c:v>0.05</c:v>
                </c:pt>
                <c:pt idx="3" formatCode="0.00E+00">
                  <c:v>0.06</c:v>
                </c:pt>
                <c:pt idx="4" formatCode="0.00E+00">
                  <c:v>7.0000000000000007E-2</c:v>
                </c:pt>
                <c:pt idx="5" formatCode="0.00E+00">
                  <c:v>0.08</c:v>
                </c:pt>
                <c:pt idx="6" formatCode="0.00E+00">
                  <c:v>0.09</c:v>
                </c:pt>
                <c:pt idx="7" formatCode="0.00E+00">
                  <c:v>0.1</c:v>
                </c:pt>
                <c:pt idx="8" formatCode="0.00E+00">
                  <c:v>0.2</c:v>
                </c:pt>
                <c:pt idx="9" formatCode="0.00E+00">
                  <c:v>0.3</c:v>
                </c:pt>
                <c:pt idx="10" formatCode="0.00E+00">
                  <c:v>0.4</c:v>
                </c:pt>
                <c:pt idx="11" formatCode="0.00E+00">
                  <c:v>0.5</c:v>
                </c:pt>
                <c:pt idx="12" formatCode="0.00E+00">
                  <c:v>0.6</c:v>
                </c:pt>
                <c:pt idx="13" formatCode="0.00E+00">
                  <c:v>0.7</c:v>
                </c:pt>
                <c:pt idx="14" formatCode="0.00E+00">
                  <c:v>0.8</c:v>
                </c:pt>
                <c:pt idx="15" formatCode="0.00E+00">
                  <c:v>0.9</c:v>
                </c:pt>
                <c:pt idx="16" formatCode="0.00E+00">
                  <c:v>1</c:v>
                </c:pt>
                <c:pt idx="17" formatCode="0.00E+00">
                  <c:v>2</c:v>
                </c:pt>
                <c:pt idx="18" formatCode="0.00E+00">
                  <c:v>3</c:v>
                </c:pt>
                <c:pt idx="19" formatCode="0.00E+00">
                  <c:v>4</c:v>
                </c:pt>
                <c:pt idx="20" formatCode="0.00E+00">
                  <c:v>5</c:v>
                </c:pt>
                <c:pt idx="21" formatCode="0.00E+00">
                  <c:v>6</c:v>
                </c:pt>
                <c:pt idx="22" formatCode="0.00E+00">
                  <c:v>7</c:v>
                </c:pt>
                <c:pt idx="23" formatCode="0.00E+00">
                  <c:v>8</c:v>
                </c:pt>
                <c:pt idx="24" formatCode="0.00E+00">
                  <c:v>9</c:v>
                </c:pt>
                <c:pt idx="25" formatCode="0.00E+00">
                  <c:v>10</c:v>
                </c:pt>
                <c:pt idx="26" formatCode="0.00E+00">
                  <c:v>20</c:v>
                </c:pt>
                <c:pt idx="27" formatCode="0.00E+00">
                  <c:v>30</c:v>
                </c:pt>
                <c:pt idx="28" formatCode="0.00E+00">
                  <c:v>40</c:v>
                </c:pt>
                <c:pt idx="29" formatCode="0.00E+00">
                  <c:v>50</c:v>
                </c:pt>
                <c:pt idx="30" formatCode="0.00E+00">
                  <c:v>60</c:v>
                </c:pt>
                <c:pt idx="31" formatCode="0.00E+00">
                  <c:v>100</c:v>
                </c:pt>
                <c:pt idx="32" formatCode="0.00E+00">
                  <c:v>200</c:v>
                </c:pt>
                <c:pt idx="33" formatCode="0.00E+00">
                  <c:v>300</c:v>
                </c:pt>
                <c:pt idx="34" formatCode="0.00E+00">
                  <c:v>400</c:v>
                </c:pt>
                <c:pt idx="35" formatCode="0.00E+00">
                  <c:v>500</c:v>
                </c:pt>
                <c:pt idx="36" formatCode="0.00E+00">
                  <c:v>600</c:v>
                </c:pt>
                <c:pt idx="37" formatCode="0.00E+00">
                  <c:v>700</c:v>
                </c:pt>
                <c:pt idx="38" formatCode="0.00E+00">
                  <c:v>800</c:v>
                </c:pt>
                <c:pt idx="39" formatCode="0.00E+00">
                  <c:v>900</c:v>
                </c:pt>
                <c:pt idx="40" formatCode="0.00E+00">
                  <c:v>1000</c:v>
                </c:pt>
                <c:pt idx="41" formatCode="0.00E+00">
                  <c:v>2000</c:v>
                </c:pt>
                <c:pt idx="42" formatCode="0.00E+00">
                  <c:v>3000</c:v>
                </c:pt>
                <c:pt idx="43" formatCode="0.00E+00">
                  <c:v>4000</c:v>
                </c:pt>
                <c:pt idx="44" formatCode="0.00E+00">
                  <c:v>5000</c:v>
                </c:pt>
                <c:pt idx="45" formatCode="0.00E+00">
                  <c:v>6000</c:v>
                </c:pt>
                <c:pt idx="46" formatCode="0.00E+00">
                  <c:v>7000</c:v>
                </c:pt>
                <c:pt idx="47" formatCode="0.00E+00">
                  <c:v>8000</c:v>
                </c:pt>
                <c:pt idx="48" formatCode="0.00E+00">
                  <c:v>9000</c:v>
                </c:pt>
                <c:pt idx="49" formatCode="0.00E+00">
                  <c:v>10000</c:v>
                </c:pt>
                <c:pt idx="50" formatCode="0.00E+00">
                  <c:v>15000</c:v>
                </c:pt>
                <c:pt idx="51" formatCode="0.00E+00">
                  <c:v>20000</c:v>
                </c:pt>
                <c:pt idx="52" formatCode="0.00E+00">
                  <c:v>30000</c:v>
                </c:pt>
                <c:pt idx="53" formatCode="0.00E+00">
                  <c:v>40000</c:v>
                </c:pt>
                <c:pt idx="54" formatCode="0.00E+00">
                  <c:v>50000</c:v>
                </c:pt>
                <c:pt idx="55" formatCode="0.00E+00">
                  <c:v>60000</c:v>
                </c:pt>
                <c:pt idx="56" formatCode="0.00E+00">
                  <c:v>70000</c:v>
                </c:pt>
                <c:pt idx="57" formatCode="0.00E+00">
                  <c:v>100000</c:v>
                </c:pt>
                <c:pt idx="58" formatCode="0.00E+00">
                  <c:v>150000</c:v>
                </c:pt>
                <c:pt idx="59" formatCode="0.00E+00">
                  <c:v>200000</c:v>
                </c:pt>
                <c:pt idx="60" formatCode="0.00E+00">
                  <c:v>300000</c:v>
                </c:pt>
                <c:pt idx="61" formatCode="0.00E+00">
                  <c:v>400000</c:v>
                </c:pt>
                <c:pt idx="62" formatCode="0.00E+00">
                  <c:v>500000</c:v>
                </c:pt>
                <c:pt idx="63" formatCode="0.00E+00">
                  <c:v>600000</c:v>
                </c:pt>
                <c:pt idx="64" formatCode="0.00E+00">
                  <c:v>700000</c:v>
                </c:pt>
                <c:pt idx="65" formatCode="0.00E+00">
                  <c:v>800000</c:v>
                </c:pt>
                <c:pt idx="66" formatCode="0.00E+00">
                  <c:v>900000</c:v>
                </c:pt>
                <c:pt idx="67" formatCode="0.00E+00">
                  <c:v>1000000</c:v>
                </c:pt>
                <c:pt idx="68" formatCode="0.00E+00">
                  <c:v>2000000</c:v>
                </c:pt>
                <c:pt idx="69" formatCode="0.00E+00">
                  <c:v>3000000</c:v>
                </c:pt>
                <c:pt idx="70" formatCode="0.00E+00">
                  <c:v>4000000</c:v>
                </c:pt>
                <c:pt idx="71" formatCode="0.00E+00">
                  <c:v>5000000</c:v>
                </c:pt>
                <c:pt idx="72" formatCode="0.00E+00">
                  <c:v>6000000</c:v>
                </c:pt>
                <c:pt idx="73" formatCode="0.00E+00">
                  <c:v>7000000</c:v>
                </c:pt>
                <c:pt idx="74" formatCode="0.00E+00">
                  <c:v>8000000</c:v>
                </c:pt>
                <c:pt idx="75" formatCode="0.00E+00">
                  <c:v>9000000</c:v>
                </c:pt>
                <c:pt idx="76" formatCode="0.00E+00">
                  <c:v>10000000</c:v>
                </c:pt>
              </c:numCache>
            </c:numRef>
          </c:xVal>
          <c:yVal>
            <c:numRef>
              <c:f>Blad2!$F$73:$F$149</c:f>
              <c:numCache>
                <c:formatCode>0.00E+00</c:formatCode>
                <c:ptCount val="77"/>
                <c:pt idx="0">
                  <c:v>3.8682831121552398E-7</c:v>
                </c:pt>
                <c:pt idx="1">
                  <c:v>1.3027855456956843E-6</c:v>
                </c:pt>
                <c:pt idx="2">
                  <c:v>4.7543468613724541E-5</c:v>
                </c:pt>
                <c:pt idx="3">
                  <c:v>8.1809879721071328E-5</c:v>
                </c:pt>
                <c:pt idx="4">
                  <c:v>1.2936579835793937E-4</c:v>
                </c:pt>
                <c:pt idx="5">
                  <c:v>1.9229626881720626E-4</c:v>
                </c:pt>
                <c:pt idx="6">
                  <c:v>2.7265041242658229E-4</c:v>
                </c:pt>
                <c:pt idx="7">
                  <c:v>3.7244191564907256E-4</c:v>
                </c:pt>
                <c:pt idx="8">
                  <c:v>2.8580334891842025E-3</c:v>
                </c:pt>
                <c:pt idx="9">
                  <c:v>9.2570996329688193E-3</c:v>
                </c:pt>
                <c:pt idx="10">
                  <c:v>2.1068652549598717E-2</c:v>
                </c:pt>
                <c:pt idx="11">
                  <c:v>3.9529459431529995E-2</c:v>
                </c:pt>
                <c:pt idx="12">
                  <c:v>6.5648355947001691E-2</c:v>
                </c:pt>
                <c:pt idx="13">
                  <c:v>0.1002363732451997</c:v>
                </c:pt>
                <c:pt idx="14">
                  <c:v>0.14393317881626189</c:v>
                </c:pt>
                <c:pt idx="15">
                  <c:v>0.19723027213089567</c:v>
                </c:pt>
                <c:pt idx="16">
                  <c:v>0.26049132361245109</c:v>
                </c:pt>
                <c:pt idx="17">
                  <c:v>1.4595943527564936</c:v>
                </c:pt>
                <c:pt idx="18">
                  <c:v>3.5789818467957568</c:v>
                </c:pt>
                <c:pt idx="19">
                  <c:v>6.3553129620924045</c:v>
                </c:pt>
                <c:pt idx="20">
                  <c:v>9.5408408924359627</c:v>
                </c:pt>
                <c:pt idx="21">
                  <c:v>12.949922971628567</c:v>
                </c:pt>
                <c:pt idx="22">
                  <c:v>16.453602908248513</c:v>
                </c:pt>
                <c:pt idx="23">
                  <c:v>19.965440439930585</c:v>
                </c:pt>
                <c:pt idx="24">
                  <c:v>23.42891697049599</c:v>
                </c:pt>
                <c:pt idx="25">
                  <c:v>26.808044251318361</c:v>
                </c:pt>
                <c:pt idx="26">
                  <c:v>53.994893679668678</c:v>
                </c:pt>
                <c:pt idx="27">
                  <c:v>70.795701419908838</c:v>
                </c:pt>
                <c:pt idx="28">
                  <c:v>80.91520151845171</c:v>
                </c:pt>
                <c:pt idx="29">
                  <c:v>86.889501765849204</c:v>
                </c:pt>
                <c:pt idx="30">
                  <c:v>90.296012931382336</c:v>
                </c:pt>
                <c:pt idx="31">
                  <c:v>93.02496715909146</c:v>
                </c:pt>
                <c:pt idx="32">
                  <c:v>86.677977425177502</c:v>
                </c:pt>
                <c:pt idx="33">
                  <c:v>79.909685186147627</c:v>
                </c:pt>
                <c:pt idx="34">
                  <c:v>73.662801798841969</c:v>
                </c:pt>
                <c:pt idx="35">
                  <c:v>67.904204545981202</c:v>
                </c:pt>
                <c:pt idx="36">
                  <c:v>62.595785736842394</c:v>
                </c:pt>
                <c:pt idx="37">
                  <c:v>57.702353159505435</c:v>
                </c:pt>
                <c:pt idx="38">
                  <c:v>53.191465223231162</c:v>
                </c:pt>
                <c:pt idx="39">
                  <c:v>49.033216457795518</c:v>
                </c:pt>
                <c:pt idx="40">
                  <c:v>45.200039256429072</c:v>
                </c:pt>
                <c:pt idx="41">
                  <c:v>20.027332295138468</c:v>
                </c:pt>
                <c:pt idx="42">
                  <c:v>8.8737542147786179</c:v>
                </c:pt>
                <c:pt idx="43">
                  <c:v>3.9318024339874684</c:v>
                </c:pt>
                <c:pt idx="44">
                  <c:v>1.7421116255579605</c:v>
                </c:pt>
                <c:pt idx="45">
                  <c:v>0.7718986309356034</c:v>
                </c:pt>
                <c:pt idx="46">
                  <c:v>0.34201453437257678</c:v>
                </c:pt>
                <c:pt idx="47">
                  <c:v>0.15154054824570512</c:v>
                </c:pt>
                <c:pt idx="48">
                  <c:v>6.7144917699878348E-2</c:v>
                </c:pt>
                <c:pt idx="49">
                  <c:v>2.9750717053059168E-2</c:v>
                </c:pt>
                <c:pt idx="50">
                  <c:v>5.0806455349134457E-4</c:v>
                </c:pt>
                <c:pt idx="51">
                  <c:v>8.6764157668534808E-6</c:v>
                </c:pt>
                <c:pt idx="52">
                  <c:v>2.5303655849721057E-9</c:v>
                </c:pt>
                <c:pt idx="53">
                  <c:v>7.3794872971298349E-13</c:v>
                </c:pt>
                <c:pt idx="54">
                  <c:v>2.152132999749952E-16</c:v>
                </c:pt>
                <c:pt idx="55">
                  <c:v>6.2764203827739674E-20</c:v>
                </c:pt>
                <c:pt idx="56">
                  <c:v>1.830437655380847E-23</c:v>
                </c:pt>
                <c:pt idx="57">
                  <c:v>4.5402910464244177E-34</c:v>
                </c:pt>
                <c:pt idx="58">
                  <c:v>9.5785171216819891E-52</c:v>
                </c:pt>
                <c:pt idx="59">
                  <c:v>2.0207512979285472E-69</c:v>
                </c:pt>
                <c:pt idx="60">
                  <c:v>8.993775434937602E-105</c:v>
                </c:pt>
                <c:pt idx="61">
                  <c:v>4.0028674808723157E-140</c:v>
                </c:pt>
                <c:pt idx="62">
                  <c:v>1.7815597226479674E-175</c:v>
                </c:pt>
                <c:pt idx="63">
                  <c:v>7.9292034036301509E-211</c:v>
                </c:pt>
                <c:pt idx="64">
                  <c:v>3.5290574779436349E-246</c:v>
                </c:pt>
                <c:pt idx="65">
                  <c:v>1.5706806911938706E-281</c:v>
                </c:pt>
                <c:pt idx="66">
                  <c:v>0</c:v>
                </c:pt>
                <c:pt idx="67">
                  <c:v>0</c:v>
                </c:pt>
                <c:pt idx="68">
                  <c:v>0</c:v>
                </c:pt>
                <c:pt idx="69">
                  <c:v>0</c:v>
                </c:pt>
                <c:pt idx="70">
                  <c:v>0</c:v>
                </c:pt>
                <c:pt idx="71">
                  <c:v>0</c:v>
                </c:pt>
                <c:pt idx="72">
                  <c:v>0</c:v>
                </c:pt>
                <c:pt idx="73">
                  <c:v>0</c:v>
                </c:pt>
                <c:pt idx="74">
                  <c:v>0</c:v>
                </c:pt>
                <c:pt idx="75">
                  <c:v>0</c:v>
                </c:pt>
                <c:pt idx="76">
                  <c:v>0</c:v>
                </c:pt>
              </c:numCache>
            </c:numRef>
          </c:yVal>
          <c:smooth val="1"/>
        </c:ser>
        <c:ser>
          <c:idx val="4"/>
          <c:order val="4"/>
          <c:tx>
            <c:strRef>
              <c:f>Blad2!$G$72</c:f>
              <c:strCache>
                <c:ptCount val="1"/>
                <c:pt idx="0">
                  <c:v>Ce143</c:v>
                </c:pt>
              </c:strCache>
            </c:strRef>
          </c:tx>
          <c:marker>
            <c:symbol val="none"/>
          </c:marker>
          <c:xVal>
            <c:numRef>
              <c:f>Blad2!$B$73:$B$149</c:f>
              <c:numCache>
                <c:formatCode>General</c:formatCode>
                <c:ptCount val="77"/>
                <c:pt idx="0">
                  <c:v>0.01</c:v>
                </c:pt>
                <c:pt idx="1">
                  <c:v>1.4999999999999999E-2</c:v>
                </c:pt>
                <c:pt idx="2" formatCode="0.00E+00">
                  <c:v>0.05</c:v>
                </c:pt>
                <c:pt idx="3" formatCode="0.00E+00">
                  <c:v>0.06</c:v>
                </c:pt>
                <c:pt idx="4" formatCode="0.00E+00">
                  <c:v>7.0000000000000007E-2</c:v>
                </c:pt>
                <c:pt idx="5" formatCode="0.00E+00">
                  <c:v>0.08</c:v>
                </c:pt>
                <c:pt idx="6" formatCode="0.00E+00">
                  <c:v>0.09</c:v>
                </c:pt>
                <c:pt idx="7" formatCode="0.00E+00">
                  <c:v>0.1</c:v>
                </c:pt>
                <c:pt idx="8" formatCode="0.00E+00">
                  <c:v>0.2</c:v>
                </c:pt>
                <c:pt idx="9" formatCode="0.00E+00">
                  <c:v>0.3</c:v>
                </c:pt>
                <c:pt idx="10" formatCode="0.00E+00">
                  <c:v>0.4</c:v>
                </c:pt>
                <c:pt idx="11" formatCode="0.00E+00">
                  <c:v>0.5</c:v>
                </c:pt>
                <c:pt idx="12" formatCode="0.00E+00">
                  <c:v>0.6</c:v>
                </c:pt>
                <c:pt idx="13" formatCode="0.00E+00">
                  <c:v>0.7</c:v>
                </c:pt>
                <c:pt idx="14" formatCode="0.00E+00">
                  <c:v>0.8</c:v>
                </c:pt>
                <c:pt idx="15" formatCode="0.00E+00">
                  <c:v>0.9</c:v>
                </c:pt>
                <c:pt idx="16" formatCode="0.00E+00">
                  <c:v>1</c:v>
                </c:pt>
                <c:pt idx="17" formatCode="0.00E+00">
                  <c:v>2</c:v>
                </c:pt>
                <c:pt idx="18" formatCode="0.00E+00">
                  <c:v>3</c:v>
                </c:pt>
                <c:pt idx="19" formatCode="0.00E+00">
                  <c:v>4</c:v>
                </c:pt>
                <c:pt idx="20" formatCode="0.00E+00">
                  <c:v>5</c:v>
                </c:pt>
                <c:pt idx="21" formatCode="0.00E+00">
                  <c:v>6</c:v>
                </c:pt>
                <c:pt idx="22" formatCode="0.00E+00">
                  <c:v>7</c:v>
                </c:pt>
                <c:pt idx="23" formatCode="0.00E+00">
                  <c:v>8</c:v>
                </c:pt>
                <c:pt idx="24" formatCode="0.00E+00">
                  <c:v>9</c:v>
                </c:pt>
                <c:pt idx="25" formatCode="0.00E+00">
                  <c:v>10</c:v>
                </c:pt>
                <c:pt idx="26" formatCode="0.00E+00">
                  <c:v>20</c:v>
                </c:pt>
                <c:pt idx="27" formatCode="0.00E+00">
                  <c:v>30</c:v>
                </c:pt>
                <c:pt idx="28" formatCode="0.00E+00">
                  <c:v>40</c:v>
                </c:pt>
                <c:pt idx="29" formatCode="0.00E+00">
                  <c:v>50</c:v>
                </c:pt>
                <c:pt idx="30" formatCode="0.00E+00">
                  <c:v>60</c:v>
                </c:pt>
                <c:pt idx="31" formatCode="0.00E+00">
                  <c:v>100</c:v>
                </c:pt>
                <c:pt idx="32" formatCode="0.00E+00">
                  <c:v>200</c:v>
                </c:pt>
                <c:pt idx="33" formatCode="0.00E+00">
                  <c:v>300</c:v>
                </c:pt>
                <c:pt idx="34" formatCode="0.00E+00">
                  <c:v>400</c:v>
                </c:pt>
                <c:pt idx="35" formatCode="0.00E+00">
                  <c:v>500</c:v>
                </c:pt>
                <c:pt idx="36" formatCode="0.00E+00">
                  <c:v>600</c:v>
                </c:pt>
                <c:pt idx="37" formatCode="0.00E+00">
                  <c:v>700</c:v>
                </c:pt>
                <c:pt idx="38" formatCode="0.00E+00">
                  <c:v>800</c:v>
                </c:pt>
                <c:pt idx="39" formatCode="0.00E+00">
                  <c:v>900</c:v>
                </c:pt>
                <c:pt idx="40" formatCode="0.00E+00">
                  <c:v>1000</c:v>
                </c:pt>
                <c:pt idx="41" formatCode="0.00E+00">
                  <c:v>2000</c:v>
                </c:pt>
                <c:pt idx="42" formatCode="0.00E+00">
                  <c:v>3000</c:v>
                </c:pt>
                <c:pt idx="43" formatCode="0.00E+00">
                  <c:v>4000</c:v>
                </c:pt>
                <c:pt idx="44" formatCode="0.00E+00">
                  <c:v>5000</c:v>
                </c:pt>
                <c:pt idx="45" formatCode="0.00E+00">
                  <c:v>6000</c:v>
                </c:pt>
                <c:pt idx="46" formatCode="0.00E+00">
                  <c:v>7000</c:v>
                </c:pt>
                <c:pt idx="47" formatCode="0.00E+00">
                  <c:v>8000</c:v>
                </c:pt>
                <c:pt idx="48" formatCode="0.00E+00">
                  <c:v>9000</c:v>
                </c:pt>
                <c:pt idx="49" formatCode="0.00E+00">
                  <c:v>10000</c:v>
                </c:pt>
                <c:pt idx="50" formatCode="0.00E+00">
                  <c:v>15000</c:v>
                </c:pt>
                <c:pt idx="51" formatCode="0.00E+00">
                  <c:v>20000</c:v>
                </c:pt>
                <c:pt idx="52" formatCode="0.00E+00">
                  <c:v>30000</c:v>
                </c:pt>
                <c:pt idx="53" formatCode="0.00E+00">
                  <c:v>40000</c:v>
                </c:pt>
                <c:pt idx="54" formatCode="0.00E+00">
                  <c:v>50000</c:v>
                </c:pt>
                <c:pt idx="55" formatCode="0.00E+00">
                  <c:v>60000</c:v>
                </c:pt>
                <c:pt idx="56" formatCode="0.00E+00">
                  <c:v>70000</c:v>
                </c:pt>
                <c:pt idx="57" formatCode="0.00E+00">
                  <c:v>100000</c:v>
                </c:pt>
                <c:pt idx="58" formatCode="0.00E+00">
                  <c:v>150000</c:v>
                </c:pt>
                <c:pt idx="59" formatCode="0.00E+00">
                  <c:v>200000</c:v>
                </c:pt>
                <c:pt idx="60" formatCode="0.00E+00">
                  <c:v>300000</c:v>
                </c:pt>
                <c:pt idx="61" formatCode="0.00E+00">
                  <c:v>400000</c:v>
                </c:pt>
                <c:pt idx="62" formatCode="0.00E+00">
                  <c:v>500000</c:v>
                </c:pt>
                <c:pt idx="63" formatCode="0.00E+00">
                  <c:v>600000</c:v>
                </c:pt>
                <c:pt idx="64" formatCode="0.00E+00">
                  <c:v>700000</c:v>
                </c:pt>
                <c:pt idx="65" formatCode="0.00E+00">
                  <c:v>800000</c:v>
                </c:pt>
                <c:pt idx="66" formatCode="0.00E+00">
                  <c:v>900000</c:v>
                </c:pt>
                <c:pt idx="67" formatCode="0.00E+00">
                  <c:v>1000000</c:v>
                </c:pt>
                <c:pt idx="68" formatCode="0.00E+00">
                  <c:v>2000000</c:v>
                </c:pt>
                <c:pt idx="69" formatCode="0.00E+00">
                  <c:v>3000000</c:v>
                </c:pt>
                <c:pt idx="70" formatCode="0.00E+00">
                  <c:v>4000000</c:v>
                </c:pt>
                <c:pt idx="71" formatCode="0.00E+00">
                  <c:v>5000000</c:v>
                </c:pt>
                <c:pt idx="72" formatCode="0.00E+00">
                  <c:v>6000000</c:v>
                </c:pt>
                <c:pt idx="73" formatCode="0.00E+00">
                  <c:v>7000000</c:v>
                </c:pt>
                <c:pt idx="74" formatCode="0.00E+00">
                  <c:v>8000000</c:v>
                </c:pt>
                <c:pt idx="75" formatCode="0.00E+00">
                  <c:v>9000000</c:v>
                </c:pt>
                <c:pt idx="76" formatCode="0.00E+00">
                  <c:v>10000000</c:v>
                </c:pt>
              </c:numCache>
            </c:numRef>
          </c:xVal>
          <c:yVal>
            <c:numRef>
              <c:f>Blad2!$G$73:$G$149</c:f>
              <c:numCache>
                <c:formatCode>0.000E+00</c:formatCode>
                <c:ptCount val="77"/>
                <c:pt idx="0">
                  <c:v>8.0066706725629052E-13</c:v>
                </c:pt>
                <c:pt idx="1">
                  <c:v>3.9895307316735852E-12</c:v>
                </c:pt>
                <c:pt idx="2">
                  <c:v>4.8579784075545031E-10</c:v>
                </c:pt>
                <c:pt idx="3">
                  <c:v>1.0039950885255647E-9</c:v>
                </c:pt>
                <c:pt idx="4">
                  <c:v>1.8537375251628225E-9</c:v>
                </c:pt>
                <c:pt idx="5">
                  <c:v>3.1517844964405639E-9</c:v>
                </c:pt>
                <c:pt idx="6">
                  <c:v>5.0315989197076471E-9</c:v>
                </c:pt>
                <c:pt idx="7">
                  <c:v>7.6432782608654123E-9</c:v>
                </c:pt>
                <c:pt idx="8">
                  <c:v>1.1828240779972571E-7</c:v>
                </c:pt>
                <c:pt idx="9">
                  <c:v>5.793884768680593E-7</c:v>
                </c:pt>
                <c:pt idx="10">
                  <c:v>1.7724328905189831E-6</c:v>
                </c:pt>
                <c:pt idx="11">
                  <c:v>4.189984910355594E-6</c:v>
                </c:pt>
                <c:pt idx="12">
                  <c:v>8.4157916514956289E-6</c:v>
                </c:pt>
                <c:pt idx="13">
                  <c:v>1.510747710292694E-5</c:v>
                </c:pt>
                <c:pt idx="14">
                  <c:v>2.4981540484220259E-5</c:v>
                </c:pt>
                <c:pt idx="15">
                  <c:v>3.8800371869113324E-5</c:v>
                </c:pt>
                <c:pt idx="16">
                  <c:v>5.7361037283313618E-5</c:v>
                </c:pt>
                <c:pt idx="17">
                  <c:v>6.8812656360780166E-4</c:v>
                </c:pt>
                <c:pt idx="18">
                  <c:v>2.6848174649391965E-3</c:v>
                </c:pt>
                <c:pt idx="19">
                  <c:v>6.6926063699675586E-3</c:v>
                </c:pt>
                <c:pt idx="20">
                  <c:v>1.3141610248294818E-2</c:v>
                </c:pt>
                <c:pt idx="21">
                  <c:v>2.2285076532437796E-2</c:v>
                </c:pt>
                <c:pt idx="22">
                  <c:v>3.4249105292419084E-2</c:v>
                </c:pt>
                <c:pt idx="23">
                  <c:v>4.9073083646438934E-2</c:v>
                </c:pt>
                <c:pt idx="24">
                  <c:v>6.6738959988055374E-2</c:v>
                </c:pt>
                <c:pt idx="25">
                  <c:v>8.71915664206942E-2</c:v>
                </c:pt>
                <c:pt idx="26">
                  <c:v>0.42433155175504383</c:v>
                </c:pt>
                <c:pt idx="27">
                  <c:v>0.93785970004399077</c:v>
                </c:pt>
                <c:pt idx="28">
                  <c:v>1.5587753576383985</c:v>
                </c:pt>
                <c:pt idx="29">
                  <c:v>2.2438138327971546</c:v>
                </c:pt>
                <c:pt idx="30">
                  <c:v>2.9661595951512751</c:v>
                </c:pt>
                <c:pt idx="31">
                  <c:v>5.9779133507327185</c:v>
                </c:pt>
                <c:pt idx="32">
                  <c:v>13.306584680008763</c:v>
                </c:pt>
                <c:pt idx="33">
                  <c:v>20.073409303305834</c:v>
                </c:pt>
                <c:pt idx="34">
                  <c:v>26.306817575759748</c:v>
                </c:pt>
                <c:pt idx="35">
                  <c:v>32.048381938799217</c:v>
                </c:pt>
                <c:pt idx="36">
                  <c:v>37.336553903482923</c:v>
                </c:pt>
                <c:pt idx="37">
                  <c:v>42.206780111227019</c:v>
                </c:pt>
                <c:pt idx="38">
                  <c:v>46.691736165825198</c:v>
                </c:pt>
                <c:pt idx="39">
                  <c:v>50.821543250609672</c:v>
                </c:pt>
                <c:pt idx="40">
                  <c:v>54.623967820482591</c:v>
                </c:pt>
                <c:pt idx="41">
                  <c:v>79.396090150017656</c:v>
                </c:pt>
                <c:pt idx="42">
                  <c:v>90.051336216171549</c:v>
                </c:pt>
                <c:pt idx="43">
                  <c:v>94.453510914518347</c:v>
                </c:pt>
                <c:pt idx="44">
                  <c:v>96.086915283198763</c:v>
                </c:pt>
                <c:pt idx="45">
                  <c:v>96.495370271510467</c:v>
                </c:pt>
                <c:pt idx="46">
                  <c:v>96.362904727713172</c:v>
                </c:pt>
                <c:pt idx="47">
                  <c:v>95.992588996935339</c:v>
                </c:pt>
                <c:pt idx="48">
                  <c:v>95.518697559099607</c:v>
                </c:pt>
                <c:pt idx="49">
                  <c:v>95.000714514404194</c:v>
                </c:pt>
                <c:pt idx="50">
                  <c:v>92.300009187622393</c:v>
                </c:pt>
                <c:pt idx="51">
                  <c:v>89.648788630666203</c:v>
                </c:pt>
                <c:pt idx="52">
                  <c:v>84.571707604725077</c:v>
                </c:pt>
                <c:pt idx="53">
                  <c:v>79.782149202926746</c:v>
                </c:pt>
                <c:pt idx="54">
                  <c:v>75.263838363016973</c:v>
                </c:pt>
                <c:pt idx="55">
                  <c:v>71.001413495720826</c:v>
                </c:pt>
                <c:pt idx="56">
                  <c:v>66.980382983861517</c:v>
                </c:pt>
                <c:pt idx="57">
                  <c:v>56.232775746033006</c:v>
                </c:pt>
                <c:pt idx="58">
                  <c:v>42.013869301375372</c:v>
                </c:pt>
                <c:pt idx="59">
                  <c:v>31.390326909081626</c:v>
                </c:pt>
                <c:pt idx="60">
                  <c:v>17.522745594299181</c:v>
                </c:pt>
                <c:pt idx="61">
                  <c:v>9.7815678712698908</c:v>
                </c:pt>
                <c:pt idx="62">
                  <c:v>5.4602784424027364</c:v>
                </c:pt>
                <c:pt idx="63">
                  <c:v>3.04804312160821</c:v>
                </c:pt>
                <c:pt idx="64">
                  <c:v>1.7014822539150414</c:v>
                </c:pt>
                <c:pt idx="65">
                  <c:v>0.94980344597629218</c:v>
                </c:pt>
                <c:pt idx="66">
                  <c:v>0.53020040844544936</c:v>
                </c:pt>
                <c:pt idx="67">
                  <c:v>0.2959691021406739</c:v>
                </c:pt>
                <c:pt idx="68">
                  <c:v>8.6958000585694666E-4</c:v>
                </c:pt>
                <c:pt idx="69">
                  <c:v>2.5548929976709503E-6</c:v>
                </c:pt>
                <c:pt idx="70">
                  <c:v>7.5064723033913739E-9</c:v>
                </c:pt>
                <c:pt idx="71">
                  <c:v>2.2054593477279804E-11</c:v>
                </c:pt>
                <c:pt idx="72">
                  <c:v>6.4798093403784142E-14</c:v>
                </c:pt>
                <c:pt idx="73">
                  <c:v>1.9038178659203399E-16</c:v>
                </c:pt>
                <c:pt idx="74">
                  <c:v>5.5935634463988861E-19</c:v>
                </c:pt>
                <c:pt idx="75">
                  <c:v>1.6434319999284503E-21</c:v>
                </c:pt>
                <c:pt idx="76">
                  <c:v>4.8285297275525042E-24</c:v>
                </c:pt>
              </c:numCache>
            </c:numRef>
          </c:yVal>
          <c:smooth val="1"/>
        </c:ser>
        <c:ser>
          <c:idx val="5"/>
          <c:order val="5"/>
          <c:tx>
            <c:strRef>
              <c:f>Blad2!$H$72</c:f>
              <c:strCache>
                <c:ptCount val="1"/>
                <c:pt idx="0">
                  <c:v>Pr143</c:v>
                </c:pt>
              </c:strCache>
            </c:strRef>
          </c:tx>
          <c:marker>
            <c:symbol val="none"/>
          </c:marker>
          <c:xVal>
            <c:numRef>
              <c:f>Blad2!$B$73:$B$149</c:f>
              <c:numCache>
                <c:formatCode>General</c:formatCode>
                <c:ptCount val="77"/>
                <c:pt idx="0">
                  <c:v>0.01</c:v>
                </c:pt>
                <c:pt idx="1">
                  <c:v>1.4999999999999999E-2</c:v>
                </c:pt>
                <c:pt idx="2" formatCode="0.00E+00">
                  <c:v>0.05</c:v>
                </c:pt>
                <c:pt idx="3" formatCode="0.00E+00">
                  <c:v>0.06</c:v>
                </c:pt>
                <c:pt idx="4" formatCode="0.00E+00">
                  <c:v>7.0000000000000007E-2</c:v>
                </c:pt>
                <c:pt idx="5" formatCode="0.00E+00">
                  <c:v>0.08</c:v>
                </c:pt>
                <c:pt idx="6" formatCode="0.00E+00">
                  <c:v>0.09</c:v>
                </c:pt>
                <c:pt idx="7" formatCode="0.00E+00">
                  <c:v>0.1</c:v>
                </c:pt>
                <c:pt idx="8" formatCode="0.00E+00">
                  <c:v>0.2</c:v>
                </c:pt>
                <c:pt idx="9" formatCode="0.00E+00">
                  <c:v>0.3</c:v>
                </c:pt>
                <c:pt idx="10" formatCode="0.00E+00">
                  <c:v>0.4</c:v>
                </c:pt>
                <c:pt idx="11" formatCode="0.00E+00">
                  <c:v>0.5</c:v>
                </c:pt>
                <c:pt idx="12" formatCode="0.00E+00">
                  <c:v>0.6</c:v>
                </c:pt>
                <c:pt idx="13" formatCode="0.00E+00">
                  <c:v>0.7</c:v>
                </c:pt>
                <c:pt idx="14" formatCode="0.00E+00">
                  <c:v>0.8</c:v>
                </c:pt>
                <c:pt idx="15" formatCode="0.00E+00">
                  <c:v>0.9</c:v>
                </c:pt>
                <c:pt idx="16" formatCode="0.00E+00">
                  <c:v>1</c:v>
                </c:pt>
                <c:pt idx="17" formatCode="0.00E+00">
                  <c:v>2</c:v>
                </c:pt>
                <c:pt idx="18" formatCode="0.00E+00">
                  <c:v>3</c:v>
                </c:pt>
                <c:pt idx="19" formatCode="0.00E+00">
                  <c:v>4</c:v>
                </c:pt>
                <c:pt idx="20" formatCode="0.00E+00">
                  <c:v>5</c:v>
                </c:pt>
                <c:pt idx="21" formatCode="0.00E+00">
                  <c:v>6</c:v>
                </c:pt>
                <c:pt idx="22" formatCode="0.00E+00">
                  <c:v>7</c:v>
                </c:pt>
                <c:pt idx="23" formatCode="0.00E+00">
                  <c:v>8</c:v>
                </c:pt>
                <c:pt idx="24" formatCode="0.00E+00">
                  <c:v>9</c:v>
                </c:pt>
                <c:pt idx="25" formatCode="0.00E+00">
                  <c:v>10</c:v>
                </c:pt>
                <c:pt idx="26" formatCode="0.00E+00">
                  <c:v>20</c:v>
                </c:pt>
                <c:pt idx="27" formatCode="0.00E+00">
                  <c:v>30</c:v>
                </c:pt>
                <c:pt idx="28" formatCode="0.00E+00">
                  <c:v>40</c:v>
                </c:pt>
                <c:pt idx="29" formatCode="0.00E+00">
                  <c:v>50</c:v>
                </c:pt>
                <c:pt idx="30" formatCode="0.00E+00">
                  <c:v>60</c:v>
                </c:pt>
                <c:pt idx="31" formatCode="0.00E+00">
                  <c:v>100</c:v>
                </c:pt>
                <c:pt idx="32" formatCode="0.00E+00">
                  <c:v>200</c:v>
                </c:pt>
                <c:pt idx="33" formatCode="0.00E+00">
                  <c:v>300</c:v>
                </c:pt>
                <c:pt idx="34" formatCode="0.00E+00">
                  <c:v>400</c:v>
                </c:pt>
                <c:pt idx="35" formatCode="0.00E+00">
                  <c:v>500</c:v>
                </c:pt>
                <c:pt idx="36" formatCode="0.00E+00">
                  <c:v>600</c:v>
                </c:pt>
                <c:pt idx="37" formatCode="0.00E+00">
                  <c:v>700</c:v>
                </c:pt>
                <c:pt idx="38" formatCode="0.00E+00">
                  <c:v>800</c:v>
                </c:pt>
                <c:pt idx="39" formatCode="0.00E+00">
                  <c:v>900</c:v>
                </c:pt>
                <c:pt idx="40" formatCode="0.00E+00">
                  <c:v>1000</c:v>
                </c:pt>
                <c:pt idx="41" formatCode="0.00E+00">
                  <c:v>2000</c:v>
                </c:pt>
                <c:pt idx="42" formatCode="0.00E+00">
                  <c:v>3000</c:v>
                </c:pt>
                <c:pt idx="43" formatCode="0.00E+00">
                  <c:v>4000</c:v>
                </c:pt>
                <c:pt idx="44" formatCode="0.00E+00">
                  <c:v>5000</c:v>
                </c:pt>
                <c:pt idx="45" formatCode="0.00E+00">
                  <c:v>6000</c:v>
                </c:pt>
                <c:pt idx="46" formatCode="0.00E+00">
                  <c:v>7000</c:v>
                </c:pt>
                <c:pt idx="47" formatCode="0.00E+00">
                  <c:v>8000</c:v>
                </c:pt>
                <c:pt idx="48" formatCode="0.00E+00">
                  <c:v>9000</c:v>
                </c:pt>
                <c:pt idx="49" formatCode="0.00E+00">
                  <c:v>10000</c:v>
                </c:pt>
                <c:pt idx="50" formatCode="0.00E+00">
                  <c:v>15000</c:v>
                </c:pt>
                <c:pt idx="51" formatCode="0.00E+00">
                  <c:v>20000</c:v>
                </c:pt>
                <c:pt idx="52" formatCode="0.00E+00">
                  <c:v>30000</c:v>
                </c:pt>
                <c:pt idx="53" formatCode="0.00E+00">
                  <c:v>40000</c:v>
                </c:pt>
                <c:pt idx="54" formatCode="0.00E+00">
                  <c:v>50000</c:v>
                </c:pt>
                <c:pt idx="55" formatCode="0.00E+00">
                  <c:v>60000</c:v>
                </c:pt>
                <c:pt idx="56" formatCode="0.00E+00">
                  <c:v>70000</c:v>
                </c:pt>
                <c:pt idx="57" formatCode="0.00E+00">
                  <c:v>100000</c:v>
                </c:pt>
                <c:pt idx="58" formatCode="0.00E+00">
                  <c:v>150000</c:v>
                </c:pt>
                <c:pt idx="59" formatCode="0.00E+00">
                  <c:v>200000</c:v>
                </c:pt>
                <c:pt idx="60" formatCode="0.00E+00">
                  <c:v>300000</c:v>
                </c:pt>
                <c:pt idx="61" formatCode="0.00E+00">
                  <c:v>400000</c:v>
                </c:pt>
                <c:pt idx="62" formatCode="0.00E+00">
                  <c:v>500000</c:v>
                </c:pt>
                <c:pt idx="63" formatCode="0.00E+00">
                  <c:v>600000</c:v>
                </c:pt>
                <c:pt idx="64" formatCode="0.00E+00">
                  <c:v>700000</c:v>
                </c:pt>
                <c:pt idx="65" formatCode="0.00E+00">
                  <c:v>800000</c:v>
                </c:pt>
                <c:pt idx="66" formatCode="0.00E+00">
                  <c:v>900000</c:v>
                </c:pt>
                <c:pt idx="67" formatCode="0.00E+00">
                  <c:v>1000000</c:v>
                </c:pt>
                <c:pt idx="68" formatCode="0.00E+00">
                  <c:v>2000000</c:v>
                </c:pt>
                <c:pt idx="69" formatCode="0.00E+00">
                  <c:v>3000000</c:v>
                </c:pt>
                <c:pt idx="70" formatCode="0.00E+00">
                  <c:v>4000000</c:v>
                </c:pt>
                <c:pt idx="71" formatCode="0.00E+00">
                  <c:v>5000000</c:v>
                </c:pt>
                <c:pt idx="72" formatCode="0.00E+00">
                  <c:v>6000000</c:v>
                </c:pt>
                <c:pt idx="73" formatCode="0.00E+00">
                  <c:v>7000000</c:v>
                </c:pt>
                <c:pt idx="74" formatCode="0.00E+00">
                  <c:v>8000000</c:v>
                </c:pt>
                <c:pt idx="75" formatCode="0.00E+00">
                  <c:v>9000000</c:v>
                </c:pt>
                <c:pt idx="76" formatCode="0.00E+00">
                  <c:v>10000000</c:v>
                </c:pt>
              </c:numCache>
            </c:numRef>
          </c:xVal>
          <c:yVal>
            <c:numRef>
              <c:f>Blad2!$H$73:$H$149</c:f>
              <c:numCache>
                <c:formatCode>0.000E+00</c:formatCode>
                <c:ptCount val="77"/>
                <c:pt idx="0">
                  <c:v>0</c:v>
                </c:pt>
                <c:pt idx="1">
                  <c:v>0</c:v>
                </c:pt>
                <c:pt idx="2">
                  <c:v>0</c:v>
                </c:pt>
                <c:pt idx="3">
                  <c:v>-2.1097570595993043E-14</c:v>
                </c:pt>
                <c:pt idx="4">
                  <c:v>2.1097570595993043E-14</c:v>
                </c:pt>
                <c:pt idx="5">
                  <c:v>2.11E-14</c:v>
                </c:pt>
                <c:pt idx="6">
                  <c:v>2.11E-14</c:v>
                </c:pt>
                <c:pt idx="7">
                  <c:v>2.11E-14</c:v>
                </c:pt>
                <c:pt idx="8">
                  <c:v>2.1097570595993043E-14</c:v>
                </c:pt>
                <c:pt idx="9">
                  <c:v>2.1097570595993044E-13</c:v>
                </c:pt>
                <c:pt idx="10">
                  <c:v>8.4390282383972176E-13</c:v>
                </c:pt>
                <c:pt idx="11">
                  <c:v>2.510610900923172E-12</c:v>
                </c:pt>
                <c:pt idx="12">
                  <c:v>6.0971979022419889E-12</c:v>
                </c:pt>
                <c:pt idx="13">
                  <c:v>1.2806225351767776E-11</c:v>
                </c:pt>
                <c:pt idx="14">
                  <c:v>2.4325498897179978E-11</c:v>
                </c:pt>
                <c:pt idx="15">
                  <c:v>4.2701482886289919E-11</c:v>
                </c:pt>
                <c:pt idx="16">
                  <c:v>7.0486983361212755E-11</c:v>
                </c:pt>
                <c:pt idx="17">
                  <c:v>1.7686726357738846E-9</c:v>
                </c:pt>
                <c:pt idx="18">
                  <c:v>1.076077368734506E-8</c:v>
                </c:pt>
                <c:pt idx="19">
                  <c:v>3.699634113843327E-8</c:v>
                </c:pt>
                <c:pt idx="20">
                  <c:v>9.3552092293417513E-8</c:v>
                </c:pt>
                <c:pt idx="21">
                  <c:v>1.9547181864633539E-7</c:v>
                </c:pt>
                <c:pt idx="22">
                  <c:v>3.5888265084375818E-7</c:v>
                </c:pt>
                <c:pt idx="23">
                  <c:v>6.0037742730559304E-7</c:v>
                </c:pt>
                <c:pt idx="24">
                  <c:v>9.3659919866976569E-7</c:v>
                </c:pt>
                <c:pt idx="25">
                  <c:v>1.3839695754732264E-6</c:v>
                </c:pt>
                <c:pt idx="26">
                  <c:v>1.5220986656057198E-5</c:v>
                </c:pt>
                <c:pt idx="27">
                  <c:v>5.4266973930216082E-5</c:v>
                </c:pt>
                <c:pt idx="28">
                  <c:v>1.2664498539336204E-4</c:v>
                </c:pt>
                <c:pt idx="29">
                  <c:v>2.372543470761478E-4</c:v>
                </c:pt>
                <c:pt idx="30">
                  <c:v>3.8898935666982162E-4</c:v>
                </c:pt>
                <c:pt idx="31">
                  <c:v>1.4303422391081899E-3</c:v>
                </c:pt>
                <c:pt idx="32">
                  <c:v>7.077835407518605E-3</c:v>
                </c:pt>
                <c:pt idx="33">
                  <c:v>1.6834378741466881E-2</c:v>
                </c:pt>
                <c:pt idx="34">
                  <c:v>3.0377713644318662E-2</c:v>
                </c:pt>
                <c:pt idx="35">
                  <c:v>4.7408901846717082E-2</c:v>
                </c:pt>
                <c:pt idx="36">
                  <c:v>6.7652360596613184E-2</c:v>
                </c:pt>
                <c:pt idx="37">
                  <c:v>9.0854052439922825E-2</c:v>
                </c:pt>
                <c:pt idx="38">
                  <c:v>0.11677980104458939</c:v>
                </c:pt>
                <c:pt idx="39">
                  <c:v>0.1452137385552352</c:v>
                </c:pt>
                <c:pt idx="40">
                  <c:v>0.17595687432471044</c:v>
                </c:pt>
                <c:pt idx="41">
                  <c:v>0.57632586415148201</c:v>
                </c:pt>
                <c:pt idx="42">
                  <c:v>1.0741723457851995</c:v>
                </c:pt>
                <c:pt idx="43">
                  <c:v>1.6131552140791265</c:v>
                </c:pt>
                <c:pt idx="44">
                  <c:v>2.1683227830148399</c:v>
                </c:pt>
                <c:pt idx="45">
                  <c:v>2.7286313889459297</c:v>
                </c:pt>
                <c:pt idx="46">
                  <c:v>3.2891996954800153</c:v>
                </c:pt>
                <c:pt idx="47">
                  <c:v>3.8478767143431019</c:v>
                </c:pt>
                <c:pt idx="48">
                  <c:v>4.4037211569577739</c:v>
                </c:pt>
                <c:pt idx="49">
                  <c:v>4.9563276626137478</c:v>
                </c:pt>
                <c:pt idx="50">
                  <c:v>7.6675708317180575</c:v>
                </c:pt>
                <c:pt idx="51">
                  <c:v>10.292688612569162</c:v>
                </c:pt>
                <c:pt idx="52">
                  <c:v>15.293881444350582</c:v>
                </c:pt>
                <c:pt idx="53">
                  <c:v>19.978881043614592</c:v>
                </c:pt>
                <c:pt idx="54">
                  <c:v>24.36578890391743</c:v>
                </c:pt>
                <c:pt idx="55">
                  <c:v>28.471680285725018</c:v>
                </c:pt>
                <c:pt idx="56">
                  <c:v>32.312662282956296</c:v>
                </c:pt>
                <c:pt idx="57">
                  <c:v>42.393830421723692</c:v>
                </c:pt>
                <c:pt idx="58">
                  <c:v>55.157832524454484</c:v>
                </c:pt>
                <c:pt idx="59">
                  <c:v>64.009426530354901</c:v>
                </c:pt>
                <c:pt idx="60">
                  <c:v>73.75664963113509</c:v>
                </c:pt>
                <c:pt idx="61">
                  <c:v>77.011999118232055</c:v>
                </c:pt>
                <c:pt idx="62">
                  <c:v>76.769088344571927</c:v>
                </c:pt>
                <c:pt idx="63">
                  <c:v>74.691793640691657</c:v>
                </c:pt>
                <c:pt idx="64">
                  <c:v>71.70211909354137</c:v>
                </c:pt>
                <c:pt idx="65">
                  <c:v>68.308331259151487</c:v>
                </c:pt>
                <c:pt idx="66">
                  <c:v>64.788108420772843</c:v>
                </c:pt>
                <c:pt idx="67">
                  <c:v>61.290757187107147</c:v>
                </c:pt>
                <c:pt idx="68">
                  <c:v>34.088530202588423</c:v>
                </c:pt>
                <c:pt idx="69">
                  <c:v>18.858980345925662</c:v>
                </c:pt>
                <c:pt idx="70">
                  <c:v>10.433161732252474</c:v>
                </c:pt>
                <c:pt idx="71">
                  <c:v>5.7718310054696325</c:v>
                </c:pt>
                <c:pt idx="72">
                  <c:v>3.1930908371064843</c:v>
                </c:pt>
                <c:pt idx="73">
                  <c:v>1.7664808765725268</c:v>
                </c:pt>
                <c:pt idx="74">
                  <c:v>0.97725208786232631</c:v>
                </c:pt>
                <c:pt idx="75">
                  <c:v>0.54063514408618296</c:v>
                </c:pt>
                <c:pt idx="76">
                  <c:v>0.2990900328086738</c:v>
                </c:pt>
              </c:numCache>
            </c:numRef>
          </c:yVal>
          <c:smooth val="1"/>
        </c:ser>
        <c:ser>
          <c:idx val="6"/>
          <c:order val="6"/>
          <c:tx>
            <c:strRef>
              <c:f>Blad2!$I$72</c:f>
              <c:strCache>
                <c:ptCount val="1"/>
                <c:pt idx="0">
                  <c:v>Nd143</c:v>
                </c:pt>
              </c:strCache>
            </c:strRef>
          </c:tx>
          <c:marker>
            <c:symbol val="none"/>
          </c:marker>
          <c:xVal>
            <c:numRef>
              <c:f>Blad2!$B$73:$B$149</c:f>
              <c:numCache>
                <c:formatCode>General</c:formatCode>
                <c:ptCount val="77"/>
                <c:pt idx="0">
                  <c:v>0.01</c:v>
                </c:pt>
                <c:pt idx="1">
                  <c:v>1.4999999999999999E-2</c:v>
                </c:pt>
                <c:pt idx="2" formatCode="0.00E+00">
                  <c:v>0.05</c:v>
                </c:pt>
                <c:pt idx="3" formatCode="0.00E+00">
                  <c:v>0.06</c:v>
                </c:pt>
                <c:pt idx="4" formatCode="0.00E+00">
                  <c:v>7.0000000000000007E-2</c:v>
                </c:pt>
                <c:pt idx="5" formatCode="0.00E+00">
                  <c:v>0.08</c:v>
                </c:pt>
                <c:pt idx="6" formatCode="0.00E+00">
                  <c:v>0.09</c:v>
                </c:pt>
                <c:pt idx="7" formatCode="0.00E+00">
                  <c:v>0.1</c:v>
                </c:pt>
                <c:pt idx="8" formatCode="0.00E+00">
                  <c:v>0.2</c:v>
                </c:pt>
                <c:pt idx="9" formatCode="0.00E+00">
                  <c:v>0.3</c:v>
                </c:pt>
                <c:pt idx="10" formatCode="0.00E+00">
                  <c:v>0.4</c:v>
                </c:pt>
                <c:pt idx="11" formatCode="0.00E+00">
                  <c:v>0.5</c:v>
                </c:pt>
                <c:pt idx="12" formatCode="0.00E+00">
                  <c:v>0.6</c:v>
                </c:pt>
                <c:pt idx="13" formatCode="0.00E+00">
                  <c:v>0.7</c:v>
                </c:pt>
                <c:pt idx="14" formatCode="0.00E+00">
                  <c:v>0.8</c:v>
                </c:pt>
                <c:pt idx="15" formatCode="0.00E+00">
                  <c:v>0.9</c:v>
                </c:pt>
                <c:pt idx="16" formatCode="0.00E+00">
                  <c:v>1</c:v>
                </c:pt>
                <c:pt idx="17" formatCode="0.00E+00">
                  <c:v>2</c:v>
                </c:pt>
                <c:pt idx="18" formatCode="0.00E+00">
                  <c:v>3</c:v>
                </c:pt>
                <c:pt idx="19" formatCode="0.00E+00">
                  <c:v>4</c:v>
                </c:pt>
                <c:pt idx="20" formatCode="0.00E+00">
                  <c:v>5</c:v>
                </c:pt>
                <c:pt idx="21" formatCode="0.00E+00">
                  <c:v>6</c:v>
                </c:pt>
                <c:pt idx="22" formatCode="0.00E+00">
                  <c:v>7</c:v>
                </c:pt>
                <c:pt idx="23" formatCode="0.00E+00">
                  <c:v>8</c:v>
                </c:pt>
                <c:pt idx="24" formatCode="0.00E+00">
                  <c:v>9</c:v>
                </c:pt>
                <c:pt idx="25" formatCode="0.00E+00">
                  <c:v>10</c:v>
                </c:pt>
                <c:pt idx="26" formatCode="0.00E+00">
                  <c:v>20</c:v>
                </c:pt>
                <c:pt idx="27" formatCode="0.00E+00">
                  <c:v>30</c:v>
                </c:pt>
                <c:pt idx="28" formatCode="0.00E+00">
                  <c:v>40</c:v>
                </c:pt>
                <c:pt idx="29" formatCode="0.00E+00">
                  <c:v>50</c:v>
                </c:pt>
                <c:pt idx="30" formatCode="0.00E+00">
                  <c:v>60</c:v>
                </c:pt>
                <c:pt idx="31" formatCode="0.00E+00">
                  <c:v>100</c:v>
                </c:pt>
                <c:pt idx="32" formatCode="0.00E+00">
                  <c:v>200</c:v>
                </c:pt>
                <c:pt idx="33" formatCode="0.00E+00">
                  <c:v>300</c:v>
                </c:pt>
                <c:pt idx="34" formatCode="0.00E+00">
                  <c:v>400</c:v>
                </c:pt>
                <c:pt idx="35" formatCode="0.00E+00">
                  <c:v>500</c:v>
                </c:pt>
                <c:pt idx="36" formatCode="0.00E+00">
                  <c:v>600</c:v>
                </c:pt>
                <c:pt idx="37" formatCode="0.00E+00">
                  <c:v>700</c:v>
                </c:pt>
                <c:pt idx="38" formatCode="0.00E+00">
                  <c:v>800</c:v>
                </c:pt>
                <c:pt idx="39" formatCode="0.00E+00">
                  <c:v>900</c:v>
                </c:pt>
                <c:pt idx="40" formatCode="0.00E+00">
                  <c:v>1000</c:v>
                </c:pt>
                <c:pt idx="41" formatCode="0.00E+00">
                  <c:v>2000</c:v>
                </c:pt>
                <c:pt idx="42" formatCode="0.00E+00">
                  <c:v>3000</c:v>
                </c:pt>
                <c:pt idx="43" formatCode="0.00E+00">
                  <c:v>4000</c:v>
                </c:pt>
                <c:pt idx="44" formatCode="0.00E+00">
                  <c:v>5000</c:v>
                </c:pt>
                <c:pt idx="45" formatCode="0.00E+00">
                  <c:v>6000</c:v>
                </c:pt>
                <c:pt idx="46" formatCode="0.00E+00">
                  <c:v>7000</c:v>
                </c:pt>
                <c:pt idx="47" formatCode="0.00E+00">
                  <c:v>8000</c:v>
                </c:pt>
                <c:pt idx="48" formatCode="0.00E+00">
                  <c:v>9000</c:v>
                </c:pt>
                <c:pt idx="49" formatCode="0.00E+00">
                  <c:v>10000</c:v>
                </c:pt>
                <c:pt idx="50" formatCode="0.00E+00">
                  <c:v>15000</c:v>
                </c:pt>
                <c:pt idx="51" formatCode="0.00E+00">
                  <c:v>20000</c:v>
                </c:pt>
                <c:pt idx="52" formatCode="0.00E+00">
                  <c:v>30000</c:v>
                </c:pt>
                <c:pt idx="53" formatCode="0.00E+00">
                  <c:v>40000</c:v>
                </c:pt>
                <c:pt idx="54" formatCode="0.00E+00">
                  <c:v>50000</c:v>
                </c:pt>
                <c:pt idx="55" formatCode="0.00E+00">
                  <c:v>60000</c:v>
                </c:pt>
                <c:pt idx="56" formatCode="0.00E+00">
                  <c:v>70000</c:v>
                </c:pt>
                <c:pt idx="57" formatCode="0.00E+00">
                  <c:v>100000</c:v>
                </c:pt>
                <c:pt idx="58" formatCode="0.00E+00">
                  <c:v>150000</c:v>
                </c:pt>
                <c:pt idx="59" formatCode="0.00E+00">
                  <c:v>200000</c:v>
                </c:pt>
                <c:pt idx="60" formatCode="0.00E+00">
                  <c:v>300000</c:v>
                </c:pt>
                <c:pt idx="61" formatCode="0.00E+00">
                  <c:v>400000</c:v>
                </c:pt>
                <c:pt idx="62" formatCode="0.00E+00">
                  <c:v>500000</c:v>
                </c:pt>
                <c:pt idx="63" formatCode="0.00E+00">
                  <c:v>600000</c:v>
                </c:pt>
                <c:pt idx="64" formatCode="0.00E+00">
                  <c:v>700000</c:v>
                </c:pt>
                <c:pt idx="65" formatCode="0.00E+00">
                  <c:v>800000</c:v>
                </c:pt>
                <c:pt idx="66" formatCode="0.00E+00">
                  <c:v>900000</c:v>
                </c:pt>
                <c:pt idx="67" formatCode="0.00E+00">
                  <c:v>1000000</c:v>
                </c:pt>
                <c:pt idx="68" formatCode="0.00E+00">
                  <c:v>2000000</c:v>
                </c:pt>
                <c:pt idx="69" formatCode="0.00E+00">
                  <c:v>3000000</c:v>
                </c:pt>
                <c:pt idx="70" formatCode="0.00E+00">
                  <c:v>4000000</c:v>
                </c:pt>
                <c:pt idx="71" formatCode="0.00E+00">
                  <c:v>5000000</c:v>
                </c:pt>
                <c:pt idx="72" formatCode="0.00E+00">
                  <c:v>6000000</c:v>
                </c:pt>
                <c:pt idx="73" formatCode="0.00E+00">
                  <c:v>7000000</c:v>
                </c:pt>
                <c:pt idx="74" formatCode="0.00E+00">
                  <c:v>8000000</c:v>
                </c:pt>
                <c:pt idx="75" formatCode="0.00E+00">
                  <c:v>9000000</c:v>
                </c:pt>
                <c:pt idx="76" formatCode="0.00E+00">
                  <c:v>10000000</c:v>
                </c:pt>
              </c:numCache>
            </c:numRef>
          </c:xVal>
          <c:yVal>
            <c:numRef>
              <c:f>Blad2!$I$73:$I$149</c:f>
              <c:numCache>
                <c:formatCode>0.000E+00</c:formatCode>
                <c:ptCount val="7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1.2789769243681803E-13</c:v>
                </c:pt>
                <c:pt idx="22">
                  <c:v>3.2684965844964609E-13</c:v>
                </c:pt>
                <c:pt idx="23">
                  <c:v>5.5422333389287814E-13</c:v>
                </c:pt>
                <c:pt idx="24">
                  <c:v>1.0373923942097463E-12</c:v>
                </c:pt>
                <c:pt idx="25">
                  <c:v>1.7053025658242404E-12</c:v>
                </c:pt>
                <c:pt idx="26">
                  <c:v>4.1097791836364195E-11</c:v>
                </c:pt>
                <c:pt idx="27">
                  <c:v>2.3199220322567271E-10</c:v>
                </c:pt>
                <c:pt idx="28">
                  <c:v>7.4959416451747529E-10</c:v>
                </c:pt>
                <c:pt idx="29">
                  <c:v>1.8070380747303716E-9</c:v>
                </c:pt>
                <c:pt idx="30">
                  <c:v>3.6399256941876956E-9</c:v>
                </c:pt>
                <c:pt idx="31">
                  <c:v>2.3792352976670372E-8</c:v>
                </c:pt>
                <c:pt idx="32">
                  <c:v>2.5454795604673564E-7</c:v>
                </c:pt>
                <c:pt idx="33">
                  <c:v>9.4289211460818478E-7</c:v>
                </c:pt>
                <c:pt idx="34">
                  <c:v>2.322447926417226E-6</c:v>
                </c:pt>
                <c:pt idx="35">
                  <c:v>4.6084250584499387E-6</c:v>
                </c:pt>
                <c:pt idx="36">
                  <c:v>7.9990365406956698E-6</c:v>
                </c:pt>
                <c:pt idx="37">
                  <c:v>1.2676827267910085E-5</c:v>
                </c:pt>
                <c:pt idx="38">
                  <c:v>1.8809899060556745E-5</c:v>
                </c:pt>
                <c:pt idx="39">
                  <c:v>2.6553039560894831E-5</c:v>
                </c:pt>
                <c:pt idx="40">
                  <c:v>3.6048763618623525E-5</c:v>
                </c:pt>
                <c:pt idx="41">
                  <c:v>2.5169069239439068E-4</c:v>
                </c:pt>
                <c:pt idx="42">
                  <c:v>7.3722326463609988E-4</c:v>
                </c:pt>
                <c:pt idx="43">
                  <c:v>1.5314374150534604E-3</c:v>
                </c:pt>
                <c:pt idx="44">
                  <c:v>2.6503082284250468E-3</c:v>
                </c:pt>
                <c:pt idx="45">
                  <c:v>4.099708607995467E-3</c:v>
                </c:pt>
                <c:pt idx="46">
                  <c:v>5.8810424342254919E-3</c:v>
                </c:pt>
                <c:pt idx="47">
                  <c:v>7.9937404758538833E-3</c:v>
                </c:pt>
                <c:pt idx="48">
                  <c:v>1.0436366242743134E-2</c:v>
                </c:pt>
                <c:pt idx="49">
                  <c:v>1.320710592899843E-2</c:v>
                </c:pt>
                <c:pt idx="50">
                  <c:v>3.1911916106068361E-2</c:v>
                </c:pt>
                <c:pt idx="51">
                  <c:v>5.8514080348871289E-2</c:v>
                </c:pt>
                <c:pt idx="52">
                  <c:v>0.13441094839396328</c:v>
                </c:pt>
                <c:pt idx="53">
                  <c:v>0.23896975345792271</c:v>
                </c:pt>
                <c:pt idx="54">
                  <c:v>0.37037273306559371</c:v>
                </c:pt>
                <c:pt idx="55">
                  <c:v>0.52690621855415998</c:v>
                </c:pt>
                <c:pt idx="56">
                  <c:v>0.7069547331821866</c:v>
                </c:pt>
                <c:pt idx="57">
                  <c:v>1.3733938322432948</c:v>
                </c:pt>
                <c:pt idx="58">
                  <c:v>2.8282981741701434</c:v>
                </c:pt>
                <c:pt idx="59">
                  <c:v>4.6002465605634768</c:v>
                </c:pt>
                <c:pt idx="60">
                  <c:v>8.7206047745657287</c:v>
                </c:pt>
                <c:pt idx="61">
                  <c:v>13.20643301049806</c:v>
                </c:pt>
                <c:pt idx="62">
                  <c:v>17.770633213025334</c:v>
                </c:pt>
                <c:pt idx="63">
                  <c:v>22.260163237700127</c:v>
                </c:pt>
                <c:pt idx="64">
                  <c:v>26.596398652543584</c:v>
                </c:pt>
                <c:pt idx="65">
                  <c:v>30.741865294872227</c:v>
                </c:pt>
                <c:pt idx="66">
                  <c:v>34.681691170781704</c:v>
                </c:pt>
                <c:pt idx="67">
                  <c:v>38.413273710752179</c:v>
                </c:pt>
                <c:pt idx="68">
                  <c:v>65.910600217405715</c:v>
                </c:pt>
                <c:pt idx="69">
                  <c:v>81.14101709918134</c:v>
                </c:pt>
                <c:pt idx="70">
                  <c:v>89.566838260241056</c:v>
                </c:pt>
                <c:pt idx="71">
                  <c:v>94.228168994508309</c:v>
                </c:pt>
                <c:pt idx="72">
                  <c:v>96.806909162893447</c:v>
                </c:pt>
                <c:pt idx="73">
                  <c:v>98.23351912342747</c:v>
                </c:pt>
                <c:pt idx="74">
                  <c:v>99.022747912137675</c:v>
                </c:pt>
                <c:pt idx="75">
                  <c:v>99.459364855913819</c:v>
                </c:pt>
                <c:pt idx="76">
                  <c:v>99.700909967191322</c:v>
                </c:pt>
              </c:numCache>
            </c:numRef>
          </c:yVal>
          <c:smooth val="1"/>
        </c:ser>
        <c:dLbls>
          <c:showLegendKey val="0"/>
          <c:showVal val="0"/>
          <c:showCatName val="0"/>
          <c:showSerName val="0"/>
          <c:showPercent val="0"/>
          <c:showBubbleSize val="0"/>
        </c:dLbls>
        <c:axId val="111457408"/>
        <c:axId val="111459328"/>
      </c:scatterChart>
      <c:valAx>
        <c:axId val="111457408"/>
        <c:scaling>
          <c:logBase val="10"/>
          <c:orientation val="minMax"/>
          <c:max val="11000000"/>
          <c:min val="1.0000000000000002E-2"/>
        </c:scaling>
        <c:delete val="0"/>
        <c:axPos val="b"/>
        <c:majorGridlines/>
        <c:minorGridlines/>
        <c:title>
          <c:tx>
            <c:rich>
              <a:bodyPr/>
              <a:lstStyle/>
              <a:p>
                <a:pPr>
                  <a:defRPr/>
                </a:pPr>
                <a:r>
                  <a:rPr lang="sv-SE" sz="1200"/>
                  <a:t>Sekunder</a:t>
                </a:r>
              </a:p>
            </c:rich>
          </c:tx>
          <c:layout/>
          <c:overlay val="0"/>
        </c:title>
        <c:numFmt formatCode="0.00E+00" sourceLinked="0"/>
        <c:majorTickMark val="out"/>
        <c:minorTickMark val="out"/>
        <c:tickLblPos val="nextTo"/>
        <c:crossAx val="111459328"/>
        <c:crossesAt val="0"/>
        <c:crossBetween val="midCat"/>
        <c:majorUnit val="10"/>
        <c:minorUnit val="10"/>
      </c:valAx>
      <c:valAx>
        <c:axId val="111459328"/>
        <c:scaling>
          <c:orientation val="minMax"/>
          <c:max val="100"/>
          <c:min val="1"/>
        </c:scaling>
        <c:delete val="0"/>
        <c:axPos val="l"/>
        <c:majorGridlines/>
        <c:title>
          <c:tx>
            <c:rich>
              <a:bodyPr rot="-5400000" vert="horz"/>
              <a:lstStyle/>
              <a:p>
                <a:pPr>
                  <a:defRPr sz="1200"/>
                </a:pPr>
                <a:r>
                  <a:rPr lang="sv-SE" sz="1200"/>
                  <a:t>Procent</a:t>
                </a:r>
              </a:p>
            </c:rich>
          </c:tx>
          <c:layout>
            <c:manualLayout>
              <c:xMode val="edge"/>
              <c:yMode val="edge"/>
              <c:x val="1.8518521218798663E-2"/>
              <c:y val="0.49442025497811753"/>
            </c:manualLayout>
          </c:layout>
          <c:overlay val="0"/>
        </c:title>
        <c:numFmt formatCode="#,##0" sourceLinked="0"/>
        <c:majorTickMark val="out"/>
        <c:minorTickMark val="none"/>
        <c:tickLblPos val="nextTo"/>
        <c:crossAx val="111457408"/>
        <c:crossesAt val="1.0000000000000002E-2"/>
        <c:crossBetween val="midCat"/>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0.48713</cdr:x>
      <cdr:y>0.44875</cdr:y>
    </cdr:from>
    <cdr:to>
      <cdr:x>0.59008</cdr:x>
      <cdr:y>0.51708</cdr:y>
    </cdr:to>
    <cdr:sp macro="" textlink="">
      <cdr:nvSpPr>
        <cdr:cNvPr id="7" name="textruta 6"/>
        <cdr:cNvSpPr txBox="1"/>
      </cdr:nvSpPr>
      <cdr:spPr>
        <a:xfrm xmlns:a="http://schemas.openxmlformats.org/drawingml/2006/main">
          <a:off x="2725961" y="1891383"/>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0.14894</cdr:x>
      <cdr:y>0.22665</cdr:y>
    </cdr:from>
    <cdr:to>
      <cdr:x>0.65441</cdr:x>
      <cdr:y>0.85085</cdr:y>
    </cdr:to>
    <cdr:grpSp>
      <cdr:nvGrpSpPr>
        <cdr:cNvPr id="9" name="Grupp 8"/>
        <cdr:cNvGrpSpPr/>
      </cdr:nvGrpSpPr>
      <cdr:grpSpPr>
        <a:xfrm xmlns:a="http://schemas.openxmlformats.org/drawingml/2006/main">
          <a:off x="867174" y="864992"/>
          <a:ext cx="2943001" cy="2382212"/>
          <a:chOff x="867174" y="864992"/>
          <a:chExt cx="2943001" cy="2382212"/>
        </a:xfrm>
      </cdr:grpSpPr>
      <cdr:sp macro="" textlink="">
        <cdr:nvSpPr>
          <cdr:cNvPr id="2" name="textruta 1"/>
          <cdr:cNvSpPr txBox="1"/>
        </cdr:nvSpPr>
        <cdr:spPr>
          <a:xfrm xmlns:a="http://schemas.openxmlformats.org/drawingml/2006/main">
            <a:off x="1917634" y="2979826"/>
            <a:ext cx="604530" cy="267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b="1">
                <a:solidFill>
                  <a:schemeClr val="bg1"/>
                </a:solidFill>
              </a:rPr>
              <a:t>22,5</a:t>
            </a:r>
          </a:p>
        </cdr:txBody>
      </cdr:sp>
      <cdr:sp macro="" textlink="">
        <cdr:nvSpPr>
          <cdr:cNvPr id="3" name="textruta 2"/>
          <cdr:cNvSpPr txBox="1"/>
        </cdr:nvSpPr>
        <cdr:spPr>
          <a:xfrm xmlns:a="http://schemas.openxmlformats.org/drawingml/2006/main">
            <a:off x="867174" y="2212228"/>
            <a:ext cx="604530" cy="267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b="1">
                <a:solidFill>
                  <a:schemeClr val="bg1"/>
                </a:solidFill>
              </a:rPr>
              <a:t>16,2</a:t>
            </a:r>
          </a:p>
        </cdr:txBody>
      </cdr:sp>
      <cdr:sp macro="" textlink="">
        <cdr:nvSpPr>
          <cdr:cNvPr id="4" name="textruta 3"/>
          <cdr:cNvSpPr txBox="1"/>
        </cdr:nvSpPr>
        <cdr:spPr>
          <a:xfrm xmlns:a="http://schemas.openxmlformats.org/drawingml/2006/main">
            <a:off x="926620" y="1315254"/>
            <a:ext cx="604530" cy="267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b="1">
                <a:solidFill>
                  <a:schemeClr val="bg1"/>
                </a:solidFill>
              </a:rPr>
              <a:t>10,9</a:t>
            </a:r>
          </a:p>
        </cdr:txBody>
      </cdr:sp>
      <cdr:sp macro="" textlink="">
        <cdr:nvSpPr>
          <cdr:cNvPr id="5" name="textruta 4"/>
          <cdr:cNvSpPr txBox="1"/>
        </cdr:nvSpPr>
        <cdr:spPr>
          <a:xfrm xmlns:a="http://schemas.openxmlformats.org/drawingml/2006/main">
            <a:off x="1337791" y="995400"/>
            <a:ext cx="604530" cy="267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b="1" dirty="0">
                <a:solidFill>
                  <a:schemeClr val="bg1"/>
                </a:solidFill>
              </a:rPr>
              <a:t>5,0</a:t>
            </a:r>
          </a:p>
        </cdr:txBody>
      </cdr:sp>
      <cdr:sp macro="" textlink="">
        <cdr:nvSpPr>
          <cdr:cNvPr id="6" name="textruta 5"/>
          <cdr:cNvSpPr txBox="1"/>
        </cdr:nvSpPr>
        <cdr:spPr>
          <a:xfrm xmlns:a="http://schemas.openxmlformats.org/drawingml/2006/main">
            <a:off x="1787331" y="864992"/>
            <a:ext cx="604530" cy="267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b="1" dirty="0">
                <a:solidFill>
                  <a:schemeClr val="bg1"/>
                </a:solidFill>
              </a:rPr>
              <a:t>5,0</a:t>
            </a:r>
          </a:p>
        </cdr:txBody>
      </cdr:sp>
      <cdr:sp macro="" textlink="">
        <cdr:nvSpPr>
          <cdr:cNvPr id="8" name="textruta 7"/>
          <cdr:cNvSpPr txBox="1"/>
        </cdr:nvSpPr>
        <cdr:spPr>
          <a:xfrm xmlns:a="http://schemas.openxmlformats.org/drawingml/2006/main">
            <a:off x="2911153" y="1777805"/>
            <a:ext cx="899022" cy="325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b="1" dirty="0" smtClean="0">
                <a:solidFill>
                  <a:schemeClr val="bg1"/>
                </a:solidFill>
              </a:rPr>
              <a:t>40,4</a:t>
            </a:r>
            <a:endParaRPr lang="sv-SE" sz="1400" b="1" dirty="0">
              <a:solidFill>
                <a:schemeClr val="bg1"/>
              </a:solidFill>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0.22977</cdr:x>
      <cdr:y>0.91737</cdr:y>
    </cdr:from>
    <cdr:to>
      <cdr:x>0.31214</cdr:x>
      <cdr:y>0.9661</cdr:y>
    </cdr:to>
    <cdr:sp macro="" textlink="">
      <cdr:nvSpPr>
        <cdr:cNvPr id="2" name="textruta 1"/>
        <cdr:cNvSpPr txBox="1"/>
      </cdr:nvSpPr>
      <cdr:spPr>
        <a:xfrm xmlns:a="http://schemas.openxmlformats.org/drawingml/2006/main">
          <a:off x="1514475" y="4124325"/>
          <a:ext cx="5429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a:t>1 sek</a:t>
          </a:r>
        </a:p>
      </cdr:txBody>
    </cdr:sp>
  </cdr:relSizeAnchor>
  <cdr:relSizeAnchor xmlns:cdr="http://schemas.openxmlformats.org/drawingml/2006/chartDrawing">
    <cdr:from>
      <cdr:x>0.52185</cdr:x>
      <cdr:y>0.83635</cdr:y>
    </cdr:from>
    <cdr:to>
      <cdr:x>0.52185</cdr:x>
      <cdr:y>0.91643</cdr:y>
    </cdr:to>
    <cdr:cxnSp macro="">
      <cdr:nvCxnSpPr>
        <cdr:cNvPr id="4" name="Rak 3"/>
        <cdr:cNvCxnSpPr/>
      </cdr:nvCxnSpPr>
      <cdr:spPr>
        <a:xfrm xmlns:a="http://schemas.openxmlformats.org/drawingml/2006/main">
          <a:off x="3439666" y="3760068"/>
          <a:ext cx="0" cy="36004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0.60925</cdr:x>
      <cdr:y>0.83635</cdr:y>
    </cdr:from>
    <cdr:to>
      <cdr:x>0.60925</cdr:x>
      <cdr:y>0.93245</cdr:y>
    </cdr:to>
    <cdr:cxnSp macro="">
      <cdr:nvCxnSpPr>
        <cdr:cNvPr id="6" name="Rak 5"/>
        <cdr:cNvCxnSpPr/>
      </cdr:nvCxnSpPr>
      <cdr:spPr>
        <a:xfrm xmlns:a="http://schemas.openxmlformats.org/drawingml/2006/main">
          <a:off x="4015730" y="3760068"/>
          <a:ext cx="0" cy="432048"/>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0.79497</cdr:x>
      <cdr:y>0.82033</cdr:y>
    </cdr:from>
    <cdr:to>
      <cdr:x>0.79497</cdr:x>
      <cdr:y>0.93245</cdr:y>
    </cdr:to>
    <cdr:cxnSp macro="">
      <cdr:nvCxnSpPr>
        <cdr:cNvPr id="12" name="Rak 11"/>
        <cdr:cNvCxnSpPr/>
      </cdr:nvCxnSpPr>
      <cdr:spPr>
        <a:xfrm xmlns:a="http://schemas.openxmlformats.org/drawingml/2006/main">
          <a:off x="5239866" y="3688060"/>
          <a:ext cx="0" cy="504056"/>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0.30336</cdr:x>
      <cdr:y>0.91643</cdr:y>
    </cdr:from>
    <cdr:to>
      <cdr:x>0.40168</cdr:x>
      <cdr:y>0.9805</cdr:y>
    </cdr:to>
    <cdr:sp macro="" textlink="">
      <cdr:nvSpPr>
        <cdr:cNvPr id="3" name="textruta 2"/>
        <cdr:cNvSpPr txBox="1"/>
      </cdr:nvSpPr>
      <cdr:spPr>
        <a:xfrm xmlns:a="http://schemas.openxmlformats.org/drawingml/2006/main">
          <a:off x="1999506" y="4120108"/>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0.28151</cdr:x>
      <cdr:y>0.83635</cdr:y>
    </cdr:from>
    <cdr:to>
      <cdr:x>0.28151</cdr:x>
      <cdr:y>0.91643</cdr:y>
    </cdr:to>
    <cdr:cxnSp macro="">
      <cdr:nvCxnSpPr>
        <cdr:cNvPr id="7" name="Rak 6"/>
        <cdr:cNvCxnSpPr/>
      </cdr:nvCxnSpPr>
      <cdr:spPr>
        <a:xfrm xmlns:a="http://schemas.openxmlformats.org/drawingml/2006/main">
          <a:off x="1855490" y="3760068"/>
          <a:ext cx="0" cy="36004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0.40168</cdr:x>
      <cdr:y>0.83635</cdr:y>
    </cdr:from>
    <cdr:to>
      <cdr:x>0.40168</cdr:x>
      <cdr:y>0.91643</cdr:y>
    </cdr:to>
    <cdr:cxnSp macro="">
      <cdr:nvCxnSpPr>
        <cdr:cNvPr id="9" name="Rak 8"/>
        <cdr:cNvCxnSpPr/>
      </cdr:nvCxnSpPr>
      <cdr:spPr>
        <a:xfrm xmlns:a="http://schemas.openxmlformats.org/drawingml/2006/main">
          <a:off x="2647578" y="3760068"/>
          <a:ext cx="0" cy="36004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0.35798</cdr:x>
      <cdr:y>0.93245</cdr:y>
    </cdr:from>
    <cdr:to>
      <cdr:x>0.44538</cdr:x>
      <cdr:y>0.96449</cdr:y>
    </cdr:to>
    <cdr:sp macro="" textlink="">
      <cdr:nvSpPr>
        <cdr:cNvPr id="11" name="textruta 10"/>
        <cdr:cNvSpPr txBox="1"/>
      </cdr:nvSpPr>
      <cdr:spPr>
        <a:xfrm xmlns:a="http://schemas.openxmlformats.org/drawingml/2006/main">
          <a:off x="2359546" y="4192116"/>
          <a:ext cx="576064"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0.3689</cdr:x>
      <cdr:y>0.91643</cdr:y>
    </cdr:from>
    <cdr:to>
      <cdr:x>0.4563</cdr:x>
      <cdr:y>0.9805</cdr:y>
    </cdr:to>
    <cdr:sp macro="" textlink="">
      <cdr:nvSpPr>
        <cdr:cNvPr id="13" name="textruta 12"/>
        <cdr:cNvSpPr txBox="1"/>
      </cdr:nvSpPr>
      <cdr:spPr>
        <a:xfrm xmlns:a="http://schemas.openxmlformats.org/drawingml/2006/main">
          <a:off x="2431554" y="4120108"/>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smtClean="0"/>
            <a:t>1 min</a:t>
          </a:r>
          <a:endParaRPr lang="sv-SE" sz="1100" dirty="0"/>
        </a:p>
      </cdr:txBody>
    </cdr:sp>
  </cdr:relSizeAnchor>
  <cdr:relSizeAnchor xmlns:cdr="http://schemas.openxmlformats.org/drawingml/2006/chartDrawing">
    <cdr:from>
      <cdr:x>0.48908</cdr:x>
      <cdr:y>0.91643</cdr:y>
    </cdr:from>
    <cdr:to>
      <cdr:x>0.56555</cdr:x>
      <cdr:y>0.96449</cdr:y>
    </cdr:to>
    <cdr:sp macro="" textlink="">
      <cdr:nvSpPr>
        <cdr:cNvPr id="24" name="textruta 23"/>
        <cdr:cNvSpPr txBox="1"/>
      </cdr:nvSpPr>
      <cdr:spPr>
        <a:xfrm xmlns:a="http://schemas.openxmlformats.org/drawingml/2006/main">
          <a:off x="3223642" y="4120108"/>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smtClean="0"/>
            <a:t>1 </a:t>
          </a:r>
          <a:r>
            <a:rPr lang="sv-SE" sz="1100" dirty="0" err="1" smtClean="0"/>
            <a:t>tim</a:t>
          </a:r>
          <a:endParaRPr lang="sv-SE" sz="1100" dirty="0"/>
        </a:p>
      </cdr:txBody>
    </cdr:sp>
  </cdr:relSizeAnchor>
  <cdr:relSizeAnchor xmlns:cdr="http://schemas.openxmlformats.org/drawingml/2006/chartDrawing">
    <cdr:from>
      <cdr:x>0.56555</cdr:x>
      <cdr:y>0.91643</cdr:y>
    </cdr:from>
    <cdr:to>
      <cdr:x>0.6748</cdr:x>
      <cdr:y>0.96449</cdr:y>
    </cdr:to>
    <cdr:sp macro="" textlink="">
      <cdr:nvSpPr>
        <cdr:cNvPr id="26" name="textruta 25"/>
        <cdr:cNvSpPr txBox="1"/>
      </cdr:nvSpPr>
      <cdr:spPr>
        <a:xfrm xmlns:a="http://schemas.openxmlformats.org/drawingml/2006/main">
          <a:off x="3727698" y="4120108"/>
          <a:ext cx="72008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smtClean="0"/>
            <a:t>1 dygn</a:t>
          </a:r>
          <a:endParaRPr lang="sv-SE" sz="1100" dirty="0"/>
        </a:p>
      </cdr:txBody>
    </cdr:sp>
  </cdr:relSizeAnchor>
  <cdr:relSizeAnchor xmlns:cdr="http://schemas.openxmlformats.org/drawingml/2006/chartDrawing">
    <cdr:from>
      <cdr:x>0.76219</cdr:x>
      <cdr:y>0.91643</cdr:y>
    </cdr:from>
    <cdr:to>
      <cdr:x>0.84959</cdr:x>
      <cdr:y>0.96449</cdr:y>
    </cdr:to>
    <cdr:sp macro="" textlink="">
      <cdr:nvSpPr>
        <cdr:cNvPr id="35" name="textruta 34"/>
        <cdr:cNvSpPr txBox="1"/>
      </cdr:nvSpPr>
      <cdr:spPr>
        <a:xfrm xmlns:a="http://schemas.openxmlformats.org/drawingml/2006/main">
          <a:off x="5023842" y="4120108"/>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smtClean="0"/>
            <a:t>1 år</a:t>
          </a:r>
          <a:endParaRPr lang="sv-S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BEC6C-2F1D-47F3-B137-3D3678646AF8}" type="datetimeFigureOut">
              <a:rPr lang="sv-SE" smtClean="0"/>
              <a:t>2017-04-21</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80EBB-66D5-4A80-9B49-02F363642EF3}" type="slidenum">
              <a:rPr lang="sv-SE" smtClean="0"/>
              <a:t>‹#›</a:t>
            </a:fld>
            <a:endParaRPr lang="sv-SE" dirty="0"/>
          </a:p>
        </p:txBody>
      </p:sp>
    </p:spTree>
    <p:extLst>
      <p:ext uri="{BB962C8B-B14F-4D97-AF65-F5344CB8AC3E}">
        <p14:creationId xmlns:p14="http://schemas.microsoft.com/office/powerpoint/2010/main" val="70963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a:t>
            </a:fld>
            <a:endParaRPr lang="sv-SE" dirty="0"/>
          </a:p>
        </p:txBody>
      </p:sp>
    </p:spTree>
    <p:extLst>
      <p:ext uri="{BB962C8B-B14F-4D97-AF65-F5344CB8AC3E}">
        <p14:creationId xmlns:p14="http://schemas.microsoft.com/office/powerpoint/2010/main" val="298615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B580EBB-66D5-4A80-9B49-02F363642EF3}" type="slidenum">
              <a:rPr lang="sv-SE" smtClean="0"/>
              <a:t>13</a:t>
            </a:fld>
            <a:endParaRPr lang="sv-SE" dirty="0"/>
          </a:p>
        </p:txBody>
      </p:sp>
    </p:spTree>
    <p:extLst>
      <p:ext uri="{BB962C8B-B14F-4D97-AF65-F5344CB8AC3E}">
        <p14:creationId xmlns:p14="http://schemas.microsoft.com/office/powerpoint/2010/main" val="5936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B580EBB-66D5-4A80-9B49-02F363642EF3}" type="slidenum">
              <a:rPr lang="sv-SE" smtClean="0"/>
              <a:t>14</a:t>
            </a:fld>
            <a:endParaRPr lang="sv-SE" dirty="0"/>
          </a:p>
        </p:txBody>
      </p:sp>
    </p:spTree>
    <p:extLst>
      <p:ext uri="{BB962C8B-B14F-4D97-AF65-F5344CB8AC3E}">
        <p14:creationId xmlns:p14="http://schemas.microsoft.com/office/powerpoint/2010/main" val="149022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B580EBB-66D5-4A80-9B49-02F363642EF3}" type="slidenum">
              <a:rPr lang="sv-SE" smtClean="0"/>
              <a:t>15</a:t>
            </a:fld>
            <a:endParaRPr lang="sv-SE" dirty="0"/>
          </a:p>
        </p:txBody>
      </p:sp>
    </p:spTree>
    <p:extLst>
      <p:ext uri="{BB962C8B-B14F-4D97-AF65-F5344CB8AC3E}">
        <p14:creationId xmlns:p14="http://schemas.microsoft.com/office/powerpoint/2010/main" val="15195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Varje klyvning ger upphov till två klyvningsprodukter i det här fallet Ba-141 (Barium-141) och Rb-92 (Rubidium-92) plus 2 eller 3 neutroner (i genomsnitt 2,5 neutroner).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16</a:t>
            </a:fld>
            <a:endParaRPr lang="sv-SE" dirty="0"/>
          </a:p>
        </p:txBody>
      </p:sp>
    </p:spTree>
    <p:extLst>
      <p:ext uri="{BB962C8B-B14F-4D97-AF65-F5344CB8AC3E}">
        <p14:creationId xmlns:p14="http://schemas.microsoft.com/office/powerpoint/2010/main" val="193587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17</a:t>
            </a:fld>
            <a:endParaRPr lang="sv-SE" dirty="0"/>
          </a:p>
        </p:txBody>
      </p:sp>
    </p:spTree>
    <p:extLst>
      <p:ext uri="{BB962C8B-B14F-4D97-AF65-F5344CB8AC3E}">
        <p14:creationId xmlns:p14="http://schemas.microsoft.com/office/powerpoint/2010/main" val="3362438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Vid klyvning</a:t>
            </a:r>
            <a:r>
              <a:rPr lang="sv-SE" baseline="0" dirty="0" smtClean="0"/>
              <a:t> av U-235 bildas ett stort antal isotoper, som nästan alla är mer eller mindre radioaktiva och som nästan uteslutande omvandlas genom betasönderfall, där varje sönderfallskedja slutar med en stabil isotop. Klyvningen resulterar i två grupper med masstal 79-110 för den lättare gruppen och masstal  125-158 för den tyngre gruppen. Vid hopräkning av procentsiffrorna får man ca 200 %, vilket beror på att varje U-235 kärna klyvs i två större delar. Om man däremot multiplicerar masstalet för varje isotopkedja och delar med 235 får man totalt ca 100 %. Mellanrummet mellan staplarna är inte helt tomt men halterna är så små att de inte syns i diagrammet.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18</a:t>
            </a:fld>
            <a:endParaRPr lang="sv-SE" dirty="0"/>
          </a:p>
        </p:txBody>
      </p:sp>
    </p:spTree>
    <p:extLst>
      <p:ext uri="{BB962C8B-B14F-4D97-AF65-F5344CB8AC3E}">
        <p14:creationId xmlns:p14="http://schemas.microsoft.com/office/powerpoint/2010/main" val="18878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Vågräta rader är olika isotoper av samma grundämne. Alla klyvningsprodukter har överskott på neutroner som de gör sig av med genom </a:t>
            </a:r>
            <a:r>
              <a:rPr lang="el-GR" dirty="0" smtClean="0">
                <a:latin typeface="Calibri"/>
                <a:cs typeface="Calibri"/>
              </a:rPr>
              <a:t>β</a:t>
            </a:r>
            <a:r>
              <a:rPr lang="sv-SE" dirty="0" smtClean="0">
                <a:latin typeface="Calibri"/>
                <a:cs typeface="Calibri"/>
              </a:rPr>
              <a:t>-strålning. Isotopen övergår då till närmaste ämnet lodrätt ovanför. Så länge isotoperna är radioaktiva sönderfaller de med </a:t>
            </a:r>
            <a:r>
              <a:rPr lang="el-GR" dirty="0" smtClean="0">
                <a:latin typeface="Calibri"/>
                <a:cs typeface="Calibri"/>
              </a:rPr>
              <a:t>β</a:t>
            </a:r>
            <a:r>
              <a:rPr lang="sv-SE" dirty="0" smtClean="0">
                <a:latin typeface="Calibri"/>
                <a:cs typeface="Calibri"/>
              </a:rPr>
              <a:t>-strålning tills sönderfallet slutar på en stabil isotop (svart  ruta). Halveringstiderna ökar ju närmare stabil isotop man kommer, mörkare färg ju längre halveringstider.</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19</a:t>
            </a:fld>
            <a:endParaRPr lang="sv-SE" dirty="0"/>
          </a:p>
        </p:txBody>
      </p:sp>
    </p:spTree>
    <p:extLst>
      <p:ext uri="{BB962C8B-B14F-4D97-AF65-F5344CB8AC3E}">
        <p14:creationId xmlns:p14="http://schemas.microsoft.com/office/powerpoint/2010/main" val="369537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 element</a:t>
            </a:r>
            <a:r>
              <a:rPr lang="sv-SE" baseline="0" dirty="0" smtClean="0"/>
              <a:t> från nr 28 Ni till nr 64 Gadolinium (Gd) finns representerade var och en med alla isotoper under stabilitetskurvan (betasönderfall), svarta rutor. Se bild 17.</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20</a:t>
            </a:fld>
            <a:endParaRPr lang="sv-SE" dirty="0"/>
          </a:p>
        </p:txBody>
      </p:sp>
    </p:spTree>
    <p:extLst>
      <p:ext uri="{BB962C8B-B14F-4D97-AF65-F5344CB8AC3E}">
        <p14:creationId xmlns:p14="http://schemas.microsoft.com/office/powerpoint/2010/main" val="261774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27</a:t>
            </a:fld>
            <a:endParaRPr lang="sv-SE" dirty="0"/>
          </a:p>
        </p:txBody>
      </p:sp>
    </p:spTree>
    <p:extLst>
      <p:ext uri="{BB962C8B-B14F-4D97-AF65-F5344CB8AC3E}">
        <p14:creationId xmlns:p14="http://schemas.microsoft.com/office/powerpoint/2010/main" val="122590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a:t>
            </a:fld>
            <a:endParaRPr lang="sv-SE" dirty="0"/>
          </a:p>
        </p:txBody>
      </p:sp>
    </p:spTree>
    <p:extLst>
      <p:ext uri="{BB962C8B-B14F-4D97-AF65-F5344CB8AC3E}">
        <p14:creationId xmlns:p14="http://schemas.microsoft.com/office/powerpoint/2010/main" val="308825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a:t>
            </a:fld>
            <a:endParaRPr lang="sv-SE" dirty="0"/>
          </a:p>
        </p:txBody>
      </p:sp>
    </p:spTree>
    <p:extLst>
      <p:ext uri="{BB962C8B-B14F-4D97-AF65-F5344CB8AC3E}">
        <p14:creationId xmlns:p14="http://schemas.microsoft.com/office/powerpoint/2010/main" val="370900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 g U-235 innehåller 6x10</a:t>
            </a:r>
            <a:r>
              <a:rPr lang="sv-SE" baseline="30000" dirty="0" smtClean="0"/>
              <a:t>23</a:t>
            </a:r>
            <a:r>
              <a:rPr lang="sv-SE" dirty="0" smtClean="0"/>
              <a:t>/235 atomer som ger 6x10</a:t>
            </a:r>
            <a:r>
              <a:rPr lang="sv-SE" baseline="30000" dirty="0" smtClean="0"/>
              <a:t>23</a:t>
            </a:r>
            <a:r>
              <a:rPr lang="sv-SE" dirty="0" smtClean="0"/>
              <a:t>/235x3,2x10</a:t>
            </a:r>
            <a:r>
              <a:rPr lang="sv-SE" baseline="30000" dirty="0" smtClean="0"/>
              <a:t>-11</a:t>
            </a:r>
            <a:r>
              <a:rPr lang="sv-SE" dirty="0" smtClean="0"/>
              <a:t>= 8,2x10</a:t>
            </a:r>
            <a:r>
              <a:rPr lang="sv-SE" baseline="30000" dirty="0" smtClean="0"/>
              <a:t>10 </a:t>
            </a:r>
            <a:r>
              <a:rPr lang="sv-SE" dirty="0" smtClean="0"/>
              <a:t>J.</a:t>
            </a:r>
          </a:p>
          <a:p>
            <a:r>
              <a:rPr lang="sv-SE" dirty="0" smtClean="0"/>
              <a:t>Reaktor 3 i Oskarshamn (Sveriges största reaktor) hade 2006 en termisk effekt på 3300 MW. 1 g U-235 bränns ut på 25 s. Reaktorn konsumerar ca 144 g U-235 per timme eller 3,456 kg per dygn. Reaktorn producerade 9,5 TWh 2006 med nyttig effekt på 35% av termisk effekt vilket ger en utnyttjningsgrad</a:t>
            </a:r>
            <a:r>
              <a:rPr lang="sv-SE" baseline="0" dirty="0" smtClean="0"/>
              <a:t> på 94%, dvs reaktorn var i full drift under 343 dygn det året. </a:t>
            </a:r>
            <a:r>
              <a:rPr lang="sv-SE" dirty="0" smtClean="0"/>
              <a:t> Under</a:t>
            </a:r>
            <a:r>
              <a:rPr lang="sv-SE" baseline="0" dirty="0" smtClean="0"/>
              <a:t> den tiden förbrukades 1,185 ton U-235. </a:t>
            </a:r>
            <a:r>
              <a:rPr lang="sv-SE" dirty="0" smtClean="0"/>
              <a:t>Anrikat uran med 3,5 % U-235 bränns ut till ca 1 %. Då gick det åt totalt ca 47 </a:t>
            </a:r>
            <a:r>
              <a:rPr lang="sv-SE" smtClean="0"/>
              <a:t>ton uran.</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4</a:t>
            </a:fld>
            <a:endParaRPr lang="sv-SE" dirty="0"/>
          </a:p>
        </p:txBody>
      </p:sp>
    </p:spTree>
    <p:extLst>
      <p:ext uri="{BB962C8B-B14F-4D97-AF65-F5344CB8AC3E}">
        <p14:creationId xmlns:p14="http://schemas.microsoft.com/office/powerpoint/2010/main" val="282589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smtClean="0"/>
              <a:t>Klyvbara isotoper är U-235,</a:t>
            </a:r>
            <a:r>
              <a:rPr lang="sv-SE" baseline="0" dirty="0" smtClean="0"/>
              <a:t> U233 och Pu-239. Dessa har stor förmåga att absorbera långsamma neutroner och därmed starta en kedjereaktion. U-235 används i dagens kommersiella kärnreaktorer. Pu-239 (plutonium-239) bildas genom infångning av snabba neutroner av U-238 (95-97 % av uranet i bränslestavarna) och kan användas blandat med U-235 i dagens kärnreaktorer. U-233 bildas genom infångning av snabba neutroner av Th-232 (thorium-232) och används i </a:t>
            </a:r>
            <a:r>
              <a:rPr lang="sv-SE" baseline="0" dirty="0" err="1" smtClean="0"/>
              <a:t>breed</a:t>
            </a:r>
            <a:r>
              <a:rPr lang="sv-SE" baseline="0" dirty="0" smtClean="0"/>
              <a:t>-reaktorer (hittills endast på försöksstadiet).</a:t>
            </a:r>
          </a:p>
          <a:p>
            <a:pPr marL="228600" indent="-228600">
              <a:buAutoNum type="arabicPeriod"/>
            </a:pPr>
            <a:r>
              <a:rPr lang="sv-SE" baseline="0" dirty="0" smtClean="0"/>
              <a:t>Naturligt uran innehåller 0,72 % U-235 och måste anrikas för att koncentrationen av U-235 ska bli tillräckligt hög för att uppnå ”kritisk massa”.</a:t>
            </a:r>
          </a:p>
          <a:p>
            <a:pPr marL="228600" indent="-228600">
              <a:buAutoNum type="arabicPeriod"/>
            </a:pPr>
            <a:r>
              <a:rPr lang="sv-SE" baseline="0" dirty="0" smtClean="0"/>
              <a:t>Snabba neutroner kan inte absorberas av uran utan studsar bort. Neutronerna måste bromsas ned från flera MeV (megaelektronvolt) till bråkdelar av elektronvolt. Neutronerna bromsas effektivast av små lätta atomkärnor av samma storlek som neutronerna. Väte (H), som ingår i vanligt vatten. Även tungt vatten med deuterium (en vätekärna med en proton och en neutron) och kol i form av grafit används för inbromsning av snabba neutroner.</a:t>
            </a:r>
          </a:p>
          <a:p>
            <a:pPr marL="228600" indent="-228600">
              <a:buAutoNum type="arabicPeriod"/>
            </a:pPr>
            <a:r>
              <a:rPr lang="sv-SE" baseline="0" dirty="0" smtClean="0"/>
              <a:t>Kontrollstavarna innehåller material med stark neutronabsorption. Kadmium och bor är de effektivaste ämnena.</a:t>
            </a:r>
          </a:p>
          <a:p>
            <a:pPr marL="0" indent="0">
              <a:buNone/>
            </a:pPr>
            <a:endParaRPr lang="sv-SE" baseline="0" dirty="0" smtClean="0"/>
          </a:p>
          <a:p>
            <a:pPr marL="228600" indent="-228600">
              <a:buAutoNum type="arabicPeriod"/>
            </a:pPr>
            <a:endParaRPr lang="sv-SE" baseline="0" dirty="0" smtClean="0"/>
          </a:p>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6</a:t>
            </a:fld>
            <a:endParaRPr lang="sv-SE" dirty="0"/>
          </a:p>
        </p:txBody>
      </p:sp>
    </p:spTree>
    <p:extLst>
      <p:ext uri="{BB962C8B-B14F-4D97-AF65-F5344CB8AC3E}">
        <p14:creationId xmlns:p14="http://schemas.microsoft.com/office/powerpoint/2010/main" val="1036160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B580EBB-66D5-4A80-9B49-02F363642EF3}" type="slidenum">
              <a:rPr lang="sv-SE" smtClean="0"/>
              <a:t>8</a:t>
            </a:fld>
            <a:endParaRPr lang="sv-SE" dirty="0"/>
          </a:p>
        </p:txBody>
      </p:sp>
    </p:spTree>
    <p:extLst>
      <p:ext uri="{BB962C8B-B14F-4D97-AF65-F5344CB8AC3E}">
        <p14:creationId xmlns:p14="http://schemas.microsoft.com/office/powerpoint/2010/main" val="461232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Reaktorernas verkningsgrad ca 35 %. Förlusterna uppstår främst i turbinen och värmeförluster genom kylvattnet.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9</a:t>
            </a:fld>
            <a:endParaRPr lang="sv-SE" dirty="0"/>
          </a:p>
        </p:txBody>
      </p:sp>
    </p:spTree>
    <p:extLst>
      <p:ext uri="{BB962C8B-B14F-4D97-AF65-F5344CB8AC3E}">
        <p14:creationId xmlns:p14="http://schemas.microsoft.com/office/powerpoint/2010/main" val="119018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kokvattenrektor (BWR, </a:t>
            </a:r>
            <a:r>
              <a:rPr lang="sv-SE" dirty="0" err="1" smtClean="0"/>
              <a:t>Boiling</a:t>
            </a:r>
            <a:r>
              <a:rPr lang="sv-SE" dirty="0" smtClean="0"/>
              <a:t> </a:t>
            </a:r>
            <a:r>
              <a:rPr lang="sv-SE" dirty="0" err="1" smtClean="0"/>
              <a:t>Water</a:t>
            </a:r>
            <a:r>
              <a:rPr lang="sv-SE" dirty="0" smtClean="0"/>
              <a:t> Reaktor) har en möjlighet att</a:t>
            </a:r>
            <a:r>
              <a:rPr lang="sv-SE" baseline="0" dirty="0" smtClean="0"/>
              <a:t> sänka reaktionshastigheten. Om reaktorn blir för varm bildas större mängd ångblåsor vilka gör att inbromsningen av neutroner minskar och därmed mängden långsamma neutroner. Reaktorn blir då underkritisk och kedjereaktionen upphör.</a:t>
            </a: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10</a:t>
            </a:fld>
            <a:endParaRPr lang="sv-SE" dirty="0"/>
          </a:p>
        </p:txBody>
      </p:sp>
    </p:spTree>
    <p:extLst>
      <p:ext uri="{BB962C8B-B14F-4D97-AF65-F5344CB8AC3E}">
        <p14:creationId xmlns:p14="http://schemas.microsoft.com/office/powerpoint/2010/main" val="117228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tryckvattenreaktorn cirkulerar</a:t>
            </a:r>
            <a:r>
              <a:rPr lang="sv-SE" baseline="0" dirty="0" smtClean="0"/>
              <a:t> vattnet i reaktorhärden bara inom reaktorinneslutningen och kommer inte utanför den. I kokvattenreaktorn cirkulerar vattnet från reaktorhärden även genom turbinerna. Vattnet är radioaktivt och turbinen och andra anordningar som vattnet cirkulerar genom måste skärmas så att strålningen inte når reaktorpersonalen.</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11</a:t>
            </a:fld>
            <a:endParaRPr lang="sv-SE" dirty="0"/>
          </a:p>
        </p:txBody>
      </p:sp>
    </p:spTree>
    <p:extLst>
      <p:ext uri="{BB962C8B-B14F-4D97-AF65-F5344CB8AC3E}">
        <p14:creationId xmlns:p14="http://schemas.microsoft.com/office/powerpoint/2010/main" val="207901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8" name="Slide Number Placeholder 7"/>
          <p:cNvSpPr>
            <a:spLocks noGrp="1"/>
          </p:cNvSpPr>
          <p:nvPr>
            <p:ph type="sldNum" sz="quarter" idx="11"/>
          </p:nvPr>
        </p:nvSpPr>
        <p:spPr/>
        <p:txBody>
          <a:bodyPr/>
          <a:lstStyle/>
          <a:p>
            <a:fld id="{7E97A45E-0230-4FB2-83FE-3BD47444E13B}" type="slidenum">
              <a:rPr lang="sv-SE" smtClean="0"/>
              <a:t>‹#›</a:t>
            </a:fld>
            <a:endParaRPr lang="sv-SE" dirty="0"/>
          </a:p>
        </p:txBody>
      </p:sp>
      <p:sp>
        <p:nvSpPr>
          <p:cNvPr id="9" name="Footer Placeholder 8"/>
          <p:cNvSpPr>
            <a:spLocks noGrp="1"/>
          </p:cNvSpPr>
          <p:nvPr>
            <p:ph type="ftr" sz="quarter" idx="12"/>
          </p:nvPr>
        </p:nvSpPr>
        <p:spPr/>
        <p:txBody>
          <a:body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7E97A45E-0230-4FB2-83FE-3BD47444E13B}" type="slidenum">
              <a:rPr lang="sv-SE" smtClean="0"/>
              <a:t>‹#›</a:t>
            </a:fld>
            <a:endParaRPr lang="sv-SE" dirty="0"/>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1697A59-4BDE-46BA-8917-1B0EBD4132D2}" type="datetimeFigureOut">
              <a:rPr lang="sv-SE" smtClean="0"/>
              <a:t>2017-04-21</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697A59-4BDE-46BA-8917-1B0EBD4132D2}" type="datetimeFigureOut">
              <a:rPr lang="sv-SE" smtClean="0"/>
              <a:t>2017-04-21</a:t>
            </a:fld>
            <a:endParaRPr lang="sv-SE"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E97A45E-0230-4FB2-83FE-3BD47444E13B}" type="slidenum">
              <a:rPr lang="sv-SE" smtClean="0"/>
              <a:t>‹#›</a:t>
            </a:fld>
            <a:endParaRPr lang="sv-SE"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GenIVRoadmap-en.sv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File:ThermalFissionYield.sv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mmons.wikimedia.org/wiki/File:Fukushima_accidents_overview_map.sv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3252" y="188640"/>
            <a:ext cx="8229600" cy="907504"/>
          </a:xfrm>
        </p:spPr>
        <p:txBody>
          <a:bodyPr>
            <a:normAutofit/>
            <a:scene3d>
              <a:camera prst="orthographicFront"/>
              <a:lightRig rig="threePt" dir="t"/>
            </a:scene3d>
            <a:sp3d extrusionH="57150">
              <a:bevelT w="38100" h="38100" prst="relaxedInset"/>
            </a:sp3d>
          </a:bodyPr>
          <a:lstStyle/>
          <a:p>
            <a:r>
              <a:rPr lang="sv-SE" sz="3600" dirty="0" smtClean="0"/>
              <a:t>RADIOAKTIVA ÄMNEN</a:t>
            </a:r>
            <a:endParaRPr lang="sv-SE" sz="3600" dirty="0"/>
          </a:p>
        </p:txBody>
      </p:sp>
      <p:sp>
        <p:nvSpPr>
          <p:cNvPr id="5" name="textruta 4"/>
          <p:cNvSpPr txBox="1"/>
          <p:nvPr/>
        </p:nvSpPr>
        <p:spPr>
          <a:xfrm>
            <a:off x="7308304" y="6237312"/>
            <a:ext cx="1512168" cy="276999"/>
          </a:xfrm>
          <a:prstGeom prst="rect">
            <a:avLst/>
          </a:prstGeom>
          <a:noFill/>
        </p:spPr>
        <p:txBody>
          <a:bodyPr wrap="square" rtlCol="0">
            <a:spAutoFit/>
          </a:bodyPr>
          <a:lstStyle/>
          <a:p>
            <a:pPr algn="r"/>
            <a:r>
              <a:rPr lang="sv-SE" sz="1200" dirty="0" smtClean="0"/>
              <a:t>Håkan Wieck</a:t>
            </a:r>
            <a:endParaRPr lang="sv-SE" sz="1200" dirty="0"/>
          </a:p>
        </p:txBody>
      </p:sp>
      <p:sp>
        <p:nvSpPr>
          <p:cNvPr id="6" name="textruta 5"/>
          <p:cNvSpPr txBox="1"/>
          <p:nvPr/>
        </p:nvSpPr>
        <p:spPr>
          <a:xfrm>
            <a:off x="1948469" y="1113712"/>
            <a:ext cx="5472608" cy="369332"/>
          </a:xfrm>
          <a:prstGeom prst="rect">
            <a:avLst/>
          </a:prstGeom>
          <a:noFill/>
        </p:spPr>
        <p:txBody>
          <a:bodyPr wrap="square" rtlCol="0">
            <a:spAutoFit/>
          </a:bodyPr>
          <a:lstStyle/>
          <a:p>
            <a:pPr algn="ctr"/>
            <a:r>
              <a:rPr lang="sv-SE" dirty="0" smtClean="0"/>
              <a:t>Behandlas under 4 kursträffar i mineralmuseet</a:t>
            </a:r>
            <a:endParaRPr lang="sv-SE" dirty="0"/>
          </a:p>
        </p:txBody>
      </p:sp>
      <p:sp>
        <p:nvSpPr>
          <p:cNvPr id="7" name="textruta 6"/>
          <p:cNvSpPr txBox="1"/>
          <p:nvPr/>
        </p:nvSpPr>
        <p:spPr>
          <a:xfrm>
            <a:off x="616321" y="1772816"/>
            <a:ext cx="8136904" cy="3908762"/>
          </a:xfrm>
          <a:prstGeom prst="rect">
            <a:avLst/>
          </a:prstGeom>
          <a:noFill/>
        </p:spPr>
        <p:txBody>
          <a:bodyPr wrap="square" rtlCol="0">
            <a:spAutoFit/>
          </a:bodyPr>
          <a:lstStyle/>
          <a:p>
            <a:pPr marL="992188" indent="-992188">
              <a:buFont typeface="+mj-lt"/>
              <a:buAutoNum type="arabicPeriod"/>
            </a:pPr>
            <a:r>
              <a:rPr lang="sv-SE" sz="2000" b="1" dirty="0" smtClean="0"/>
              <a:t>Radioaktivitet, Radioaktiva grundämnen</a:t>
            </a:r>
          </a:p>
          <a:p>
            <a:pPr marL="992188" indent="-992188">
              <a:buFont typeface="+mj-lt"/>
              <a:buAutoNum type="arabicPeriod"/>
            </a:pPr>
            <a:endParaRPr lang="sv-SE" sz="2000" b="1" dirty="0" smtClean="0"/>
          </a:p>
          <a:p>
            <a:pPr marL="992188" indent="-992188">
              <a:buFont typeface="+mj-lt"/>
              <a:buAutoNum type="arabicPeriod"/>
            </a:pPr>
            <a:r>
              <a:rPr lang="sv-SE" sz="2000" b="1" dirty="0" smtClean="0"/>
              <a:t> </a:t>
            </a:r>
            <a:r>
              <a:rPr lang="sv-SE" sz="2000" b="1" dirty="0"/>
              <a:t>Förekomster, </a:t>
            </a:r>
            <a:r>
              <a:rPr lang="sv-SE" sz="2000" b="1" dirty="0" smtClean="0"/>
              <a:t>brytningsmetoder</a:t>
            </a:r>
          </a:p>
          <a:p>
            <a:pPr marL="992188" indent="-992188">
              <a:buFont typeface="+mj-lt"/>
              <a:buAutoNum type="arabicPeriod"/>
            </a:pPr>
            <a:endParaRPr lang="sv-SE" sz="2000" b="1" dirty="0" smtClean="0"/>
          </a:p>
          <a:p>
            <a:pPr marL="992188" indent="-992188">
              <a:buFont typeface="+mj-lt"/>
              <a:buAutoNum type="arabicPeriod"/>
            </a:pPr>
            <a:r>
              <a:rPr lang="sv-SE" sz="2000" b="1" dirty="0" smtClean="0"/>
              <a:t>Dateringsmetoder</a:t>
            </a:r>
          </a:p>
          <a:p>
            <a:pPr marL="992188" indent="-992188">
              <a:buFont typeface="+mj-lt"/>
              <a:buAutoNum type="arabicPeriod"/>
            </a:pPr>
            <a:endParaRPr lang="sv-SE" sz="2000" b="1" dirty="0"/>
          </a:p>
          <a:p>
            <a:pPr marL="992188" indent="-992188">
              <a:buFont typeface="+mj-lt"/>
              <a:buAutoNum type="arabicPeriod"/>
            </a:pPr>
            <a:r>
              <a:rPr lang="sv-SE" sz="2000" b="1" dirty="0" smtClean="0">
                <a:solidFill>
                  <a:srgbClr val="FF0000"/>
                </a:solidFill>
              </a:rPr>
              <a:t>Kärnkraft </a:t>
            </a:r>
            <a:r>
              <a:rPr lang="sv-SE" sz="2000" b="1" dirty="0">
                <a:solidFill>
                  <a:srgbClr val="FF0000"/>
                </a:solidFill>
              </a:rPr>
              <a:t>, fissionsprodukter, </a:t>
            </a:r>
            <a:r>
              <a:rPr lang="sv-SE" sz="2000" b="1" dirty="0" smtClean="0">
                <a:solidFill>
                  <a:srgbClr val="FF0000"/>
                </a:solidFill>
              </a:rPr>
              <a:t>risker          </a:t>
            </a:r>
            <a:endParaRPr lang="sv-SE" sz="2400" b="1" dirty="0">
              <a:solidFill>
                <a:srgbClr val="FF0000"/>
              </a:solidFill>
            </a:endParaRPr>
          </a:p>
          <a:p>
            <a:r>
              <a:rPr lang="sv-SE" sz="2400" b="1" dirty="0"/>
              <a:t>  </a:t>
            </a:r>
            <a:endParaRPr lang="sv-SE" sz="2400" dirty="0"/>
          </a:p>
          <a:p>
            <a:pPr marL="342900" indent="-342900">
              <a:buFont typeface="+mj-lt"/>
              <a:buAutoNum type="arabicPeriod"/>
            </a:pPr>
            <a:endParaRPr lang="sv-SE" sz="2400" b="1" dirty="0" smtClean="0"/>
          </a:p>
          <a:p>
            <a:r>
              <a:rPr lang="sv-SE" sz="2400" b="1" dirty="0" smtClean="0"/>
              <a:t>         </a:t>
            </a:r>
            <a:endParaRPr lang="sv-SE" dirty="0"/>
          </a:p>
          <a:p>
            <a:endParaRPr lang="sv-SE" dirty="0" smtClean="0"/>
          </a:p>
          <a:p>
            <a:pPr marL="285750" indent="-285750">
              <a:buFont typeface="Wingdings" panose="05000000000000000000" pitchFamily="2" charset="2"/>
              <a:buChar char="q"/>
            </a:pPr>
            <a:endParaRPr lang="sv-SE" dirty="0"/>
          </a:p>
        </p:txBody>
      </p:sp>
    </p:spTree>
    <p:extLst>
      <p:ext uri="{BB962C8B-B14F-4D97-AF65-F5344CB8AC3E}">
        <p14:creationId xmlns:p14="http://schemas.microsoft.com/office/powerpoint/2010/main" val="2582098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268760"/>
            <a:ext cx="8229600" cy="708722"/>
          </a:xfrm>
        </p:spPr>
        <p:txBody>
          <a:bodyPr/>
          <a:lstStyle/>
          <a:p>
            <a:r>
              <a:rPr lang="sv-SE" sz="4000" dirty="0" smtClean="0"/>
              <a:t>Kärnkraft</a:t>
            </a:r>
            <a:endParaRPr lang="sv-SE" sz="4000" dirty="0"/>
          </a:p>
        </p:txBody>
      </p:sp>
      <p:pic>
        <p:nvPicPr>
          <p:cNvPr id="2050" name="Picture 2" descr="C:\Users\hakan\Documents\Radioaktiva ämnen\Kärnkraft\Kokvattenreak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810" y="1177382"/>
            <a:ext cx="6680001" cy="3907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1187624" y="5157192"/>
            <a:ext cx="1800200" cy="1384995"/>
          </a:xfrm>
          <a:prstGeom prst="rect">
            <a:avLst/>
          </a:prstGeom>
          <a:noFill/>
        </p:spPr>
        <p:txBody>
          <a:bodyPr wrap="square" rtlCol="0">
            <a:spAutoFit/>
          </a:bodyPr>
          <a:lstStyle/>
          <a:p>
            <a:pPr marL="228600" indent="-228600">
              <a:buAutoNum type="arabicPeriod"/>
            </a:pPr>
            <a:r>
              <a:rPr lang="sv-SE" sz="1200" dirty="0" smtClean="0">
                <a:latin typeface="Comic Sans MS" panose="030F0702030302020204" pitchFamily="66" charset="0"/>
              </a:rPr>
              <a:t>Reaktorkärl</a:t>
            </a:r>
          </a:p>
          <a:p>
            <a:pPr marL="228600" indent="-228600">
              <a:buAutoNum type="arabicPeriod"/>
            </a:pPr>
            <a:r>
              <a:rPr lang="sv-SE" sz="1200" dirty="0" smtClean="0">
                <a:latin typeface="Comic Sans MS" panose="030F0702030302020204" pitchFamily="66" charset="0"/>
              </a:rPr>
              <a:t>Bränsleelement</a:t>
            </a:r>
          </a:p>
          <a:p>
            <a:pPr marL="228600" indent="-228600">
              <a:buAutoNum type="arabicPeriod"/>
            </a:pPr>
            <a:r>
              <a:rPr lang="sv-SE" sz="1200" dirty="0" smtClean="0">
                <a:latin typeface="Comic Sans MS" panose="030F0702030302020204" pitchFamily="66" charset="0"/>
              </a:rPr>
              <a:t>Styrstavar</a:t>
            </a:r>
          </a:p>
          <a:p>
            <a:pPr marL="228600" indent="-228600">
              <a:buAutoNum type="arabicPeriod"/>
            </a:pPr>
            <a:r>
              <a:rPr lang="sv-SE" sz="1200" dirty="0" smtClean="0">
                <a:latin typeface="Comic Sans MS" panose="030F0702030302020204" pitchFamily="66" charset="0"/>
              </a:rPr>
              <a:t>Cirkulationspump</a:t>
            </a:r>
          </a:p>
          <a:p>
            <a:pPr marL="228600" indent="-228600">
              <a:buAutoNum type="arabicPeriod"/>
            </a:pPr>
            <a:r>
              <a:rPr lang="sv-SE" sz="1200" dirty="0" smtClean="0">
                <a:latin typeface="Comic Sans MS" panose="030F0702030302020204" pitchFamily="66" charset="0"/>
              </a:rPr>
              <a:t>Styrstavsmotor</a:t>
            </a:r>
          </a:p>
          <a:p>
            <a:pPr marL="228600" indent="-228600">
              <a:buAutoNum type="arabicPeriod"/>
            </a:pPr>
            <a:r>
              <a:rPr lang="sv-SE" sz="1200" dirty="0" smtClean="0">
                <a:latin typeface="Comic Sans MS" panose="030F0702030302020204" pitchFamily="66" charset="0"/>
              </a:rPr>
              <a:t>Vattenånga</a:t>
            </a:r>
          </a:p>
          <a:p>
            <a:pPr marL="228600" indent="-228600">
              <a:buAutoNum type="arabicPeriod"/>
            </a:pPr>
            <a:endParaRPr lang="sv-SE" sz="1200" dirty="0">
              <a:latin typeface="Comic Sans MS" panose="030F0702030302020204" pitchFamily="66" charset="0"/>
            </a:endParaRPr>
          </a:p>
        </p:txBody>
      </p:sp>
      <p:sp>
        <p:nvSpPr>
          <p:cNvPr id="4" name="textruta 3"/>
          <p:cNvSpPr txBox="1"/>
          <p:nvPr/>
        </p:nvSpPr>
        <p:spPr>
          <a:xfrm>
            <a:off x="3131840" y="5157192"/>
            <a:ext cx="2304256" cy="1200329"/>
          </a:xfrm>
          <a:prstGeom prst="rect">
            <a:avLst/>
          </a:prstGeom>
          <a:noFill/>
        </p:spPr>
        <p:txBody>
          <a:bodyPr wrap="square" rtlCol="0">
            <a:spAutoFit/>
          </a:bodyPr>
          <a:lstStyle/>
          <a:p>
            <a:r>
              <a:rPr lang="sv-SE" sz="1200" dirty="0" smtClean="0">
                <a:latin typeface="Comic Sans MS" panose="030F0702030302020204" pitchFamily="66" charset="0"/>
              </a:rPr>
              <a:t>7. Inlopp cirkulationsvatten</a:t>
            </a:r>
          </a:p>
          <a:p>
            <a:r>
              <a:rPr lang="sv-SE" sz="1200" dirty="0" smtClean="0">
                <a:latin typeface="Comic Sans MS" panose="030F0702030302020204" pitchFamily="66" charset="0"/>
              </a:rPr>
              <a:t>8. Högtrycksturbin</a:t>
            </a:r>
          </a:p>
          <a:p>
            <a:r>
              <a:rPr lang="sv-SE" sz="1200" dirty="0" smtClean="0">
                <a:latin typeface="Comic Sans MS" panose="030F0702030302020204" pitchFamily="66" charset="0"/>
              </a:rPr>
              <a:t>9. Lågtrycksturbin</a:t>
            </a:r>
          </a:p>
          <a:p>
            <a:r>
              <a:rPr lang="sv-SE" sz="1200" dirty="0" smtClean="0">
                <a:latin typeface="Comic Sans MS" panose="030F0702030302020204" pitchFamily="66" charset="0"/>
              </a:rPr>
              <a:t>10. Elgenerator</a:t>
            </a:r>
          </a:p>
          <a:p>
            <a:r>
              <a:rPr lang="sv-SE" sz="1200" dirty="0" smtClean="0">
                <a:latin typeface="Comic Sans MS" panose="030F0702030302020204" pitchFamily="66" charset="0"/>
              </a:rPr>
              <a:t>11. Startmotor generator</a:t>
            </a:r>
          </a:p>
          <a:p>
            <a:r>
              <a:rPr lang="sv-SE" sz="1200" dirty="0" smtClean="0">
                <a:latin typeface="Comic Sans MS" panose="030F0702030302020204" pitchFamily="66" charset="0"/>
              </a:rPr>
              <a:t>12. Ångkondensator</a:t>
            </a:r>
            <a:endParaRPr lang="sv-SE" sz="1200" dirty="0">
              <a:latin typeface="Comic Sans MS" panose="030F0702030302020204" pitchFamily="66" charset="0"/>
            </a:endParaRPr>
          </a:p>
        </p:txBody>
      </p:sp>
      <p:sp>
        <p:nvSpPr>
          <p:cNvPr id="5" name="textruta 4"/>
          <p:cNvSpPr txBox="1"/>
          <p:nvPr/>
        </p:nvSpPr>
        <p:spPr>
          <a:xfrm>
            <a:off x="5436096" y="5157192"/>
            <a:ext cx="2304256" cy="1200329"/>
          </a:xfrm>
          <a:prstGeom prst="rect">
            <a:avLst/>
          </a:prstGeom>
          <a:noFill/>
        </p:spPr>
        <p:txBody>
          <a:bodyPr wrap="square" rtlCol="0">
            <a:spAutoFit/>
          </a:bodyPr>
          <a:lstStyle/>
          <a:p>
            <a:r>
              <a:rPr lang="sv-SE" sz="1200" dirty="0" smtClean="0">
                <a:latin typeface="Comic Sans MS" panose="030F0702030302020204" pitchFamily="66" charset="0"/>
              </a:rPr>
              <a:t>13. Kylvatten</a:t>
            </a:r>
          </a:p>
          <a:p>
            <a:r>
              <a:rPr lang="sv-SE" sz="1200" dirty="0" smtClean="0">
                <a:latin typeface="Comic Sans MS" panose="030F0702030302020204" pitchFamily="66" charset="0"/>
              </a:rPr>
              <a:t>14. Förvärmare</a:t>
            </a:r>
          </a:p>
          <a:p>
            <a:r>
              <a:rPr lang="sv-SE" sz="1200" dirty="0" smtClean="0">
                <a:latin typeface="Comic Sans MS" panose="030F0702030302020204" pitchFamily="66" charset="0"/>
              </a:rPr>
              <a:t>15. Cirkulationsvattenpump</a:t>
            </a:r>
          </a:p>
          <a:p>
            <a:r>
              <a:rPr lang="sv-SE" sz="1200" dirty="0" smtClean="0">
                <a:latin typeface="Comic Sans MS" panose="030F0702030302020204" pitchFamily="66" charset="0"/>
              </a:rPr>
              <a:t>16. Kylvattenpump</a:t>
            </a:r>
          </a:p>
          <a:p>
            <a:r>
              <a:rPr lang="sv-SE" sz="1200" dirty="0" smtClean="0">
                <a:latin typeface="Comic Sans MS" panose="030F0702030302020204" pitchFamily="66" charset="0"/>
              </a:rPr>
              <a:t>17. Betonginneslutning</a:t>
            </a:r>
          </a:p>
          <a:p>
            <a:r>
              <a:rPr lang="sv-SE" sz="1200" dirty="0" smtClean="0">
                <a:latin typeface="Comic Sans MS" panose="030F0702030302020204" pitchFamily="66" charset="0"/>
              </a:rPr>
              <a:t>18. Anslutning till elnät</a:t>
            </a:r>
            <a:endParaRPr lang="sv-SE" sz="1200" dirty="0">
              <a:latin typeface="Comic Sans MS" panose="030F0702030302020204" pitchFamily="66" charset="0"/>
            </a:endParaRPr>
          </a:p>
        </p:txBody>
      </p:sp>
      <p:sp>
        <p:nvSpPr>
          <p:cNvPr id="6" name="Rektangel 5"/>
          <p:cNvSpPr/>
          <p:nvPr/>
        </p:nvSpPr>
        <p:spPr>
          <a:xfrm>
            <a:off x="6649338" y="922859"/>
            <a:ext cx="144644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p:cNvSpPr txBox="1"/>
          <p:nvPr/>
        </p:nvSpPr>
        <p:spPr>
          <a:xfrm>
            <a:off x="1263452" y="214973"/>
            <a:ext cx="5832648" cy="769441"/>
          </a:xfrm>
          <a:prstGeom prst="rect">
            <a:avLst/>
          </a:prstGeom>
          <a:noFill/>
        </p:spPr>
        <p:txBody>
          <a:bodyPr wrap="square" rtlCol="0">
            <a:spAutoFit/>
          </a:bodyPr>
          <a:lstStyle/>
          <a:p>
            <a:pPr algn="ctr"/>
            <a:r>
              <a:rPr lang="sv-SE" sz="2400" dirty="0" smtClean="0">
                <a:solidFill>
                  <a:srgbClr val="0070C0"/>
                </a:solidFill>
              </a:rPr>
              <a:t>Kärnkraft</a:t>
            </a:r>
          </a:p>
          <a:p>
            <a:pPr algn="ctr"/>
            <a:r>
              <a:rPr lang="sv-SE" sz="2000" dirty="0" smtClean="0">
                <a:latin typeface="Comic Sans MS" panose="030F0702030302020204" pitchFamily="66" charset="0"/>
              </a:rPr>
              <a:t>Kokvattenreaktor </a:t>
            </a:r>
            <a:r>
              <a:rPr lang="sv-SE" sz="2000" dirty="0" smtClean="0">
                <a:latin typeface="Comic Sans MS" panose="030F0702030302020204" pitchFamily="66" charset="0"/>
              </a:rPr>
              <a:t>(BWR)</a:t>
            </a:r>
            <a:endParaRPr lang="sv-SE" sz="2000" dirty="0">
              <a:latin typeface="Comic Sans MS" panose="030F0702030302020204" pitchFamily="66" charset="0"/>
            </a:endParaRPr>
          </a:p>
        </p:txBody>
      </p:sp>
      <p:sp>
        <p:nvSpPr>
          <p:cNvPr id="8" name="Rektangel 7"/>
          <p:cNvSpPr/>
          <p:nvPr/>
        </p:nvSpPr>
        <p:spPr>
          <a:xfrm>
            <a:off x="7331446" y="6403687"/>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351505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332656"/>
            <a:ext cx="8291264" cy="836712"/>
          </a:xfrm>
        </p:spPr>
        <p:txBody>
          <a:bodyPr/>
          <a:lstStyle/>
          <a:p>
            <a:r>
              <a:rPr lang="sv-SE" sz="4400" dirty="0" smtClean="0"/>
              <a:t>Kärnkraftreaktor</a:t>
            </a:r>
            <a:endParaRPr lang="sv-S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821247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a:off x="980778" y="1772816"/>
            <a:ext cx="1944216" cy="307777"/>
          </a:xfrm>
          <a:prstGeom prst="rect">
            <a:avLst/>
          </a:prstGeom>
          <a:solidFill>
            <a:schemeClr val="bg1"/>
          </a:solidFill>
        </p:spPr>
        <p:txBody>
          <a:bodyPr wrap="square" rtlCol="0">
            <a:spAutoFit/>
          </a:bodyPr>
          <a:lstStyle/>
          <a:p>
            <a:pPr algn="ctr"/>
            <a:r>
              <a:rPr lang="sv-SE" sz="1400" dirty="0" smtClean="0">
                <a:latin typeface="Comic Sans MS" panose="030F0702030302020204" pitchFamily="66" charset="0"/>
              </a:rPr>
              <a:t>Inneslutning</a:t>
            </a:r>
            <a:endParaRPr lang="sv-SE" sz="1400" dirty="0">
              <a:latin typeface="Comic Sans MS" panose="030F0702030302020204" pitchFamily="66" charset="0"/>
            </a:endParaRPr>
          </a:p>
        </p:txBody>
      </p:sp>
      <p:sp>
        <p:nvSpPr>
          <p:cNvPr id="7" name="textruta 6"/>
          <p:cNvSpPr txBox="1"/>
          <p:nvPr/>
        </p:nvSpPr>
        <p:spPr>
          <a:xfrm>
            <a:off x="1259632" y="2570420"/>
            <a:ext cx="936104" cy="276999"/>
          </a:xfrm>
          <a:prstGeom prst="rect">
            <a:avLst/>
          </a:prstGeom>
          <a:solidFill>
            <a:schemeClr val="bg1"/>
          </a:solidFill>
        </p:spPr>
        <p:txBody>
          <a:bodyPr wrap="square" rtlCol="0">
            <a:spAutoFit/>
          </a:bodyPr>
          <a:lstStyle/>
          <a:p>
            <a:pPr algn="ctr"/>
            <a:r>
              <a:rPr lang="sv-SE" sz="1200" dirty="0" smtClean="0">
                <a:latin typeface="Comic Sans MS" panose="030F0702030302020204" pitchFamily="66" charset="0"/>
              </a:rPr>
              <a:t>Trycktank</a:t>
            </a:r>
            <a:endParaRPr lang="sv-SE" sz="1200" dirty="0">
              <a:latin typeface="Comic Sans MS" panose="030F0702030302020204" pitchFamily="66" charset="0"/>
            </a:endParaRPr>
          </a:p>
        </p:txBody>
      </p:sp>
      <p:sp>
        <p:nvSpPr>
          <p:cNvPr id="9" name="Rektangel med rundade hörn 8"/>
          <p:cNvSpPr/>
          <p:nvPr/>
        </p:nvSpPr>
        <p:spPr>
          <a:xfrm>
            <a:off x="2060898" y="2703402"/>
            <a:ext cx="998934" cy="28803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2169096" y="2693688"/>
            <a:ext cx="1224136" cy="276999"/>
          </a:xfrm>
          <a:prstGeom prst="rect">
            <a:avLst/>
          </a:prstGeom>
          <a:noFill/>
        </p:spPr>
        <p:txBody>
          <a:bodyPr wrap="square" rtlCol="0">
            <a:spAutoFit/>
          </a:bodyPr>
          <a:lstStyle/>
          <a:p>
            <a:r>
              <a:rPr lang="sv-SE" sz="1200" dirty="0" smtClean="0">
                <a:latin typeface="Comic Sans MS" panose="030F0702030302020204" pitchFamily="66" charset="0"/>
              </a:rPr>
              <a:t>Ånggenerator</a:t>
            </a:r>
            <a:endParaRPr lang="sv-SE" sz="1200" dirty="0">
              <a:latin typeface="Comic Sans MS" panose="030F0702030302020204" pitchFamily="66" charset="0"/>
            </a:endParaRPr>
          </a:p>
        </p:txBody>
      </p:sp>
      <p:sp>
        <p:nvSpPr>
          <p:cNvPr id="11" name="textruta 10"/>
          <p:cNvSpPr txBox="1"/>
          <p:nvPr/>
        </p:nvSpPr>
        <p:spPr>
          <a:xfrm>
            <a:off x="1575625" y="3932287"/>
            <a:ext cx="661875" cy="369332"/>
          </a:xfrm>
          <a:prstGeom prst="rect">
            <a:avLst/>
          </a:prstGeom>
          <a:solidFill>
            <a:schemeClr val="bg1"/>
          </a:solidFill>
        </p:spPr>
        <p:txBody>
          <a:bodyPr wrap="square" lIns="0" tIns="0" rIns="0" bIns="0" rtlCol="0">
            <a:spAutoFit/>
          </a:bodyPr>
          <a:lstStyle/>
          <a:p>
            <a:r>
              <a:rPr lang="sv-SE" sz="1200" dirty="0" smtClean="0">
                <a:latin typeface="Comic Sans MS" panose="030F0702030302020204" pitchFamily="66" charset="0"/>
              </a:rPr>
              <a:t>Kontroll-stavar</a:t>
            </a:r>
            <a:endParaRPr lang="sv-SE" sz="1200" dirty="0">
              <a:latin typeface="Comic Sans MS" panose="030F0702030302020204" pitchFamily="66" charset="0"/>
            </a:endParaRPr>
          </a:p>
        </p:txBody>
      </p:sp>
      <p:sp>
        <p:nvSpPr>
          <p:cNvPr id="12" name="textruta 11"/>
          <p:cNvSpPr txBox="1"/>
          <p:nvPr/>
        </p:nvSpPr>
        <p:spPr>
          <a:xfrm>
            <a:off x="980778" y="4798851"/>
            <a:ext cx="1080120" cy="276999"/>
          </a:xfrm>
          <a:prstGeom prst="rect">
            <a:avLst/>
          </a:prstGeom>
          <a:solidFill>
            <a:schemeClr val="bg1"/>
          </a:solidFill>
        </p:spPr>
        <p:txBody>
          <a:bodyPr wrap="square" rtlCol="0">
            <a:spAutoFit/>
          </a:bodyPr>
          <a:lstStyle/>
          <a:p>
            <a:r>
              <a:rPr lang="sv-SE" sz="1200" dirty="0" smtClean="0">
                <a:latin typeface="Comic Sans MS" panose="030F0702030302020204" pitchFamily="66" charset="0"/>
              </a:rPr>
              <a:t>Reaktorkärl</a:t>
            </a:r>
            <a:endParaRPr lang="sv-SE" sz="1200" dirty="0">
              <a:latin typeface="Comic Sans MS" panose="030F0702030302020204" pitchFamily="66" charset="0"/>
            </a:endParaRPr>
          </a:p>
        </p:txBody>
      </p:sp>
      <p:sp>
        <p:nvSpPr>
          <p:cNvPr id="13" name="textruta 12"/>
          <p:cNvSpPr txBox="1"/>
          <p:nvPr/>
        </p:nvSpPr>
        <p:spPr>
          <a:xfrm>
            <a:off x="5364088" y="5075850"/>
            <a:ext cx="936104" cy="276999"/>
          </a:xfrm>
          <a:prstGeom prst="rect">
            <a:avLst/>
          </a:prstGeom>
          <a:solidFill>
            <a:schemeClr val="bg1"/>
          </a:solidFill>
        </p:spPr>
        <p:txBody>
          <a:bodyPr wrap="square" rtlCol="0">
            <a:spAutoFit/>
          </a:bodyPr>
          <a:lstStyle/>
          <a:p>
            <a:r>
              <a:rPr lang="sv-SE" sz="1200" dirty="0" smtClean="0">
                <a:latin typeface="Comic Sans MS" panose="030F0702030302020204" pitchFamily="66" charset="0"/>
              </a:rPr>
              <a:t>Kylare</a:t>
            </a:r>
            <a:endParaRPr lang="sv-SE" sz="1200" dirty="0">
              <a:latin typeface="Comic Sans MS" panose="030F0702030302020204" pitchFamily="66" charset="0"/>
            </a:endParaRPr>
          </a:p>
        </p:txBody>
      </p:sp>
      <p:sp>
        <p:nvSpPr>
          <p:cNvPr id="14" name="textruta 13"/>
          <p:cNvSpPr txBox="1"/>
          <p:nvPr/>
        </p:nvSpPr>
        <p:spPr>
          <a:xfrm>
            <a:off x="5364088" y="2991435"/>
            <a:ext cx="936104" cy="276999"/>
          </a:xfrm>
          <a:prstGeom prst="rect">
            <a:avLst/>
          </a:prstGeom>
          <a:solidFill>
            <a:schemeClr val="bg1"/>
          </a:solidFill>
        </p:spPr>
        <p:txBody>
          <a:bodyPr wrap="square" rtlCol="0">
            <a:spAutoFit/>
          </a:bodyPr>
          <a:lstStyle/>
          <a:p>
            <a:r>
              <a:rPr lang="sv-SE" sz="1200" dirty="0" smtClean="0">
                <a:latin typeface="Comic Sans MS" panose="030F0702030302020204" pitchFamily="66" charset="0"/>
              </a:rPr>
              <a:t>Generator</a:t>
            </a:r>
            <a:endParaRPr lang="sv-SE" sz="1200" dirty="0">
              <a:latin typeface="Comic Sans MS" panose="030F0702030302020204" pitchFamily="66" charset="0"/>
            </a:endParaRPr>
          </a:p>
        </p:txBody>
      </p:sp>
      <p:sp>
        <p:nvSpPr>
          <p:cNvPr id="15" name="textruta 14"/>
          <p:cNvSpPr txBox="1"/>
          <p:nvPr/>
        </p:nvSpPr>
        <p:spPr>
          <a:xfrm>
            <a:off x="1575625" y="5661248"/>
            <a:ext cx="6020712" cy="369332"/>
          </a:xfrm>
          <a:prstGeom prst="rect">
            <a:avLst/>
          </a:prstGeom>
          <a:noFill/>
        </p:spPr>
        <p:txBody>
          <a:bodyPr wrap="square" rtlCol="0">
            <a:spAutoFit/>
          </a:bodyPr>
          <a:lstStyle/>
          <a:p>
            <a:pPr algn="ctr"/>
            <a:r>
              <a:rPr lang="sv-SE" dirty="0" smtClean="0">
                <a:latin typeface="Comic Sans MS" panose="030F0702030302020204" pitchFamily="66" charset="0"/>
              </a:rPr>
              <a:t>Tryckvattenreaktor (PWR)</a:t>
            </a:r>
            <a:endParaRPr lang="sv-SE" dirty="0">
              <a:latin typeface="Comic Sans MS" panose="030F0702030302020204" pitchFamily="66" charset="0"/>
            </a:endParaRPr>
          </a:p>
        </p:txBody>
      </p:sp>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878539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547464"/>
          </a:xfrm>
        </p:spPr>
        <p:txBody>
          <a:bodyPr/>
          <a:lstStyle/>
          <a:p>
            <a:r>
              <a:rPr lang="sv-SE" sz="2800" dirty="0" smtClean="0"/>
              <a:t>Kärnkraft</a:t>
            </a:r>
            <a:endParaRPr lang="sv-SE" sz="2800" dirty="0"/>
          </a:p>
        </p:txBody>
      </p:sp>
      <p:sp>
        <p:nvSpPr>
          <p:cNvPr id="3" name="textruta 2"/>
          <p:cNvSpPr txBox="1"/>
          <p:nvPr/>
        </p:nvSpPr>
        <p:spPr>
          <a:xfrm>
            <a:off x="1336601" y="908720"/>
            <a:ext cx="6408712" cy="5632311"/>
          </a:xfrm>
          <a:prstGeom prst="rect">
            <a:avLst/>
          </a:prstGeom>
          <a:noFill/>
        </p:spPr>
        <p:txBody>
          <a:bodyPr wrap="square" rtlCol="0">
            <a:spAutoFit/>
          </a:bodyPr>
          <a:lstStyle/>
          <a:p>
            <a:r>
              <a:rPr lang="sv-SE" b="1" dirty="0" smtClean="0"/>
              <a:t>Kärnkraftgenerationer</a:t>
            </a:r>
          </a:p>
          <a:p>
            <a:endParaRPr lang="sv-SE" dirty="0" smtClean="0"/>
          </a:p>
          <a:p>
            <a:r>
              <a:rPr lang="sv-SE" dirty="0" smtClean="0">
                <a:solidFill>
                  <a:schemeClr val="tx2"/>
                </a:solidFill>
              </a:rPr>
              <a:t>Generation 1</a:t>
            </a:r>
            <a:r>
              <a:rPr lang="sv-SE" dirty="0" smtClean="0"/>
              <a:t>   Försöks- och demonstrationsanläggningar</a:t>
            </a:r>
          </a:p>
          <a:p>
            <a:r>
              <a:rPr lang="sv-SE" dirty="0" smtClean="0"/>
              <a:t>                          från 1950- och 60-talet. Tagna ur drift</a:t>
            </a:r>
          </a:p>
          <a:p>
            <a:endParaRPr lang="sv-SE" dirty="0" smtClean="0"/>
          </a:p>
          <a:p>
            <a:r>
              <a:rPr lang="sv-SE" dirty="0" smtClean="0">
                <a:solidFill>
                  <a:srgbClr val="00B050"/>
                </a:solidFill>
              </a:rPr>
              <a:t>Generation 2</a:t>
            </a:r>
            <a:r>
              <a:rPr lang="sv-SE" dirty="0" smtClean="0"/>
              <a:t>   Äldre kommersiella reaktorer som fortfarande </a:t>
            </a:r>
          </a:p>
          <a:p>
            <a:r>
              <a:rPr lang="sv-SE" dirty="0" smtClean="0"/>
              <a:t>                          är i drift. Hit hör alla svenska kärnkraftverk.</a:t>
            </a:r>
          </a:p>
          <a:p>
            <a:endParaRPr lang="sv-SE" dirty="0" smtClean="0"/>
          </a:p>
          <a:p>
            <a:r>
              <a:rPr lang="sv-SE" dirty="0" smtClean="0">
                <a:solidFill>
                  <a:srgbClr val="C00000"/>
                </a:solidFill>
              </a:rPr>
              <a:t>Generation 3</a:t>
            </a:r>
            <a:r>
              <a:rPr lang="sv-SE" dirty="0" smtClean="0"/>
              <a:t>   Lika med Gen. 2 men med bättre</a:t>
            </a:r>
          </a:p>
          <a:p>
            <a:r>
              <a:rPr lang="sv-SE" dirty="0" smtClean="0"/>
              <a:t>                          säkerhetssystem.</a:t>
            </a:r>
          </a:p>
          <a:p>
            <a:r>
              <a:rPr lang="sv-SE" dirty="0" smtClean="0"/>
              <a:t>                          Gen. 3+ med ännu bättre  passiva säkerhets-</a:t>
            </a:r>
          </a:p>
          <a:p>
            <a:r>
              <a:rPr lang="sv-SE" dirty="0" smtClean="0"/>
              <a:t>                          system. Byggs nu.</a:t>
            </a:r>
          </a:p>
          <a:p>
            <a:endParaRPr lang="sv-SE" dirty="0" smtClean="0"/>
          </a:p>
          <a:p>
            <a:r>
              <a:rPr lang="sv-SE" dirty="0" smtClean="0">
                <a:solidFill>
                  <a:srgbClr val="7030A0"/>
                </a:solidFill>
              </a:rPr>
              <a:t>Generation 4</a:t>
            </a:r>
            <a:r>
              <a:rPr lang="sv-SE" dirty="0" smtClean="0"/>
              <a:t>   På forsknings- och försöksstadiet. Finns ett</a:t>
            </a:r>
          </a:p>
          <a:p>
            <a:r>
              <a:rPr lang="sv-SE" dirty="0" smtClean="0"/>
              <a:t>                          flertal olika typer. Planeras i drift från</a:t>
            </a:r>
          </a:p>
          <a:p>
            <a:r>
              <a:rPr lang="sv-SE" dirty="0" smtClean="0"/>
              <a:t>                          2020-talet. Kan utnyttja bränslet hundratals</a:t>
            </a:r>
          </a:p>
          <a:p>
            <a:r>
              <a:rPr lang="sv-SE" dirty="0" smtClean="0"/>
              <a:t>                          gånger effektivare än dagens reaktorer.</a:t>
            </a:r>
          </a:p>
          <a:p>
            <a:r>
              <a:rPr lang="sv-SE" dirty="0" smtClean="0"/>
              <a:t>                          (</a:t>
            </a:r>
            <a:r>
              <a:rPr lang="sv-SE" dirty="0" err="1" smtClean="0"/>
              <a:t>t.ex</a:t>
            </a:r>
            <a:r>
              <a:rPr lang="sv-SE" dirty="0" smtClean="0"/>
              <a:t> Breed-reaktorer)</a:t>
            </a:r>
          </a:p>
          <a:p>
            <a:endParaRPr lang="sv-SE" dirty="0" smtClean="0"/>
          </a:p>
          <a:p>
            <a:endParaRPr lang="sv-SE" dirty="0"/>
          </a:p>
        </p:txBody>
      </p:sp>
      <p:sp>
        <p:nvSpPr>
          <p:cNvPr id="4" name="Rektangel 3"/>
          <p:cNvSpPr/>
          <p:nvPr/>
        </p:nvSpPr>
        <p:spPr>
          <a:xfrm>
            <a:off x="7336060" y="6402531"/>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22799505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547464"/>
          </a:xfrm>
        </p:spPr>
        <p:txBody>
          <a:bodyPr/>
          <a:lstStyle/>
          <a:p>
            <a:r>
              <a:rPr lang="sv-SE" sz="2800" dirty="0" smtClean="0"/>
              <a:t>Kärnkraft</a:t>
            </a:r>
            <a:endParaRPr lang="sv-SE" sz="2800" dirty="0"/>
          </a:p>
        </p:txBody>
      </p:sp>
      <p:pic>
        <p:nvPicPr>
          <p:cNvPr id="6146" name="Picture 2" descr="https://upload.wikimedia.org/wikipedia/commons/thumb/c/cd/GenIVRoadmap-en.svg/750px-GenIVRoadmap-en.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052734"/>
            <a:ext cx="8200998" cy="4477745"/>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827584" y="1052735"/>
            <a:ext cx="7416824" cy="64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p:cNvSpPr txBox="1"/>
          <p:nvPr/>
        </p:nvSpPr>
        <p:spPr>
          <a:xfrm>
            <a:off x="699989" y="2258219"/>
            <a:ext cx="1440160" cy="400110"/>
          </a:xfrm>
          <a:prstGeom prst="rect">
            <a:avLst/>
          </a:prstGeom>
          <a:solidFill>
            <a:schemeClr val="bg1"/>
          </a:solidFill>
        </p:spPr>
        <p:txBody>
          <a:bodyPr wrap="square" rtlCol="0">
            <a:spAutoFit/>
          </a:bodyPr>
          <a:lstStyle/>
          <a:p>
            <a:pPr algn="ctr"/>
            <a:r>
              <a:rPr lang="sv-SE" sz="1000" b="1" dirty="0" smtClean="0">
                <a:latin typeface="Comic Sans MS" panose="030F0702030302020204" pitchFamily="66" charset="0"/>
              </a:rPr>
              <a:t>Tidiga prototyp-reaktorer</a:t>
            </a:r>
            <a:endParaRPr lang="sv-SE" sz="1000" b="1" dirty="0">
              <a:latin typeface="Comic Sans MS" panose="030F0702030302020204" pitchFamily="66" charset="0"/>
            </a:endParaRPr>
          </a:p>
        </p:txBody>
      </p:sp>
      <p:sp>
        <p:nvSpPr>
          <p:cNvPr id="8" name="textruta 7"/>
          <p:cNvSpPr txBox="1"/>
          <p:nvPr/>
        </p:nvSpPr>
        <p:spPr>
          <a:xfrm>
            <a:off x="2483768" y="2430553"/>
            <a:ext cx="1656184" cy="415498"/>
          </a:xfrm>
          <a:prstGeom prst="rect">
            <a:avLst/>
          </a:prstGeom>
          <a:solidFill>
            <a:schemeClr val="bg1"/>
          </a:solidFill>
        </p:spPr>
        <p:txBody>
          <a:bodyPr wrap="square" rtlCol="0">
            <a:spAutoFit/>
          </a:bodyPr>
          <a:lstStyle/>
          <a:p>
            <a:pPr algn="ctr"/>
            <a:r>
              <a:rPr lang="sv-SE" sz="1050" b="1" dirty="0" smtClean="0">
                <a:latin typeface="Comic Sans MS" panose="030F0702030302020204" pitchFamily="66" charset="0"/>
              </a:rPr>
              <a:t>Kommersiella kraftreaktorer</a:t>
            </a:r>
            <a:endParaRPr lang="sv-SE" sz="1050" b="1" dirty="0">
              <a:latin typeface="Comic Sans MS" panose="030F0702030302020204" pitchFamily="66" charset="0"/>
            </a:endParaRPr>
          </a:p>
        </p:txBody>
      </p:sp>
      <p:sp>
        <p:nvSpPr>
          <p:cNvPr id="10" name="textruta 9"/>
          <p:cNvSpPr txBox="1"/>
          <p:nvPr/>
        </p:nvSpPr>
        <p:spPr>
          <a:xfrm>
            <a:off x="4427984" y="2564904"/>
            <a:ext cx="1584176" cy="400110"/>
          </a:xfrm>
          <a:prstGeom prst="rect">
            <a:avLst/>
          </a:prstGeom>
          <a:solidFill>
            <a:schemeClr val="bg1"/>
          </a:solidFill>
        </p:spPr>
        <p:txBody>
          <a:bodyPr wrap="square" rtlCol="0">
            <a:spAutoFit/>
          </a:bodyPr>
          <a:lstStyle/>
          <a:p>
            <a:pPr algn="ctr"/>
            <a:r>
              <a:rPr lang="sv-SE" sz="1000" b="1" dirty="0" smtClean="0">
                <a:latin typeface="Comic Sans MS" panose="030F0702030302020204" pitchFamily="66" charset="0"/>
              </a:rPr>
              <a:t>Avancerade lättvattenreaktorer</a:t>
            </a:r>
            <a:endParaRPr lang="sv-SE" sz="1000" b="1" dirty="0">
              <a:latin typeface="Comic Sans MS" panose="030F0702030302020204" pitchFamily="66" charset="0"/>
            </a:endParaRPr>
          </a:p>
        </p:txBody>
      </p:sp>
      <p:sp>
        <p:nvSpPr>
          <p:cNvPr id="11" name="textruta 10"/>
          <p:cNvSpPr txBox="1"/>
          <p:nvPr/>
        </p:nvSpPr>
        <p:spPr>
          <a:xfrm>
            <a:off x="5957192" y="2174796"/>
            <a:ext cx="1368152" cy="430887"/>
          </a:xfrm>
          <a:prstGeom prst="rect">
            <a:avLst/>
          </a:prstGeom>
          <a:solidFill>
            <a:schemeClr val="bg1"/>
          </a:solidFill>
        </p:spPr>
        <p:txBody>
          <a:bodyPr wrap="square" rtlCol="0">
            <a:spAutoFit/>
          </a:bodyPr>
          <a:lstStyle/>
          <a:p>
            <a:endParaRPr lang="sv-SE" sz="1100" b="1" dirty="0" smtClean="0">
              <a:latin typeface="Comic Sans MS" panose="030F0702030302020204" pitchFamily="66" charset="0"/>
            </a:endParaRPr>
          </a:p>
          <a:p>
            <a:pPr algn="ctr"/>
            <a:r>
              <a:rPr lang="sv-SE" sz="1100" b="1" dirty="0" smtClean="0">
                <a:latin typeface="Comic Sans MS" panose="030F0702030302020204" pitchFamily="66" charset="0"/>
              </a:rPr>
              <a:t>Generation lll+</a:t>
            </a:r>
            <a:endParaRPr lang="sv-SE" sz="1100" b="1" dirty="0">
              <a:latin typeface="Comic Sans MS" panose="030F0702030302020204" pitchFamily="66" charset="0"/>
            </a:endParaRPr>
          </a:p>
        </p:txBody>
      </p:sp>
      <p:sp>
        <p:nvSpPr>
          <p:cNvPr id="12" name="textruta 11"/>
          <p:cNvSpPr txBox="1"/>
          <p:nvPr/>
        </p:nvSpPr>
        <p:spPr>
          <a:xfrm>
            <a:off x="6084168" y="2846051"/>
            <a:ext cx="1368152" cy="900246"/>
          </a:xfrm>
          <a:prstGeom prst="rect">
            <a:avLst/>
          </a:prstGeom>
          <a:solidFill>
            <a:schemeClr val="bg1"/>
          </a:solidFill>
        </p:spPr>
        <p:txBody>
          <a:bodyPr wrap="square" rtlCol="0">
            <a:spAutoFit/>
          </a:bodyPr>
          <a:lstStyle/>
          <a:p>
            <a:pPr algn="ctr"/>
            <a:r>
              <a:rPr lang="sv-SE" sz="1050" b="1" dirty="0" smtClean="0">
                <a:latin typeface="Comic Sans MS" panose="030F0702030302020204" pitchFamily="66" charset="0"/>
              </a:rPr>
              <a:t>Bättre drift-ekonomi och säkerhetssystem</a:t>
            </a:r>
          </a:p>
          <a:p>
            <a:pPr algn="ctr"/>
            <a:endParaRPr lang="sv-SE" sz="1050" b="1" dirty="0" smtClean="0">
              <a:latin typeface="Comic Sans MS" panose="030F0702030302020204" pitchFamily="66" charset="0"/>
            </a:endParaRPr>
          </a:p>
          <a:p>
            <a:endParaRPr lang="sv-SE" sz="1050" dirty="0">
              <a:latin typeface="Comic Sans MS" panose="030F0702030302020204" pitchFamily="66" charset="0"/>
            </a:endParaRPr>
          </a:p>
        </p:txBody>
      </p:sp>
      <p:sp>
        <p:nvSpPr>
          <p:cNvPr id="13" name="textruta 12"/>
          <p:cNvSpPr txBox="1"/>
          <p:nvPr/>
        </p:nvSpPr>
        <p:spPr>
          <a:xfrm>
            <a:off x="7452320" y="3106940"/>
            <a:ext cx="1080120" cy="1708160"/>
          </a:xfrm>
          <a:prstGeom prst="rect">
            <a:avLst/>
          </a:prstGeom>
          <a:solidFill>
            <a:schemeClr val="bg1"/>
          </a:solidFill>
        </p:spPr>
        <p:txBody>
          <a:bodyPr wrap="square" rtlCol="0">
            <a:spAutoFit/>
          </a:bodyPr>
          <a:lstStyle/>
          <a:p>
            <a:pPr marL="171450" indent="-171450">
              <a:buFontTx/>
              <a:buChar char="-"/>
            </a:pPr>
            <a:r>
              <a:rPr lang="sv-SE" sz="1050" b="1" dirty="0" smtClean="0">
                <a:latin typeface="Comic Sans MS" panose="030F0702030302020204" pitchFamily="66" charset="0"/>
              </a:rPr>
              <a:t>Mycket ekonomisk</a:t>
            </a:r>
          </a:p>
          <a:p>
            <a:pPr marL="171450" indent="-171450">
              <a:buFontTx/>
              <a:buChar char="-"/>
            </a:pPr>
            <a:r>
              <a:rPr lang="sv-SE" sz="1050" b="1" dirty="0" smtClean="0">
                <a:latin typeface="Comic Sans MS" panose="030F0702030302020204" pitchFamily="66" charset="0"/>
              </a:rPr>
              <a:t>Förbättrad säkerhet</a:t>
            </a:r>
          </a:p>
          <a:p>
            <a:pPr marL="171450" indent="-171450">
              <a:buFontTx/>
              <a:buChar char="-"/>
            </a:pPr>
            <a:r>
              <a:rPr lang="sv-SE" sz="1050" b="1" dirty="0" smtClean="0">
                <a:latin typeface="Comic Sans MS" panose="030F0702030302020204" pitchFamily="66" charset="0"/>
              </a:rPr>
              <a:t>Minimalt kärnavfall</a:t>
            </a:r>
          </a:p>
          <a:p>
            <a:pPr marL="171450" indent="-171450">
              <a:buFontTx/>
              <a:buChar char="-"/>
            </a:pPr>
            <a:r>
              <a:rPr lang="sv-SE" sz="1050" b="1" dirty="0" smtClean="0">
                <a:latin typeface="Comic Sans MS" panose="030F0702030302020204" pitchFamily="66" charset="0"/>
              </a:rPr>
              <a:t>Ingen risk för kärnvapen-spridning</a:t>
            </a:r>
            <a:endParaRPr lang="sv-SE" sz="1050" b="1" dirty="0">
              <a:latin typeface="Comic Sans MS" panose="030F0702030302020204" pitchFamily="66" charset="0"/>
            </a:endParaRPr>
          </a:p>
        </p:txBody>
      </p:sp>
      <p:sp>
        <p:nvSpPr>
          <p:cNvPr id="3" name="Rektangel 2"/>
          <p:cNvSpPr/>
          <p:nvPr/>
        </p:nvSpPr>
        <p:spPr>
          <a:xfrm>
            <a:off x="7274532"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227995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260648"/>
            <a:ext cx="8229600" cy="520080"/>
          </a:xfrm>
        </p:spPr>
        <p:txBody>
          <a:bodyPr/>
          <a:lstStyle/>
          <a:p>
            <a:r>
              <a:rPr lang="sv-SE" sz="2800" dirty="0" smtClean="0"/>
              <a:t>Kärnkraft</a:t>
            </a:r>
            <a:endParaRPr lang="sv-SE" sz="2800" dirty="0"/>
          </a:p>
        </p:txBody>
      </p:sp>
      <p:sp>
        <p:nvSpPr>
          <p:cNvPr id="3" name="textruta 2"/>
          <p:cNvSpPr txBox="1"/>
          <p:nvPr/>
        </p:nvSpPr>
        <p:spPr>
          <a:xfrm>
            <a:off x="1043608" y="836712"/>
            <a:ext cx="7488832" cy="369332"/>
          </a:xfrm>
          <a:prstGeom prst="rect">
            <a:avLst/>
          </a:prstGeom>
          <a:noFill/>
        </p:spPr>
        <p:txBody>
          <a:bodyPr wrap="square" rtlCol="0">
            <a:spAutoFit/>
          </a:bodyPr>
          <a:lstStyle/>
          <a:p>
            <a:pPr algn="ctr"/>
            <a:r>
              <a:rPr lang="sv-SE" dirty="0" smtClean="0"/>
              <a:t>Fjärde generationens reaktorer</a:t>
            </a:r>
            <a:endParaRPr lang="sv-SE" dirty="0"/>
          </a:p>
        </p:txBody>
      </p:sp>
      <p:sp>
        <p:nvSpPr>
          <p:cNvPr id="4" name="textruta 3"/>
          <p:cNvSpPr txBox="1"/>
          <p:nvPr/>
        </p:nvSpPr>
        <p:spPr>
          <a:xfrm>
            <a:off x="1187624" y="1340768"/>
            <a:ext cx="7344816" cy="4616648"/>
          </a:xfrm>
          <a:prstGeom prst="rect">
            <a:avLst/>
          </a:prstGeom>
          <a:noFill/>
        </p:spPr>
        <p:txBody>
          <a:bodyPr wrap="square" rtlCol="0">
            <a:spAutoFit/>
          </a:bodyPr>
          <a:lstStyle/>
          <a:p>
            <a:r>
              <a:rPr lang="sv-SE" sz="1400" dirty="0" smtClean="0"/>
              <a:t>En internationell sammanslutning </a:t>
            </a:r>
            <a:r>
              <a:rPr lang="sv-SE" sz="1400" dirty="0" smtClean="0">
                <a:solidFill>
                  <a:srgbClr val="FF0000"/>
                </a:solidFill>
              </a:rPr>
              <a:t>Generation IV International Forum (GIF)</a:t>
            </a:r>
            <a:r>
              <a:rPr lang="sv-SE" sz="1400" dirty="0" smtClean="0"/>
              <a:t> bildades 2000 för att studera vilka koncept som kan bli verklighet efter år 2020. Sverige är inte med bland grundarna, men har ett visst samarbete via KTH (Prof. Jan Vallenius).</a:t>
            </a:r>
          </a:p>
          <a:p>
            <a:r>
              <a:rPr lang="sv-SE" sz="1400" dirty="0" smtClean="0"/>
              <a:t>2002 valdes 6 reaktorteknologier ut som tänkbara koncept för framtidens kärnkraft-teknologi.</a:t>
            </a:r>
          </a:p>
          <a:p>
            <a:endParaRPr lang="sv-SE" sz="1400" dirty="0">
              <a:solidFill>
                <a:srgbClr val="FF0000"/>
              </a:solidFill>
            </a:endParaRPr>
          </a:p>
          <a:p>
            <a:r>
              <a:rPr lang="sv-SE" sz="1400" dirty="0" smtClean="0"/>
              <a:t>De aktuella koncepten:</a:t>
            </a:r>
          </a:p>
          <a:p>
            <a:pPr marL="342900" indent="-342900">
              <a:buAutoNum type="arabicPeriod"/>
            </a:pPr>
            <a:r>
              <a:rPr lang="sv-SE" sz="1400" dirty="0" smtClean="0">
                <a:solidFill>
                  <a:srgbClr val="FF0000"/>
                </a:solidFill>
              </a:rPr>
              <a:t>Gas-cooled Fast Reactor (GFR) </a:t>
            </a:r>
            <a:r>
              <a:rPr lang="sv-SE" sz="1400" dirty="0" smtClean="0"/>
              <a:t> Gaskyld reactor med snabba neutroner.</a:t>
            </a:r>
          </a:p>
          <a:p>
            <a:pPr marL="342900" indent="-342900">
              <a:buAutoNum type="arabicPeriod"/>
            </a:pPr>
            <a:r>
              <a:rPr lang="sv-SE" sz="1400" dirty="0" smtClean="0">
                <a:solidFill>
                  <a:srgbClr val="FF0000"/>
                </a:solidFill>
              </a:rPr>
              <a:t>Lead-cooled Fast Reactor (LFR) </a:t>
            </a:r>
            <a:r>
              <a:rPr lang="sv-SE" sz="1400" dirty="0" smtClean="0"/>
              <a:t>Reactor kyld med flytande bly och med snabba neutroner.</a:t>
            </a:r>
          </a:p>
          <a:p>
            <a:pPr marL="342900" indent="-342900">
              <a:buAutoNum type="arabicPeriod"/>
            </a:pPr>
            <a:r>
              <a:rPr lang="sv-SE" sz="1400" dirty="0" smtClean="0">
                <a:solidFill>
                  <a:srgbClr val="FF0000"/>
                </a:solidFill>
              </a:rPr>
              <a:t>Molten Salt Reactor (MSR) </a:t>
            </a:r>
            <a:r>
              <a:rPr lang="sv-SE" sz="1400" dirty="0" smtClean="0"/>
              <a:t>Reaktor kyld med saltsmälta. 2 varianter:</a:t>
            </a:r>
          </a:p>
          <a:p>
            <a:r>
              <a:rPr lang="sv-SE" sz="1400" dirty="0" smtClean="0">
                <a:solidFill>
                  <a:srgbClr val="FF0000"/>
                </a:solidFill>
              </a:rPr>
              <a:t>       </a:t>
            </a:r>
            <a:r>
              <a:rPr lang="sv-SE" sz="1400" dirty="0" smtClean="0"/>
              <a:t>A: Bränslet löst i en fluoridsmälta</a:t>
            </a:r>
          </a:p>
          <a:p>
            <a:r>
              <a:rPr lang="sv-SE" sz="1400" dirty="0"/>
              <a:t> </a:t>
            </a:r>
            <a:r>
              <a:rPr lang="sv-SE" sz="1400" dirty="0" smtClean="0"/>
              <a:t>      B : Fasta bränslepartiklar i grafit. Smältan enbart som kylmedium.</a:t>
            </a:r>
          </a:p>
          <a:p>
            <a:endParaRPr lang="sv-SE" sz="1400" dirty="0" smtClean="0"/>
          </a:p>
          <a:p>
            <a:r>
              <a:rPr lang="sv-SE" sz="1400" dirty="0">
                <a:solidFill>
                  <a:srgbClr val="FF0000"/>
                </a:solidFill>
              </a:rPr>
              <a:t> </a:t>
            </a:r>
            <a:r>
              <a:rPr lang="sv-SE" sz="1400" dirty="0" smtClean="0">
                <a:solidFill>
                  <a:srgbClr val="FF0000"/>
                </a:solidFill>
              </a:rPr>
              <a:t>4.   Sodium-cooled Fast Reactors (SFR) </a:t>
            </a:r>
            <a:r>
              <a:rPr lang="sv-SE" sz="1400" dirty="0" smtClean="0"/>
              <a:t>Smält natrium som kylmedel och med snabba</a:t>
            </a:r>
          </a:p>
          <a:p>
            <a:r>
              <a:rPr lang="sv-SE" sz="1400" dirty="0">
                <a:solidFill>
                  <a:srgbClr val="FF0000"/>
                </a:solidFill>
              </a:rPr>
              <a:t> </a:t>
            </a:r>
            <a:r>
              <a:rPr lang="sv-SE" sz="1400" dirty="0" smtClean="0">
                <a:solidFill>
                  <a:srgbClr val="FF0000"/>
                </a:solidFill>
              </a:rPr>
              <a:t>      </a:t>
            </a:r>
            <a:r>
              <a:rPr lang="sv-SE" sz="1400" dirty="0" smtClean="0"/>
              <a:t>neutroner.</a:t>
            </a:r>
          </a:p>
          <a:p>
            <a:r>
              <a:rPr lang="sv-SE" sz="1400" dirty="0" smtClean="0">
                <a:solidFill>
                  <a:srgbClr val="FF0000"/>
                </a:solidFill>
              </a:rPr>
              <a:t> 5.    Super-critical water-cooled reactor (SCWR) </a:t>
            </a:r>
            <a:r>
              <a:rPr lang="sv-SE" sz="1400" dirty="0" smtClean="0"/>
              <a:t>Högtrycks vattenkyld reaktor med vattnet</a:t>
            </a:r>
            <a:endParaRPr lang="sv-SE" sz="1400" dirty="0">
              <a:solidFill>
                <a:srgbClr val="FF0000"/>
              </a:solidFill>
            </a:endParaRPr>
          </a:p>
          <a:p>
            <a:r>
              <a:rPr lang="sv-SE" sz="1400" dirty="0" smtClean="0">
                <a:solidFill>
                  <a:srgbClr val="FF0000"/>
                </a:solidFill>
              </a:rPr>
              <a:t>        </a:t>
            </a:r>
            <a:r>
              <a:rPr lang="sv-SE" sz="1400" dirty="0" smtClean="0"/>
              <a:t>över sin kritiska temperatur (25 Mpa, 510-550</a:t>
            </a:r>
            <a:r>
              <a:rPr lang="sv-SE" sz="1400" dirty="0" smtClean="0">
                <a:latin typeface="Calibri"/>
                <a:cs typeface="Calibri"/>
              </a:rPr>
              <a:t>°C)</a:t>
            </a:r>
          </a:p>
          <a:p>
            <a:pPr marL="342900" indent="-342900">
              <a:buAutoNum type="arabicPeriod" startAt="6"/>
            </a:pPr>
            <a:r>
              <a:rPr lang="sv-SE" sz="1400" dirty="0" smtClean="0">
                <a:solidFill>
                  <a:srgbClr val="FF0000"/>
                </a:solidFill>
                <a:latin typeface="Calibri"/>
                <a:cs typeface="Calibri"/>
              </a:rPr>
              <a:t>Very High-Temperatur Gas Reactor (VHTR) </a:t>
            </a:r>
            <a:r>
              <a:rPr lang="sv-SE" sz="1400" dirty="0" smtClean="0">
                <a:latin typeface="Calibri"/>
                <a:cs typeface="Calibri"/>
              </a:rPr>
              <a:t>Grafitmodererad heliumkyld reaktor. Drifttemp 900-1000°C.  Använder anrikat Uran-235. </a:t>
            </a:r>
            <a:endParaRPr lang="sv-SE" sz="1400" dirty="0"/>
          </a:p>
          <a:p>
            <a:endParaRPr lang="sv-SE" sz="1400" dirty="0"/>
          </a:p>
        </p:txBody>
      </p:sp>
      <p:sp>
        <p:nvSpPr>
          <p:cNvPr id="5" name="Rektangel 4"/>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34719594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332656"/>
            <a:ext cx="8229600" cy="520080"/>
          </a:xfrm>
        </p:spPr>
        <p:txBody>
          <a:bodyPr/>
          <a:lstStyle/>
          <a:p>
            <a:r>
              <a:rPr lang="sv-SE" sz="2800" dirty="0" smtClean="0"/>
              <a:t>Kärnkraft</a:t>
            </a:r>
            <a:endParaRPr lang="sv-SE" sz="2800" dirty="0"/>
          </a:p>
        </p:txBody>
      </p:sp>
      <p:sp>
        <p:nvSpPr>
          <p:cNvPr id="3" name="textruta 2"/>
          <p:cNvSpPr txBox="1"/>
          <p:nvPr/>
        </p:nvSpPr>
        <p:spPr>
          <a:xfrm>
            <a:off x="971600" y="1052736"/>
            <a:ext cx="6984776" cy="5632311"/>
          </a:xfrm>
          <a:prstGeom prst="rect">
            <a:avLst/>
          </a:prstGeom>
          <a:noFill/>
        </p:spPr>
        <p:txBody>
          <a:bodyPr wrap="square" rtlCol="0">
            <a:spAutoFit/>
          </a:bodyPr>
          <a:lstStyle/>
          <a:p>
            <a:r>
              <a:rPr lang="sv-SE" dirty="0" smtClean="0"/>
              <a:t>Koncepten 1-5 kan använda U-233, U-235 och Pu-239 som alla är klyvbara. </a:t>
            </a:r>
          </a:p>
          <a:p>
            <a:endParaRPr lang="sv-SE" dirty="0" smtClean="0"/>
          </a:p>
          <a:p>
            <a:r>
              <a:rPr lang="sv-SE" dirty="0" smtClean="0"/>
              <a:t>Genom att använda snabba neutroner kan ej klyvbart uran (U-238 och thorium (Th-232) utnyttjas, men först måste de </a:t>
            </a:r>
            <a:r>
              <a:rPr lang="sv-SE" dirty="0" smtClean="0">
                <a:solidFill>
                  <a:srgbClr val="FF0000"/>
                </a:solidFill>
              </a:rPr>
              <a:t>transmuteras</a:t>
            </a:r>
            <a:r>
              <a:rPr lang="sv-SE" dirty="0" smtClean="0"/>
              <a:t> till </a:t>
            </a:r>
            <a:r>
              <a:rPr lang="sv-SE" dirty="0"/>
              <a:t>Pu-239 </a:t>
            </a:r>
            <a:r>
              <a:rPr lang="sv-SE" dirty="0" smtClean="0"/>
              <a:t>och U-233. För att generera neutroner måste U-235 användas, men utbytet av klyvbara isotoper blir många gånger större än att generera neutroner </a:t>
            </a:r>
          </a:p>
          <a:p>
            <a:endParaRPr lang="sv-SE" dirty="0"/>
          </a:p>
          <a:p>
            <a:r>
              <a:rPr lang="sv-SE" dirty="0" smtClean="0"/>
              <a:t>Snabba neutroner absorberas lätt av U-238 resp. Th-232</a:t>
            </a:r>
          </a:p>
          <a:p>
            <a:endParaRPr lang="sv-SE" dirty="0" smtClean="0"/>
          </a:p>
          <a:p>
            <a:r>
              <a:rPr lang="sv-SE" dirty="0" smtClean="0"/>
              <a:t>	</a:t>
            </a:r>
            <a:r>
              <a:rPr lang="sv-SE" baseline="30000" dirty="0" smtClean="0"/>
              <a:t>238</a:t>
            </a:r>
            <a:r>
              <a:rPr lang="sv-SE" dirty="0" smtClean="0"/>
              <a:t>U + n </a:t>
            </a:r>
            <a:r>
              <a:rPr lang="sv-SE" dirty="0" smtClean="0">
                <a:latin typeface="Calibri"/>
                <a:cs typeface="Calibri"/>
              </a:rPr>
              <a:t>→ </a:t>
            </a:r>
            <a:r>
              <a:rPr lang="sv-SE" baseline="30000" dirty="0" smtClean="0">
                <a:latin typeface="Calibri"/>
                <a:cs typeface="Calibri"/>
              </a:rPr>
              <a:t>239</a:t>
            </a:r>
            <a:r>
              <a:rPr lang="sv-SE" dirty="0" smtClean="0">
                <a:latin typeface="Calibri"/>
                <a:cs typeface="Calibri"/>
              </a:rPr>
              <a:t>U → </a:t>
            </a:r>
            <a:r>
              <a:rPr lang="sv-SE" baseline="30000" dirty="0" smtClean="0">
                <a:latin typeface="Calibri"/>
                <a:cs typeface="Calibri"/>
              </a:rPr>
              <a:t>239</a:t>
            </a:r>
            <a:r>
              <a:rPr lang="sv-SE" dirty="0" smtClean="0">
                <a:latin typeface="Calibri"/>
                <a:cs typeface="Calibri"/>
              </a:rPr>
              <a:t>Np +</a:t>
            </a:r>
            <a:r>
              <a:rPr lang="el-GR" dirty="0" smtClean="0">
                <a:latin typeface="Calibri"/>
                <a:cs typeface="Calibri"/>
              </a:rPr>
              <a:t>β</a:t>
            </a:r>
            <a:r>
              <a:rPr lang="sv-SE" sz="2400" baseline="30000" dirty="0" smtClean="0">
                <a:latin typeface="Calibri"/>
                <a:cs typeface="Calibri"/>
              </a:rPr>
              <a:t>-</a:t>
            </a:r>
            <a:r>
              <a:rPr lang="sv-SE" dirty="0" smtClean="0">
                <a:latin typeface="Calibri"/>
                <a:cs typeface="Calibri"/>
              </a:rPr>
              <a:t> → </a:t>
            </a:r>
            <a:r>
              <a:rPr lang="sv-SE" baseline="30000" dirty="0" smtClean="0">
                <a:latin typeface="Calibri"/>
                <a:cs typeface="Calibri"/>
              </a:rPr>
              <a:t>239</a:t>
            </a:r>
            <a:r>
              <a:rPr lang="sv-SE" dirty="0" smtClean="0">
                <a:latin typeface="Calibri"/>
                <a:cs typeface="Calibri"/>
              </a:rPr>
              <a:t>Pu + </a:t>
            </a:r>
            <a:r>
              <a:rPr lang="el-GR" dirty="0" smtClean="0">
                <a:latin typeface="Calibri"/>
                <a:cs typeface="Calibri"/>
              </a:rPr>
              <a:t>β</a:t>
            </a:r>
            <a:r>
              <a:rPr lang="sv-SE" sz="2400" baseline="30000" dirty="0" smtClean="0">
                <a:latin typeface="Calibri"/>
                <a:cs typeface="Calibri"/>
              </a:rPr>
              <a:t>-</a:t>
            </a:r>
            <a:endParaRPr lang="sv-SE" baseline="30000" dirty="0" smtClean="0">
              <a:latin typeface="Calibri"/>
              <a:cs typeface="Calibri"/>
            </a:endParaRPr>
          </a:p>
          <a:p>
            <a:endParaRPr lang="sv-SE" dirty="0">
              <a:latin typeface="Calibri"/>
              <a:cs typeface="Calibri"/>
            </a:endParaRPr>
          </a:p>
          <a:p>
            <a:r>
              <a:rPr lang="sv-SE" dirty="0" smtClean="0">
                <a:latin typeface="Calibri"/>
                <a:cs typeface="Calibri"/>
              </a:rPr>
              <a:t>	</a:t>
            </a:r>
            <a:r>
              <a:rPr lang="sv-SE" baseline="30000" dirty="0" smtClean="0">
                <a:latin typeface="Calibri"/>
                <a:cs typeface="Calibri"/>
              </a:rPr>
              <a:t>232</a:t>
            </a:r>
            <a:r>
              <a:rPr lang="sv-SE" dirty="0" smtClean="0">
                <a:latin typeface="Calibri"/>
                <a:cs typeface="Calibri"/>
              </a:rPr>
              <a:t>Th + n → </a:t>
            </a:r>
            <a:r>
              <a:rPr lang="sv-SE" baseline="30000" dirty="0" smtClean="0">
                <a:latin typeface="Calibri"/>
                <a:cs typeface="Calibri"/>
              </a:rPr>
              <a:t>233</a:t>
            </a:r>
            <a:r>
              <a:rPr lang="sv-SE" dirty="0" smtClean="0">
                <a:latin typeface="Calibri"/>
                <a:cs typeface="Calibri"/>
              </a:rPr>
              <a:t>Th → </a:t>
            </a:r>
            <a:r>
              <a:rPr lang="sv-SE" baseline="30000" dirty="0" smtClean="0">
                <a:latin typeface="Calibri"/>
                <a:cs typeface="Calibri"/>
              </a:rPr>
              <a:t>233</a:t>
            </a:r>
            <a:r>
              <a:rPr lang="sv-SE" dirty="0" smtClean="0">
                <a:latin typeface="Calibri"/>
                <a:cs typeface="Calibri"/>
              </a:rPr>
              <a:t>U + </a:t>
            </a:r>
            <a:r>
              <a:rPr lang="el-GR" dirty="0" smtClean="0">
                <a:latin typeface="Calibri"/>
                <a:cs typeface="Calibri"/>
              </a:rPr>
              <a:t>β</a:t>
            </a:r>
            <a:r>
              <a:rPr lang="sv-SE" sz="2400" baseline="30000" dirty="0" smtClean="0">
                <a:latin typeface="Calibri"/>
                <a:cs typeface="Calibri"/>
              </a:rPr>
              <a:t>-</a:t>
            </a:r>
            <a:endParaRPr lang="sv-SE" baseline="30000" dirty="0" smtClean="0">
              <a:latin typeface="Calibri"/>
              <a:cs typeface="Calibri"/>
            </a:endParaRPr>
          </a:p>
          <a:p>
            <a:endParaRPr lang="sv-SE" dirty="0">
              <a:latin typeface="Calibri"/>
              <a:cs typeface="Calibri"/>
            </a:endParaRPr>
          </a:p>
          <a:p>
            <a:r>
              <a:rPr lang="sv-SE" b="1" dirty="0" smtClean="0">
                <a:solidFill>
                  <a:srgbClr val="7030A0"/>
                </a:solidFill>
              </a:rPr>
              <a:t>Leder till: </a:t>
            </a:r>
          </a:p>
          <a:p>
            <a:pPr marL="342900" indent="-342900">
              <a:buAutoNum type="arabicPeriod"/>
            </a:pPr>
            <a:r>
              <a:rPr lang="sv-SE" b="1" dirty="0" smtClean="0">
                <a:solidFill>
                  <a:srgbClr val="7030A0"/>
                </a:solidFill>
              </a:rPr>
              <a:t>Nästan obegränsade bränsleresurser (U-238 och Thorium-232)</a:t>
            </a:r>
          </a:p>
          <a:p>
            <a:pPr marL="342900" indent="-342900">
              <a:buAutoNum type="arabicPeriod"/>
            </a:pPr>
            <a:r>
              <a:rPr lang="sv-SE" b="1" dirty="0" smtClean="0">
                <a:solidFill>
                  <a:srgbClr val="7030A0"/>
                </a:solidFill>
              </a:rPr>
              <a:t>Utarmat uran </a:t>
            </a:r>
            <a:r>
              <a:rPr lang="sv-SE" b="1" dirty="0">
                <a:solidFill>
                  <a:srgbClr val="7030A0"/>
                </a:solidFill>
              </a:rPr>
              <a:t>och </a:t>
            </a:r>
            <a:r>
              <a:rPr lang="sv-SE" b="1" dirty="0" smtClean="0">
                <a:solidFill>
                  <a:srgbClr val="7030A0"/>
                </a:solidFill>
              </a:rPr>
              <a:t>vapenplutonium </a:t>
            </a:r>
            <a:r>
              <a:rPr lang="sv-SE" b="1" dirty="0">
                <a:solidFill>
                  <a:srgbClr val="7030A0"/>
                </a:solidFill>
              </a:rPr>
              <a:t>kan </a:t>
            </a:r>
            <a:r>
              <a:rPr lang="sv-SE" b="1" dirty="0" smtClean="0">
                <a:solidFill>
                  <a:srgbClr val="7030A0"/>
                </a:solidFill>
              </a:rPr>
              <a:t>användas</a:t>
            </a:r>
          </a:p>
          <a:p>
            <a:pPr marL="342900" indent="-342900">
              <a:buAutoNum type="arabicPeriod"/>
            </a:pPr>
            <a:r>
              <a:rPr lang="sv-SE" b="1" dirty="0" smtClean="0">
                <a:solidFill>
                  <a:srgbClr val="7030A0"/>
                </a:solidFill>
              </a:rPr>
              <a:t>Låg spridningsrisk för kärnvapenbränsle. Allt klyvbart plutonium som bildas går åt i reaktorn. </a:t>
            </a:r>
          </a:p>
        </p:txBody>
      </p:sp>
      <p:sp>
        <p:nvSpPr>
          <p:cNvPr id="4" name="Rektangel 3"/>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41922171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664096"/>
          </a:xfrm>
        </p:spPr>
        <p:txBody>
          <a:bodyPr/>
          <a:lstStyle/>
          <a:p>
            <a:r>
              <a:rPr lang="sv-SE" sz="2800" dirty="0" smtClean="0"/>
              <a:t>Kärnkraft</a:t>
            </a:r>
            <a:endParaRPr lang="sv-SE" sz="2800" dirty="0"/>
          </a:p>
        </p:txBody>
      </p:sp>
      <p:sp>
        <p:nvSpPr>
          <p:cNvPr id="3" name="textruta 2"/>
          <p:cNvSpPr txBox="1"/>
          <p:nvPr/>
        </p:nvSpPr>
        <p:spPr>
          <a:xfrm>
            <a:off x="2367558" y="724054"/>
            <a:ext cx="4392488" cy="369332"/>
          </a:xfrm>
          <a:prstGeom prst="rect">
            <a:avLst/>
          </a:prstGeom>
          <a:noFill/>
        </p:spPr>
        <p:txBody>
          <a:bodyPr wrap="square" rtlCol="0">
            <a:spAutoFit/>
          </a:bodyPr>
          <a:lstStyle/>
          <a:p>
            <a:pPr algn="ctr"/>
            <a:r>
              <a:rPr lang="sv-SE" b="1" dirty="0" smtClean="0"/>
              <a:t>Klyvningsprodukter</a:t>
            </a:r>
            <a:endParaRPr lang="sv-SE"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88" y="2182844"/>
            <a:ext cx="3280847" cy="181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a:off x="3995935" y="2182844"/>
            <a:ext cx="1656185" cy="369332"/>
          </a:xfrm>
          <a:prstGeom prst="rect">
            <a:avLst/>
          </a:prstGeom>
          <a:noFill/>
        </p:spPr>
        <p:txBody>
          <a:bodyPr wrap="square" rtlCol="0">
            <a:spAutoFit/>
          </a:bodyPr>
          <a:lstStyle/>
          <a:p>
            <a:r>
              <a:rPr lang="sv-SE" dirty="0" smtClean="0"/>
              <a:t>        </a:t>
            </a:r>
            <a:r>
              <a:rPr lang="sv-SE" baseline="30000" dirty="0" smtClean="0">
                <a:latin typeface="Comic Sans MS" panose="030F0702030302020204" pitchFamily="66" charset="0"/>
              </a:rPr>
              <a:t>141</a:t>
            </a:r>
            <a:r>
              <a:rPr lang="sv-SE" dirty="0" smtClean="0">
                <a:latin typeface="Comic Sans MS" panose="030F0702030302020204" pitchFamily="66" charset="0"/>
              </a:rPr>
              <a:t>La</a:t>
            </a:r>
            <a:endParaRPr lang="sv-SE" dirty="0">
              <a:latin typeface="Comic Sans MS" panose="030F0702030302020204" pitchFamily="66" charset="0"/>
            </a:endParaRPr>
          </a:p>
        </p:txBody>
      </p:sp>
      <p:cxnSp>
        <p:nvCxnSpPr>
          <p:cNvPr id="8" name="Rak pil 7"/>
          <p:cNvCxnSpPr/>
          <p:nvPr/>
        </p:nvCxnSpPr>
        <p:spPr>
          <a:xfrm>
            <a:off x="3995935" y="2367510"/>
            <a:ext cx="5400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3886200" y="2187805"/>
            <a:ext cx="829816" cy="415498"/>
          </a:xfrm>
          <a:prstGeom prst="rect">
            <a:avLst/>
          </a:prstGeom>
          <a:noFill/>
        </p:spPr>
        <p:txBody>
          <a:bodyPr wrap="square" rtlCol="0">
            <a:spAutoFit/>
          </a:bodyPr>
          <a:lstStyle/>
          <a:p>
            <a:r>
              <a:rPr lang="sv-SE" sz="1000" dirty="0" smtClean="0">
                <a:latin typeface="Calibri"/>
                <a:cs typeface="Calibri"/>
              </a:rPr>
              <a:t>      </a:t>
            </a:r>
            <a:r>
              <a:rPr lang="el-GR" sz="1100" b="1" dirty="0" smtClean="0">
                <a:latin typeface="Calibri"/>
                <a:cs typeface="Calibri"/>
              </a:rPr>
              <a:t>β</a:t>
            </a:r>
            <a:endParaRPr lang="sv-SE" sz="1000" b="1" dirty="0" smtClean="0">
              <a:latin typeface="Comic Sans MS" panose="030F0702030302020204" pitchFamily="66" charset="0"/>
            </a:endParaRPr>
          </a:p>
          <a:p>
            <a:r>
              <a:rPr lang="sv-SE" sz="1000" b="1" dirty="0" smtClean="0">
                <a:latin typeface="Comic Sans MS" panose="030F0702030302020204" pitchFamily="66" charset="0"/>
              </a:rPr>
              <a:t>18,27 min</a:t>
            </a:r>
            <a:endParaRPr lang="sv-SE" sz="1000" b="1" dirty="0">
              <a:latin typeface="Comic Sans MS" panose="030F0702030302020204" pitchFamily="66" charset="0"/>
            </a:endParaRPr>
          </a:p>
        </p:txBody>
      </p:sp>
      <p:cxnSp>
        <p:nvCxnSpPr>
          <p:cNvPr id="12" name="Rak pil 11"/>
          <p:cNvCxnSpPr/>
          <p:nvPr/>
        </p:nvCxnSpPr>
        <p:spPr>
          <a:xfrm>
            <a:off x="5076056" y="2367510"/>
            <a:ext cx="576064" cy="4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5022050" y="2187805"/>
            <a:ext cx="702078" cy="415498"/>
          </a:xfrm>
          <a:prstGeom prst="rect">
            <a:avLst/>
          </a:prstGeom>
          <a:noFill/>
        </p:spPr>
        <p:txBody>
          <a:bodyPr wrap="square" rtlCol="0">
            <a:spAutoFit/>
          </a:bodyPr>
          <a:lstStyle/>
          <a:p>
            <a:r>
              <a:rPr lang="sv-SE" sz="1000" dirty="0" smtClean="0">
                <a:latin typeface="Calibri"/>
                <a:cs typeface="Calibri"/>
              </a:rPr>
              <a:t>      </a:t>
            </a:r>
            <a:r>
              <a:rPr lang="el-GR" sz="1100" b="1" dirty="0" smtClean="0">
                <a:latin typeface="Calibri"/>
                <a:cs typeface="Calibri"/>
              </a:rPr>
              <a:t>β</a:t>
            </a:r>
            <a:endParaRPr lang="sv-SE" sz="1000" b="1" dirty="0" smtClean="0">
              <a:latin typeface="Comic Sans MS" panose="030F0702030302020204" pitchFamily="66" charset="0"/>
            </a:endParaRPr>
          </a:p>
          <a:p>
            <a:r>
              <a:rPr lang="sv-SE" sz="1000" b="1" dirty="0" smtClean="0">
                <a:latin typeface="Comic Sans MS" panose="030F0702030302020204" pitchFamily="66" charset="0"/>
              </a:rPr>
              <a:t>3,92 h</a:t>
            </a:r>
            <a:endParaRPr lang="sv-SE" sz="1000" b="1" dirty="0">
              <a:latin typeface="Comic Sans MS" panose="030F0702030302020204" pitchFamily="66" charset="0"/>
            </a:endParaRPr>
          </a:p>
        </p:txBody>
      </p:sp>
      <p:sp>
        <p:nvSpPr>
          <p:cNvPr id="14" name="textruta 13"/>
          <p:cNvSpPr txBox="1"/>
          <p:nvPr/>
        </p:nvSpPr>
        <p:spPr>
          <a:xfrm>
            <a:off x="5652120" y="2187805"/>
            <a:ext cx="1107926" cy="369332"/>
          </a:xfrm>
          <a:prstGeom prst="rect">
            <a:avLst/>
          </a:prstGeom>
          <a:noFill/>
        </p:spPr>
        <p:txBody>
          <a:bodyPr wrap="square" rtlCol="0">
            <a:spAutoFit/>
          </a:bodyPr>
          <a:lstStyle/>
          <a:p>
            <a:r>
              <a:rPr lang="sv-SE" baseline="30000" dirty="0" smtClean="0">
                <a:latin typeface="Comic Sans MS" panose="030F0702030302020204" pitchFamily="66" charset="0"/>
              </a:rPr>
              <a:t>141</a:t>
            </a:r>
            <a:r>
              <a:rPr lang="sv-SE" dirty="0" smtClean="0">
                <a:latin typeface="Comic Sans MS" panose="030F0702030302020204" pitchFamily="66" charset="0"/>
              </a:rPr>
              <a:t>Ce</a:t>
            </a:r>
            <a:endParaRPr lang="sv-SE" dirty="0">
              <a:latin typeface="Comic Sans MS" panose="030F0702030302020204" pitchFamily="66" charset="0"/>
            </a:endParaRPr>
          </a:p>
        </p:txBody>
      </p:sp>
      <p:cxnSp>
        <p:nvCxnSpPr>
          <p:cNvPr id="16" name="Rak pil 15"/>
          <p:cNvCxnSpPr/>
          <p:nvPr/>
        </p:nvCxnSpPr>
        <p:spPr>
          <a:xfrm>
            <a:off x="6300192" y="2372471"/>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6876256" y="2187805"/>
            <a:ext cx="1224136" cy="369332"/>
          </a:xfrm>
          <a:prstGeom prst="rect">
            <a:avLst/>
          </a:prstGeom>
          <a:noFill/>
        </p:spPr>
        <p:txBody>
          <a:bodyPr wrap="square" rtlCol="0">
            <a:spAutoFit/>
          </a:bodyPr>
          <a:lstStyle/>
          <a:p>
            <a:r>
              <a:rPr lang="sv-SE" baseline="30000" dirty="0" smtClean="0">
                <a:latin typeface="Comic Sans MS" panose="030F0702030302020204" pitchFamily="66" charset="0"/>
              </a:rPr>
              <a:t>141</a:t>
            </a:r>
            <a:r>
              <a:rPr lang="sv-SE" dirty="0" smtClean="0">
                <a:latin typeface="Comic Sans MS" panose="030F0702030302020204" pitchFamily="66" charset="0"/>
              </a:rPr>
              <a:t>Pr </a:t>
            </a:r>
            <a:r>
              <a:rPr lang="sv-SE" sz="1200" dirty="0" smtClean="0">
                <a:latin typeface="Comic Sans MS" panose="030F0702030302020204" pitchFamily="66" charset="0"/>
              </a:rPr>
              <a:t>(stabil)</a:t>
            </a:r>
            <a:endParaRPr lang="sv-SE" sz="1200" dirty="0">
              <a:latin typeface="Comic Sans MS" panose="030F0702030302020204" pitchFamily="66" charset="0"/>
            </a:endParaRPr>
          </a:p>
        </p:txBody>
      </p:sp>
      <p:sp>
        <p:nvSpPr>
          <p:cNvPr id="20" name="textruta 19"/>
          <p:cNvSpPr txBox="1"/>
          <p:nvPr/>
        </p:nvSpPr>
        <p:spPr>
          <a:xfrm>
            <a:off x="6203007" y="2168231"/>
            <a:ext cx="702078" cy="415498"/>
          </a:xfrm>
          <a:prstGeom prst="rect">
            <a:avLst/>
          </a:prstGeom>
          <a:noFill/>
        </p:spPr>
        <p:txBody>
          <a:bodyPr wrap="square" rtlCol="0">
            <a:spAutoFit/>
          </a:bodyPr>
          <a:lstStyle/>
          <a:p>
            <a:r>
              <a:rPr lang="sv-SE" sz="1000" dirty="0" smtClean="0">
                <a:latin typeface="Calibri"/>
                <a:cs typeface="Calibri"/>
              </a:rPr>
              <a:t>      </a:t>
            </a:r>
            <a:r>
              <a:rPr lang="el-GR" sz="1100" b="1" dirty="0" smtClean="0">
                <a:latin typeface="Calibri"/>
                <a:cs typeface="Calibri"/>
              </a:rPr>
              <a:t>β</a:t>
            </a:r>
            <a:endParaRPr lang="sv-SE" sz="1000" b="1" dirty="0" smtClean="0">
              <a:latin typeface="Comic Sans MS" panose="030F0702030302020204" pitchFamily="66" charset="0"/>
            </a:endParaRPr>
          </a:p>
          <a:p>
            <a:r>
              <a:rPr lang="sv-SE" sz="1000" b="1" dirty="0" smtClean="0">
                <a:latin typeface="Comic Sans MS" panose="030F0702030302020204" pitchFamily="66" charset="0"/>
              </a:rPr>
              <a:t>32,5 d</a:t>
            </a:r>
            <a:endParaRPr lang="sv-SE" sz="1000" b="1" dirty="0">
              <a:latin typeface="Comic Sans MS" panose="030F0702030302020204" pitchFamily="66" charset="0"/>
            </a:endParaRPr>
          </a:p>
        </p:txBody>
      </p:sp>
      <p:sp>
        <p:nvSpPr>
          <p:cNvPr id="22" name="textruta 21"/>
          <p:cNvSpPr txBox="1"/>
          <p:nvPr/>
        </p:nvSpPr>
        <p:spPr>
          <a:xfrm>
            <a:off x="3706180" y="3653299"/>
            <a:ext cx="649796" cy="415498"/>
          </a:xfrm>
          <a:prstGeom prst="rect">
            <a:avLst/>
          </a:prstGeom>
          <a:noFill/>
        </p:spPr>
        <p:txBody>
          <a:bodyPr wrap="square" rtlCol="0">
            <a:spAutoFit/>
          </a:bodyPr>
          <a:lstStyle/>
          <a:p>
            <a:r>
              <a:rPr lang="sv-SE" sz="1000" dirty="0" smtClean="0">
                <a:latin typeface="Calibri"/>
                <a:cs typeface="Calibri"/>
              </a:rPr>
              <a:t>      </a:t>
            </a:r>
            <a:r>
              <a:rPr lang="el-GR" sz="1100" b="1" dirty="0" smtClean="0">
                <a:latin typeface="Calibri"/>
                <a:cs typeface="Calibri"/>
              </a:rPr>
              <a:t>β</a:t>
            </a:r>
            <a:endParaRPr lang="sv-SE" sz="1000" b="1" dirty="0" smtClean="0">
              <a:latin typeface="Comic Sans MS" panose="030F0702030302020204" pitchFamily="66" charset="0"/>
            </a:endParaRPr>
          </a:p>
          <a:p>
            <a:r>
              <a:rPr lang="sv-SE" sz="1000" b="1" dirty="0" smtClean="0">
                <a:latin typeface="Comic Sans MS" panose="030F0702030302020204" pitchFamily="66" charset="0"/>
              </a:rPr>
              <a:t>1,84 s</a:t>
            </a:r>
            <a:endParaRPr lang="sv-SE" sz="1000" b="1" dirty="0">
              <a:latin typeface="Comic Sans MS" panose="030F0702030302020204" pitchFamily="66" charset="0"/>
            </a:endParaRPr>
          </a:p>
        </p:txBody>
      </p:sp>
      <p:cxnSp>
        <p:nvCxnSpPr>
          <p:cNvPr id="24" name="Rak pil 23"/>
          <p:cNvCxnSpPr/>
          <p:nvPr/>
        </p:nvCxnSpPr>
        <p:spPr>
          <a:xfrm>
            <a:off x="3779912" y="3845421"/>
            <a:ext cx="576064" cy="15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4265965" y="3653299"/>
            <a:ext cx="756085" cy="369332"/>
          </a:xfrm>
          <a:prstGeom prst="rect">
            <a:avLst/>
          </a:prstGeom>
          <a:noFill/>
        </p:spPr>
        <p:txBody>
          <a:bodyPr wrap="square" rtlCol="0">
            <a:spAutoFit/>
          </a:bodyPr>
          <a:lstStyle/>
          <a:p>
            <a:r>
              <a:rPr lang="sv-SE" baseline="30000" dirty="0" smtClean="0">
                <a:latin typeface="Comic Sans MS" panose="030F0702030302020204" pitchFamily="66" charset="0"/>
              </a:rPr>
              <a:t>92</a:t>
            </a:r>
            <a:r>
              <a:rPr lang="sv-SE" dirty="0" smtClean="0">
                <a:latin typeface="Comic Sans MS" panose="030F0702030302020204" pitchFamily="66" charset="0"/>
              </a:rPr>
              <a:t>Rb</a:t>
            </a:r>
            <a:endParaRPr lang="sv-SE" dirty="0">
              <a:latin typeface="Comic Sans MS" panose="030F0702030302020204" pitchFamily="66" charset="0"/>
            </a:endParaRPr>
          </a:p>
        </p:txBody>
      </p:sp>
      <p:sp>
        <p:nvSpPr>
          <p:cNvPr id="29" name="textruta 28"/>
          <p:cNvSpPr txBox="1"/>
          <p:nvPr/>
        </p:nvSpPr>
        <p:spPr>
          <a:xfrm>
            <a:off x="4832317" y="3664446"/>
            <a:ext cx="649796" cy="415498"/>
          </a:xfrm>
          <a:prstGeom prst="rect">
            <a:avLst/>
          </a:prstGeom>
          <a:noFill/>
        </p:spPr>
        <p:txBody>
          <a:bodyPr wrap="square" rtlCol="0">
            <a:spAutoFit/>
          </a:bodyPr>
          <a:lstStyle/>
          <a:p>
            <a:r>
              <a:rPr lang="sv-SE" sz="1000" dirty="0" smtClean="0">
                <a:latin typeface="Calibri"/>
                <a:cs typeface="Calibri"/>
              </a:rPr>
              <a:t>      </a:t>
            </a:r>
            <a:r>
              <a:rPr lang="el-GR" sz="1100" b="1" dirty="0" smtClean="0">
                <a:latin typeface="Calibri"/>
                <a:cs typeface="Calibri"/>
              </a:rPr>
              <a:t>β</a:t>
            </a:r>
            <a:endParaRPr lang="sv-SE" sz="1000" b="1" dirty="0" smtClean="0">
              <a:latin typeface="Comic Sans MS" panose="030F0702030302020204" pitchFamily="66" charset="0"/>
            </a:endParaRPr>
          </a:p>
          <a:p>
            <a:r>
              <a:rPr lang="sv-SE" sz="1000" b="1" dirty="0" smtClean="0">
                <a:latin typeface="Comic Sans MS" panose="030F0702030302020204" pitchFamily="66" charset="0"/>
              </a:rPr>
              <a:t>4,49 s</a:t>
            </a:r>
            <a:endParaRPr lang="sv-SE" sz="1000" b="1" dirty="0">
              <a:latin typeface="Comic Sans MS" panose="030F0702030302020204" pitchFamily="66" charset="0"/>
            </a:endParaRPr>
          </a:p>
        </p:txBody>
      </p:sp>
      <p:cxnSp>
        <p:nvCxnSpPr>
          <p:cNvPr id="30" name="Rak pil 29"/>
          <p:cNvCxnSpPr/>
          <p:nvPr/>
        </p:nvCxnSpPr>
        <p:spPr>
          <a:xfrm>
            <a:off x="4843415" y="3872195"/>
            <a:ext cx="576064" cy="15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a:off x="5373089" y="3702546"/>
            <a:ext cx="829918" cy="369332"/>
          </a:xfrm>
          <a:prstGeom prst="rect">
            <a:avLst/>
          </a:prstGeom>
          <a:noFill/>
        </p:spPr>
        <p:txBody>
          <a:bodyPr wrap="square" rtlCol="0">
            <a:spAutoFit/>
          </a:bodyPr>
          <a:lstStyle/>
          <a:p>
            <a:r>
              <a:rPr lang="sv-SE" baseline="30000" dirty="0" smtClean="0">
                <a:latin typeface="Comic Sans MS" panose="030F0702030302020204" pitchFamily="66" charset="0"/>
              </a:rPr>
              <a:t>92</a:t>
            </a:r>
            <a:r>
              <a:rPr lang="sv-SE" dirty="0" smtClean="0">
                <a:latin typeface="Comic Sans MS" panose="030F0702030302020204" pitchFamily="66" charset="0"/>
              </a:rPr>
              <a:t>Sr</a:t>
            </a:r>
            <a:endParaRPr lang="sv-SE" dirty="0">
              <a:latin typeface="Comic Sans MS" panose="030F0702030302020204" pitchFamily="66" charset="0"/>
            </a:endParaRPr>
          </a:p>
        </p:txBody>
      </p:sp>
      <p:sp>
        <p:nvSpPr>
          <p:cNvPr id="32" name="textruta 31"/>
          <p:cNvSpPr txBox="1"/>
          <p:nvPr/>
        </p:nvSpPr>
        <p:spPr>
          <a:xfrm>
            <a:off x="2843808" y="1628800"/>
            <a:ext cx="862372" cy="369332"/>
          </a:xfrm>
          <a:prstGeom prst="rect">
            <a:avLst/>
          </a:prstGeom>
          <a:noFill/>
        </p:spPr>
        <p:txBody>
          <a:bodyPr wrap="square" rtlCol="0">
            <a:spAutoFit/>
          </a:bodyPr>
          <a:lstStyle/>
          <a:p>
            <a:r>
              <a:rPr lang="sv-SE" dirty="0" smtClean="0">
                <a:latin typeface="Comic Sans MS" panose="030F0702030302020204" pitchFamily="66" charset="0"/>
              </a:rPr>
              <a:t>~ 6%</a:t>
            </a:r>
            <a:endParaRPr lang="sv-SE" dirty="0">
              <a:latin typeface="Comic Sans MS" panose="030F0702030302020204" pitchFamily="66" charset="0"/>
            </a:endParaRPr>
          </a:p>
        </p:txBody>
      </p:sp>
      <p:sp>
        <p:nvSpPr>
          <p:cNvPr id="33" name="textruta 32"/>
          <p:cNvSpPr txBox="1"/>
          <p:nvPr/>
        </p:nvSpPr>
        <p:spPr>
          <a:xfrm>
            <a:off x="5920367" y="3680073"/>
            <a:ext cx="649796" cy="415498"/>
          </a:xfrm>
          <a:prstGeom prst="rect">
            <a:avLst/>
          </a:prstGeom>
          <a:noFill/>
        </p:spPr>
        <p:txBody>
          <a:bodyPr wrap="square" rtlCol="0">
            <a:spAutoFit/>
          </a:bodyPr>
          <a:lstStyle/>
          <a:p>
            <a:r>
              <a:rPr lang="sv-SE" sz="1000" dirty="0" smtClean="0">
                <a:latin typeface="Calibri"/>
                <a:cs typeface="Calibri"/>
              </a:rPr>
              <a:t>      </a:t>
            </a:r>
            <a:r>
              <a:rPr lang="el-GR" sz="1100" b="1" dirty="0" smtClean="0">
                <a:latin typeface="Calibri"/>
                <a:cs typeface="Calibri"/>
              </a:rPr>
              <a:t>β</a:t>
            </a:r>
            <a:endParaRPr lang="sv-SE" sz="1000" b="1" dirty="0" smtClean="0">
              <a:latin typeface="Comic Sans MS" panose="030F0702030302020204" pitchFamily="66" charset="0"/>
            </a:endParaRPr>
          </a:p>
          <a:p>
            <a:r>
              <a:rPr lang="sv-SE" sz="1000" b="1" dirty="0" smtClean="0">
                <a:latin typeface="Comic Sans MS" panose="030F0702030302020204" pitchFamily="66" charset="0"/>
              </a:rPr>
              <a:t>2,66 h</a:t>
            </a:r>
            <a:endParaRPr lang="sv-SE" sz="1000" b="1" dirty="0">
              <a:latin typeface="Comic Sans MS" panose="030F0702030302020204" pitchFamily="66" charset="0"/>
            </a:endParaRPr>
          </a:p>
        </p:txBody>
      </p:sp>
      <p:cxnSp>
        <p:nvCxnSpPr>
          <p:cNvPr id="34" name="Rak pil 33"/>
          <p:cNvCxnSpPr/>
          <p:nvPr/>
        </p:nvCxnSpPr>
        <p:spPr>
          <a:xfrm>
            <a:off x="5921880" y="3887822"/>
            <a:ext cx="576064" cy="15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ruta 34"/>
          <p:cNvSpPr txBox="1"/>
          <p:nvPr/>
        </p:nvSpPr>
        <p:spPr>
          <a:xfrm>
            <a:off x="6455035" y="3685118"/>
            <a:ext cx="637245" cy="369332"/>
          </a:xfrm>
          <a:prstGeom prst="rect">
            <a:avLst/>
          </a:prstGeom>
          <a:noFill/>
        </p:spPr>
        <p:txBody>
          <a:bodyPr wrap="square" rtlCol="0">
            <a:spAutoFit/>
          </a:bodyPr>
          <a:lstStyle/>
          <a:p>
            <a:r>
              <a:rPr lang="sv-SE" baseline="30000" dirty="0" smtClean="0">
                <a:latin typeface="Comic Sans MS" panose="030F0702030302020204" pitchFamily="66" charset="0"/>
              </a:rPr>
              <a:t>92</a:t>
            </a:r>
            <a:r>
              <a:rPr lang="sv-SE" dirty="0" smtClean="0">
                <a:latin typeface="Comic Sans MS" panose="030F0702030302020204" pitchFamily="66" charset="0"/>
              </a:rPr>
              <a:t>Y</a:t>
            </a:r>
            <a:endParaRPr lang="sv-SE" dirty="0">
              <a:latin typeface="Comic Sans MS" panose="030F0702030302020204" pitchFamily="66" charset="0"/>
            </a:endParaRPr>
          </a:p>
        </p:txBody>
      </p:sp>
      <p:cxnSp>
        <p:nvCxnSpPr>
          <p:cNvPr id="36" name="Rak pil 35"/>
          <p:cNvCxnSpPr/>
          <p:nvPr/>
        </p:nvCxnSpPr>
        <p:spPr>
          <a:xfrm>
            <a:off x="6876256" y="3858458"/>
            <a:ext cx="576064" cy="15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ruta 36"/>
          <p:cNvSpPr txBox="1"/>
          <p:nvPr/>
        </p:nvSpPr>
        <p:spPr>
          <a:xfrm>
            <a:off x="6838528" y="3650709"/>
            <a:ext cx="649796" cy="415498"/>
          </a:xfrm>
          <a:prstGeom prst="rect">
            <a:avLst/>
          </a:prstGeom>
          <a:noFill/>
        </p:spPr>
        <p:txBody>
          <a:bodyPr wrap="square" rtlCol="0">
            <a:spAutoFit/>
          </a:bodyPr>
          <a:lstStyle/>
          <a:p>
            <a:r>
              <a:rPr lang="sv-SE" sz="1000" dirty="0" smtClean="0">
                <a:latin typeface="Calibri"/>
                <a:cs typeface="Calibri"/>
              </a:rPr>
              <a:t>      </a:t>
            </a:r>
            <a:r>
              <a:rPr lang="el-GR" sz="1100" b="1" dirty="0" smtClean="0">
                <a:latin typeface="Calibri"/>
                <a:cs typeface="Calibri"/>
              </a:rPr>
              <a:t>β</a:t>
            </a:r>
            <a:endParaRPr lang="sv-SE" sz="1000" b="1" dirty="0" smtClean="0">
              <a:latin typeface="Comic Sans MS" panose="030F0702030302020204" pitchFamily="66" charset="0"/>
            </a:endParaRPr>
          </a:p>
          <a:p>
            <a:r>
              <a:rPr lang="sv-SE" sz="1000" b="1" dirty="0" smtClean="0">
                <a:latin typeface="Comic Sans MS" panose="030F0702030302020204" pitchFamily="66" charset="0"/>
              </a:rPr>
              <a:t>3,53 h</a:t>
            </a:r>
            <a:endParaRPr lang="sv-SE" sz="1000" b="1" dirty="0">
              <a:latin typeface="Comic Sans MS" panose="030F0702030302020204" pitchFamily="66" charset="0"/>
            </a:endParaRPr>
          </a:p>
        </p:txBody>
      </p:sp>
      <p:sp>
        <p:nvSpPr>
          <p:cNvPr id="38" name="textruta 37"/>
          <p:cNvSpPr txBox="1"/>
          <p:nvPr/>
        </p:nvSpPr>
        <p:spPr>
          <a:xfrm>
            <a:off x="7423322" y="3702546"/>
            <a:ext cx="1181126" cy="646331"/>
          </a:xfrm>
          <a:prstGeom prst="rect">
            <a:avLst/>
          </a:prstGeom>
          <a:noFill/>
        </p:spPr>
        <p:txBody>
          <a:bodyPr wrap="square" rtlCol="0">
            <a:spAutoFit/>
          </a:bodyPr>
          <a:lstStyle/>
          <a:p>
            <a:r>
              <a:rPr lang="sv-SE" baseline="30000" dirty="0" smtClean="0">
                <a:latin typeface="Comic Sans MS" panose="030F0702030302020204" pitchFamily="66" charset="0"/>
              </a:rPr>
              <a:t>92</a:t>
            </a:r>
            <a:r>
              <a:rPr lang="sv-SE" dirty="0" smtClean="0">
                <a:latin typeface="Comic Sans MS" panose="030F0702030302020204" pitchFamily="66" charset="0"/>
              </a:rPr>
              <a:t>Zr</a:t>
            </a:r>
            <a:r>
              <a:rPr lang="sv-SE" sz="1200" dirty="0">
                <a:latin typeface="Comic Sans MS" panose="030F0702030302020204" pitchFamily="66" charset="0"/>
              </a:rPr>
              <a:t>(stabil)</a:t>
            </a:r>
            <a:endParaRPr lang="sv-SE" dirty="0">
              <a:latin typeface="Comic Sans MS" panose="030F0702030302020204" pitchFamily="66" charset="0"/>
            </a:endParaRPr>
          </a:p>
          <a:p>
            <a:endParaRPr lang="sv-SE" dirty="0">
              <a:latin typeface="Comic Sans MS" panose="030F0702030302020204" pitchFamily="66" charset="0"/>
            </a:endParaRPr>
          </a:p>
        </p:txBody>
      </p:sp>
      <p:sp>
        <p:nvSpPr>
          <p:cNvPr id="5" name="Rektangel 4"/>
          <p:cNvSpPr/>
          <p:nvPr/>
        </p:nvSpPr>
        <p:spPr>
          <a:xfrm>
            <a:off x="7375555" y="6381328"/>
            <a:ext cx="1102610" cy="276999"/>
          </a:xfrm>
          <a:prstGeom prst="rect">
            <a:avLst/>
          </a:prstGeom>
        </p:spPr>
        <p:txBody>
          <a:bodyPr wrap="none">
            <a:spAutoFit/>
          </a:bodyPr>
          <a:lstStyle/>
          <a:p>
            <a:pPr algn="r"/>
            <a:r>
              <a:rPr lang="sv-SE" sz="1200" dirty="0"/>
              <a:t>Håkan Wieck</a:t>
            </a:r>
          </a:p>
        </p:txBody>
      </p:sp>
      <p:sp>
        <p:nvSpPr>
          <p:cNvPr id="7" name="textruta 6"/>
          <p:cNvSpPr txBox="1"/>
          <p:nvPr/>
        </p:nvSpPr>
        <p:spPr>
          <a:xfrm>
            <a:off x="827584" y="1484784"/>
            <a:ext cx="1440160" cy="369332"/>
          </a:xfrm>
          <a:prstGeom prst="rect">
            <a:avLst/>
          </a:prstGeom>
          <a:noFill/>
        </p:spPr>
        <p:txBody>
          <a:bodyPr wrap="square" rtlCol="0">
            <a:spAutoFit/>
          </a:bodyPr>
          <a:lstStyle/>
          <a:p>
            <a:r>
              <a:rPr lang="sv-SE" dirty="0" smtClean="0"/>
              <a:t>Exempel</a:t>
            </a:r>
            <a:endParaRPr lang="sv-SE" dirty="0"/>
          </a:p>
        </p:txBody>
      </p:sp>
    </p:spTree>
    <p:extLst>
      <p:ext uri="{BB962C8B-B14F-4D97-AF65-F5344CB8AC3E}">
        <p14:creationId xmlns:p14="http://schemas.microsoft.com/office/powerpoint/2010/main" val="1512411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229600" cy="504056"/>
          </a:xfrm>
        </p:spPr>
        <p:txBody>
          <a:bodyPr/>
          <a:lstStyle/>
          <a:p>
            <a:r>
              <a:rPr lang="sv-SE" sz="2800" dirty="0" smtClean="0"/>
              <a:t>Kärnkraft</a:t>
            </a:r>
            <a:endParaRPr lang="sv-SE" sz="2800" dirty="0"/>
          </a:p>
        </p:txBody>
      </p:sp>
      <p:pic>
        <p:nvPicPr>
          <p:cNvPr id="8194" name="Picture 2" descr="C:\Users\hakan\Documents\Radioaktiva ämnen\Kärnkraft\klyvningsproduk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980728"/>
            <a:ext cx="8572500" cy="511051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1187624" y="548680"/>
            <a:ext cx="6696744" cy="369332"/>
          </a:xfrm>
          <a:prstGeom prst="rect">
            <a:avLst/>
          </a:prstGeom>
          <a:noFill/>
        </p:spPr>
        <p:txBody>
          <a:bodyPr wrap="square" rtlCol="0">
            <a:spAutoFit/>
          </a:bodyPr>
          <a:lstStyle/>
          <a:p>
            <a:pPr algn="ctr"/>
            <a:r>
              <a:rPr lang="sv-SE" b="1" dirty="0" smtClean="0"/>
              <a:t>Klyvningsprodukter</a:t>
            </a:r>
            <a:endParaRPr lang="sv-SE" b="1" dirty="0"/>
          </a:p>
        </p:txBody>
      </p:sp>
      <p:sp>
        <p:nvSpPr>
          <p:cNvPr id="4" name="Rektangel 3"/>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73936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88640"/>
            <a:ext cx="8229600" cy="547464"/>
          </a:xfrm>
        </p:spPr>
        <p:txBody>
          <a:bodyPr/>
          <a:lstStyle/>
          <a:p>
            <a:r>
              <a:rPr lang="sv-SE" sz="2800" dirty="0" smtClean="0"/>
              <a:t>Kärnkraft</a:t>
            </a:r>
            <a:endParaRPr lang="sv-SE" sz="2800" dirty="0"/>
          </a:p>
        </p:txBody>
      </p:sp>
      <p:sp>
        <p:nvSpPr>
          <p:cNvPr id="3" name="textruta 2"/>
          <p:cNvSpPr txBox="1"/>
          <p:nvPr/>
        </p:nvSpPr>
        <p:spPr>
          <a:xfrm>
            <a:off x="1763688" y="764704"/>
            <a:ext cx="5832648" cy="369332"/>
          </a:xfrm>
          <a:prstGeom prst="rect">
            <a:avLst/>
          </a:prstGeom>
          <a:noFill/>
        </p:spPr>
        <p:txBody>
          <a:bodyPr wrap="square" rtlCol="0">
            <a:spAutoFit/>
          </a:bodyPr>
          <a:lstStyle/>
          <a:p>
            <a:pPr algn="ctr"/>
            <a:r>
              <a:rPr lang="sv-SE" b="1" dirty="0" smtClean="0">
                <a:solidFill>
                  <a:schemeClr val="accent1">
                    <a:lumMod val="75000"/>
                  </a:schemeClr>
                </a:solidFill>
              </a:rPr>
              <a:t>Klyvningsprodukter</a:t>
            </a:r>
            <a:endParaRPr lang="sv-SE" b="1" dirty="0">
              <a:solidFill>
                <a:schemeClr val="accent1">
                  <a:lumMod val="75000"/>
                </a:schemeClr>
              </a:solidFill>
            </a:endParaRPr>
          </a:p>
        </p:txBody>
      </p:sp>
      <p:pic>
        <p:nvPicPr>
          <p:cNvPr id="7170" name="Picture 2" descr="https://upload.wikimedia.org/wikipedia/commons/thumb/6/68/ThermalFissionYield.svg/525px-ThermalFissionYield.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340768"/>
            <a:ext cx="5745571" cy="4596457"/>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971600" y="5937225"/>
            <a:ext cx="7632848" cy="523220"/>
          </a:xfrm>
          <a:prstGeom prst="rect">
            <a:avLst/>
          </a:prstGeom>
          <a:noFill/>
        </p:spPr>
        <p:txBody>
          <a:bodyPr wrap="square" rtlCol="0">
            <a:spAutoFit/>
          </a:bodyPr>
          <a:lstStyle/>
          <a:p>
            <a:pPr algn="ctr"/>
            <a:r>
              <a:rPr lang="sv-SE" sz="1400" dirty="0" smtClean="0">
                <a:latin typeface="Comic Sans MS" panose="030F0702030302020204" pitchFamily="66" charset="0"/>
              </a:rPr>
              <a:t>Utbyte av klyvningsprodukter för termiska neutroner för U-235, Pu-239, en kombination av U-235 och Pu-239 och U233 som används i thoriumcykeln</a:t>
            </a:r>
            <a:endParaRPr lang="sv-SE" sz="1400" dirty="0">
              <a:latin typeface="Comic Sans MS" panose="030F0702030302020204" pitchFamily="66" charset="0"/>
            </a:endParaRPr>
          </a:p>
        </p:txBody>
      </p:sp>
      <p:sp>
        <p:nvSpPr>
          <p:cNvPr id="6" name="textruta 5"/>
          <p:cNvSpPr txBox="1"/>
          <p:nvPr/>
        </p:nvSpPr>
        <p:spPr>
          <a:xfrm>
            <a:off x="7740352" y="5598671"/>
            <a:ext cx="1008112" cy="338554"/>
          </a:xfrm>
          <a:prstGeom prst="rect">
            <a:avLst/>
          </a:prstGeom>
          <a:noFill/>
        </p:spPr>
        <p:txBody>
          <a:bodyPr wrap="square" rtlCol="0">
            <a:spAutoFit/>
          </a:bodyPr>
          <a:lstStyle/>
          <a:p>
            <a:r>
              <a:rPr lang="sv-SE" sz="1600" dirty="0" smtClean="0">
                <a:latin typeface="Comic Sans MS" panose="030F0702030302020204" pitchFamily="66" charset="0"/>
              </a:rPr>
              <a:t>Masstal</a:t>
            </a:r>
            <a:endParaRPr lang="sv-SE" sz="1600" dirty="0">
              <a:latin typeface="Comic Sans MS" panose="030F0702030302020204" pitchFamily="66" charset="0"/>
            </a:endParaRPr>
          </a:p>
        </p:txBody>
      </p:sp>
      <p:sp>
        <p:nvSpPr>
          <p:cNvPr id="4" name="Rektangel 3"/>
          <p:cNvSpPr/>
          <p:nvPr/>
        </p:nvSpPr>
        <p:spPr>
          <a:xfrm>
            <a:off x="7418949"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775190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4624"/>
            <a:ext cx="8229600" cy="547464"/>
          </a:xfrm>
        </p:spPr>
        <p:txBody>
          <a:bodyPr/>
          <a:lstStyle/>
          <a:p>
            <a:r>
              <a:rPr lang="sv-SE" sz="2800" dirty="0" smtClean="0"/>
              <a:t>Kärnkraft</a:t>
            </a:r>
            <a:endParaRPr lang="sv-SE" sz="2800" dirty="0"/>
          </a:p>
        </p:txBody>
      </p:sp>
      <p:sp>
        <p:nvSpPr>
          <p:cNvPr id="3" name="textruta 2"/>
          <p:cNvSpPr txBox="1"/>
          <p:nvPr/>
        </p:nvSpPr>
        <p:spPr>
          <a:xfrm>
            <a:off x="3238897" y="404664"/>
            <a:ext cx="2736304" cy="400110"/>
          </a:xfrm>
          <a:prstGeom prst="rect">
            <a:avLst/>
          </a:prstGeom>
          <a:noFill/>
        </p:spPr>
        <p:txBody>
          <a:bodyPr wrap="square" rtlCol="0">
            <a:spAutoFit/>
          </a:bodyPr>
          <a:lstStyle/>
          <a:p>
            <a:pPr algn="ctr"/>
            <a:r>
              <a:rPr lang="sv-SE" sz="2000" dirty="0" smtClean="0"/>
              <a:t>Klyvningsprodukter</a:t>
            </a:r>
            <a:endParaRPr lang="sv-SE" sz="2000" dirty="0"/>
          </a:p>
        </p:txBody>
      </p:sp>
      <p:sp>
        <p:nvSpPr>
          <p:cNvPr id="4" name="Rektangel 3"/>
          <p:cNvSpPr/>
          <p:nvPr/>
        </p:nvSpPr>
        <p:spPr>
          <a:xfrm>
            <a:off x="7408068" y="6381328"/>
            <a:ext cx="1102610" cy="276999"/>
          </a:xfrm>
          <a:prstGeom prst="rect">
            <a:avLst/>
          </a:prstGeom>
        </p:spPr>
        <p:txBody>
          <a:bodyPr wrap="none">
            <a:spAutoFit/>
          </a:bodyPr>
          <a:lstStyle/>
          <a:p>
            <a:pPr algn="r"/>
            <a:r>
              <a:rPr lang="sv-SE" sz="1200" dirty="0"/>
              <a:t>Håkan Wieck</a:t>
            </a:r>
          </a:p>
        </p:txBody>
      </p:sp>
      <p:graphicFrame>
        <p:nvGraphicFramePr>
          <p:cNvPr id="8" name="Tabell 7"/>
          <p:cNvGraphicFramePr>
            <a:graphicFrameLocks noGrp="1"/>
          </p:cNvGraphicFramePr>
          <p:nvPr>
            <p:extLst>
              <p:ext uri="{D42A27DB-BD31-4B8C-83A1-F6EECF244321}">
                <p14:modId xmlns:p14="http://schemas.microsoft.com/office/powerpoint/2010/main" val="78941065"/>
              </p:ext>
            </p:extLst>
          </p:nvPr>
        </p:nvGraphicFramePr>
        <p:xfrm>
          <a:off x="492249" y="834143"/>
          <a:ext cx="8229599" cy="4293696"/>
        </p:xfrm>
        <a:graphic>
          <a:graphicData uri="http://schemas.openxmlformats.org/drawingml/2006/table">
            <a:tbl>
              <a:tblPr>
                <a:tableStyleId>{5C22544A-7EE6-4342-B048-85BDC9FD1C3A}</a:tableStyleId>
              </a:tblPr>
              <a:tblGrid>
                <a:gridCol w="414459"/>
                <a:gridCol w="446966"/>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00146"/>
                <a:gridCol w="233276"/>
                <a:gridCol w="216711"/>
                <a:gridCol w="216711"/>
                <a:gridCol w="216711"/>
                <a:gridCol w="216711"/>
                <a:gridCol w="216711"/>
              </a:tblGrid>
              <a:tr h="195168">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a:effectLst/>
                        </a:rPr>
                        <a:t>Masstal</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158</a:t>
                      </a:r>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b="1" u="none" strike="noStrike" dirty="0">
                          <a:effectLst/>
                        </a:rPr>
                        <a:t>Z</a:t>
                      </a:r>
                      <a:endParaRPr lang="sv-SE" sz="1050" b="1" i="0" u="none" strike="noStrike" dirty="0">
                        <a:solidFill>
                          <a:srgbClr val="000000"/>
                        </a:solidFill>
                        <a:effectLst/>
                        <a:latin typeface="Calibri"/>
                      </a:endParaRPr>
                    </a:p>
                  </a:txBody>
                  <a:tcPr marL="8132" marR="8132" marT="8132" marB="0" anchor="b"/>
                </a:tc>
                <a:tc>
                  <a:txBody>
                    <a:bodyPr/>
                    <a:lstStyle/>
                    <a:p>
                      <a:pPr algn="l" fontAlgn="b"/>
                      <a:r>
                        <a:rPr lang="sv-SE" sz="1050" u="none" strike="noStrike" dirty="0">
                          <a:effectLst/>
                        </a:rPr>
                        <a:t>Ämne</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dirty="0">
                          <a:effectLst/>
                        </a:rPr>
                        <a:t>64</a:t>
                      </a:r>
                      <a:endParaRPr lang="sv-SE" sz="1050" b="0" i="0" u="none" strike="noStrike" dirty="0">
                        <a:solidFill>
                          <a:srgbClr val="000000"/>
                        </a:solidFill>
                        <a:effectLst/>
                        <a:latin typeface="Calibri"/>
                      </a:endParaRPr>
                    </a:p>
                  </a:txBody>
                  <a:tcPr marL="8132" marR="8132" marT="8132" marB="0" anchor="b"/>
                </a:tc>
                <a:tc>
                  <a:txBody>
                    <a:bodyPr/>
                    <a:lstStyle/>
                    <a:p>
                      <a:pPr algn="l" fontAlgn="b"/>
                      <a:r>
                        <a:rPr lang="sv-SE" sz="1050" u="none" strike="noStrike" dirty="0">
                          <a:effectLst/>
                        </a:rPr>
                        <a:t>Gd</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r>
              <a:tr h="195168">
                <a:tc>
                  <a:txBody>
                    <a:bodyPr/>
                    <a:lstStyle/>
                    <a:p>
                      <a:pPr algn="ctr" fontAlgn="b"/>
                      <a:r>
                        <a:rPr lang="sv-SE" sz="1050" u="none" strike="noStrike">
                          <a:effectLst/>
                        </a:rPr>
                        <a:t>63</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Eu</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00B0F0"/>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r>
              <a:tr h="195168">
                <a:tc>
                  <a:txBody>
                    <a:bodyPr/>
                    <a:lstStyle/>
                    <a:p>
                      <a:pPr algn="ctr" fontAlgn="b"/>
                      <a:r>
                        <a:rPr lang="sv-SE" sz="1050" u="none" strike="noStrike">
                          <a:effectLst/>
                        </a:rPr>
                        <a:t>62</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Sm</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00B0F0"/>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r>
              <a:tr h="195168">
                <a:tc>
                  <a:txBody>
                    <a:bodyPr/>
                    <a:lstStyle/>
                    <a:p>
                      <a:pPr algn="ctr" fontAlgn="b"/>
                      <a:r>
                        <a:rPr lang="sv-SE" sz="1050" u="none" strike="noStrike">
                          <a:effectLst/>
                        </a:rPr>
                        <a:t>61</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a:effectLst/>
                        </a:rPr>
                        <a:t>Pm</a:t>
                      </a:r>
                      <a:endParaRPr lang="sv-SE" sz="105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00B0F0"/>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r>
              <a:tr h="195168">
                <a:tc>
                  <a:txBody>
                    <a:bodyPr/>
                    <a:lstStyle/>
                    <a:p>
                      <a:pPr algn="ctr" fontAlgn="b"/>
                      <a:r>
                        <a:rPr lang="sv-SE" sz="1050" u="none" strike="noStrike">
                          <a:effectLst/>
                        </a:rPr>
                        <a:t>60</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Nd</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r>
              <a:tr h="195168">
                <a:tc>
                  <a:txBody>
                    <a:bodyPr/>
                    <a:lstStyle/>
                    <a:p>
                      <a:pPr algn="ctr" fontAlgn="b"/>
                      <a:r>
                        <a:rPr lang="sv-SE" sz="1050" u="none" strike="noStrike">
                          <a:effectLst/>
                        </a:rPr>
                        <a:t>59</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Pr</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r>
              <a:tr h="195168">
                <a:tc>
                  <a:txBody>
                    <a:bodyPr/>
                    <a:lstStyle/>
                    <a:p>
                      <a:pPr algn="ctr" fontAlgn="b"/>
                      <a:r>
                        <a:rPr lang="sv-SE" sz="1050" u="none" strike="noStrike">
                          <a:effectLst/>
                        </a:rPr>
                        <a:t>58</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Ce</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57</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La</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56</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Ba</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55</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Cs</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7030A0"/>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00B0F0"/>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54</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Xe</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53</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I</a:t>
                      </a:r>
                      <a:endParaRPr lang="sv-SE" sz="105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7030A0"/>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52</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Te</a:t>
                      </a:r>
                      <a:endParaRPr lang="sv-SE" sz="105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51</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Sb</a:t>
                      </a:r>
                      <a:endParaRPr lang="sv-SE" sz="105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00B0F0"/>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00B0F0"/>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50</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Sn</a:t>
                      </a:r>
                      <a:endParaRPr lang="sv-SE" sz="105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7030A0"/>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49</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In</a:t>
                      </a:r>
                      <a:endParaRPr lang="sv-SE" sz="105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48</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Cd</a:t>
                      </a:r>
                      <a:endParaRPr lang="sv-SE" sz="105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050" u="none" strike="noStrike">
                          <a:effectLst/>
                        </a:rPr>
                        <a:t>47</a:t>
                      </a:r>
                      <a:endParaRPr lang="sv-SE" sz="1050" b="0" i="0" u="none" strike="noStrike">
                        <a:solidFill>
                          <a:srgbClr val="000000"/>
                        </a:solidFill>
                        <a:effectLst/>
                        <a:latin typeface="Calibri"/>
                      </a:endParaRPr>
                    </a:p>
                  </a:txBody>
                  <a:tcPr marL="8132" marR="8132" marT="8132" marB="0" anchor="b"/>
                </a:tc>
                <a:tc>
                  <a:txBody>
                    <a:bodyPr/>
                    <a:lstStyle/>
                    <a:p>
                      <a:pPr algn="l" fontAlgn="b"/>
                      <a:r>
                        <a:rPr lang="sv-SE" sz="1050" u="none" strike="noStrike" dirty="0">
                          <a:effectLst/>
                        </a:rPr>
                        <a:t>Ag</a:t>
                      </a:r>
                      <a:endParaRPr lang="sv-SE" sz="105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1200" b="1" i="0" u="none" strike="noStrike" dirty="0" smtClean="0">
                          <a:solidFill>
                            <a:srgbClr val="000000"/>
                          </a:solidFill>
                          <a:effectLst/>
                          <a:latin typeface="Calibri"/>
                        </a:rPr>
                        <a:t>A</a:t>
                      </a:r>
                      <a:endParaRPr lang="sv-SE" sz="1200" b="1" i="0" u="none" strike="noStrike" dirty="0">
                        <a:solidFill>
                          <a:srgbClr val="000000"/>
                        </a:solidFill>
                        <a:effectLst/>
                        <a:latin typeface="Calibri"/>
                      </a:endParaRPr>
                    </a:p>
                  </a:txBody>
                  <a:tcPr marL="8132" marR="8132" marT="8132" marB="0" anchor="b"/>
                </a:tc>
                <a:tc>
                  <a:txBody>
                    <a:bodyPr/>
                    <a:lstStyle/>
                    <a:p>
                      <a:pPr algn="l" fontAlgn="b"/>
                      <a:r>
                        <a:rPr lang="sv-SE" sz="900" u="none" strike="noStrike" dirty="0">
                          <a:effectLst/>
                        </a:rPr>
                        <a:t>Masstal</a:t>
                      </a:r>
                      <a:endParaRPr lang="sv-SE" sz="900" b="0" i="0" u="none" strike="noStrike" dirty="0">
                        <a:solidFill>
                          <a:srgbClr val="000000"/>
                        </a:solidFill>
                        <a:effectLst/>
                        <a:latin typeface="Calibri"/>
                      </a:endParaRPr>
                    </a:p>
                  </a:txBody>
                  <a:tcPr marL="8132" marR="8132" marT="8132" marB="0" anchor="b"/>
                </a:tc>
                <a:tc>
                  <a:txBody>
                    <a:bodyPr/>
                    <a:lstStyle/>
                    <a:p>
                      <a:pPr algn="r" fontAlgn="b"/>
                      <a:r>
                        <a:rPr lang="sv-SE" sz="900" u="none" strike="noStrike">
                          <a:effectLst/>
                        </a:rPr>
                        <a:t>125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dirty="0">
                          <a:effectLst/>
                        </a:rPr>
                        <a:t>126</a:t>
                      </a:r>
                      <a:endParaRPr lang="sv-SE" sz="900" b="0" i="0" u="none" strike="noStrike" dirty="0">
                        <a:solidFill>
                          <a:srgbClr val="000000"/>
                        </a:solidFill>
                        <a:effectLst/>
                        <a:latin typeface="Calibri"/>
                      </a:endParaRPr>
                    </a:p>
                  </a:txBody>
                  <a:tcPr marL="8132" marR="8132" marT="8132" marB="0" anchor="b"/>
                </a:tc>
                <a:tc>
                  <a:txBody>
                    <a:bodyPr/>
                    <a:lstStyle/>
                    <a:p>
                      <a:pPr algn="r" fontAlgn="b"/>
                      <a:r>
                        <a:rPr lang="sv-SE" sz="900" u="none" strike="noStrike">
                          <a:effectLst/>
                        </a:rPr>
                        <a:t>127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158</a:t>
                      </a:r>
                      <a:endParaRPr lang="sv-SE" sz="900" b="0" i="0" u="none" strike="noStrike">
                        <a:solidFill>
                          <a:srgbClr val="000000"/>
                        </a:solidFill>
                        <a:effectLst/>
                        <a:latin typeface="Calibri"/>
                      </a:endParaRPr>
                    </a:p>
                  </a:txBody>
                  <a:tcPr marL="8132" marR="8132" marT="8132" marB="0" anchor="b"/>
                </a:tc>
              </a:tr>
              <a:tr h="195168">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r>
            </a:tbl>
          </a:graphicData>
        </a:graphic>
      </p:graphicFrame>
      <p:sp>
        <p:nvSpPr>
          <p:cNvPr id="7" name="textruta 6"/>
          <p:cNvSpPr txBox="1"/>
          <p:nvPr/>
        </p:nvSpPr>
        <p:spPr>
          <a:xfrm>
            <a:off x="1619672" y="5085184"/>
            <a:ext cx="1944216" cy="261610"/>
          </a:xfrm>
          <a:prstGeom prst="rect">
            <a:avLst/>
          </a:prstGeom>
          <a:noFill/>
        </p:spPr>
        <p:txBody>
          <a:bodyPr wrap="square" rtlCol="0">
            <a:spAutoFit/>
          </a:bodyPr>
          <a:lstStyle/>
          <a:p>
            <a:pPr algn="ctr"/>
            <a:r>
              <a:rPr lang="sv-SE" sz="1100" dirty="0" smtClean="0"/>
              <a:t>Halveringstider</a:t>
            </a:r>
            <a:endParaRPr lang="sv-SE" sz="1100" dirty="0"/>
          </a:p>
        </p:txBody>
      </p:sp>
      <p:sp>
        <p:nvSpPr>
          <p:cNvPr id="14" name="textruta 13"/>
          <p:cNvSpPr txBox="1"/>
          <p:nvPr/>
        </p:nvSpPr>
        <p:spPr>
          <a:xfrm>
            <a:off x="1979712" y="5409220"/>
            <a:ext cx="1656184" cy="276999"/>
          </a:xfrm>
          <a:prstGeom prst="rect">
            <a:avLst/>
          </a:prstGeom>
          <a:noFill/>
        </p:spPr>
        <p:txBody>
          <a:bodyPr wrap="square" rtlCol="0">
            <a:spAutoFit/>
          </a:bodyPr>
          <a:lstStyle/>
          <a:p>
            <a:r>
              <a:rPr lang="sv-SE" sz="1200" dirty="0" smtClean="0"/>
              <a:t>&lt; 24 h</a:t>
            </a:r>
            <a:endParaRPr lang="sv-SE" sz="1100" dirty="0"/>
          </a:p>
        </p:txBody>
      </p:sp>
      <p:grpSp>
        <p:nvGrpSpPr>
          <p:cNvPr id="19" name="Grupp 18"/>
          <p:cNvGrpSpPr/>
          <p:nvPr/>
        </p:nvGrpSpPr>
        <p:grpSpPr>
          <a:xfrm>
            <a:off x="1619672" y="5409220"/>
            <a:ext cx="1728192" cy="1080120"/>
            <a:chOff x="1619672" y="5409220"/>
            <a:chExt cx="1728192" cy="1080120"/>
          </a:xfrm>
        </p:grpSpPr>
        <p:sp>
          <p:nvSpPr>
            <p:cNvPr id="6" name="Rektangel 5"/>
            <p:cNvSpPr/>
            <p:nvPr/>
          </p:nvSpPr>
          <p:spPr>
            <a:xfrm>
              <a:off x="1619672" y="5409220"/>
              <a:ext cx="216024" cy="216024"/>
            </a:xfrm>
            <a:prstGeom prst="rect">
              <a:avLst/>
            </a:prstGeom>
            <a:solidFill>
              <a:srgbClr val="C4DDF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1619672" y="5625244"/>
              <a:ext cx="216024" cy="216024"/>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1623331" y="5841268"/>
              <a:ext cx="216024" cy="216024"/>
            </a:xfrm>
            <a:prstGeom prst="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1619672" y="6057292"/>
              <a:ext cx="216024" cy="216024"/>
            </a:xfrm>
            <a:prstGeom prst="rect">
              <a:avLst/>
            </a:prstGeom>
            <a:solidFill>
              <a:srgbClr val="703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p:cNvSpPr/>
            <p:nvPr/>
          </p:nvSpPr>
          <p:spPr>
            <a:xfrm>
              <a:off x="1623331" y="6273316"/>
              <a:ext cx="216024" cy="216024"/>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1952303" y="5615513"/>
              <a:ext cx="1035521" cy="276999"/>
            </a:xfrm>
            <a:prstGeom prst="rect">
              <a:avLst/>
            </a:prstGeom>
            <a:noFill/>
          </p:spPr>
          <p:txBody>
            <a:bodyPr wrap="square" rtlCol="0">
              <a:spAutoFit/>
            </a:bodyPr>
            <a:lstStyle/>
            <a:p>
              <a:r>
                <a:rPr lang="sv-SE" sz="1200" dirty="0" smtClean="0"/>
                <a:t>1 d – 1 år</a:t>
              </a:r>
              <a:endParaRPr lang="sv-SE" sz="1200" dirty="0"/>
            </a:p>
          </p:txBody>
        </p:sp>
        <p:sp>
          <p:nvSpPr>
            <p:cNvPr id="16" name="textruta 15"/>
            <p:cNvSpPr txBox="1"/>
            <p:nvPr/>
          </p:nvSpPr>
          <p:spPr>
            <a:xfrm>
              <a:off x="1952303" y="5841268"/>
              <a:ext cx="1008112" cy="276999"/>
            </a:xfrm>
            <a:prstGeom prst="rect">
              <a:avLst/>
            </a:prstGeom>
            <a:noFill/>
          </p:spPr>
          <p:txBody>
            <a:bodyPr wrap="square" rtlCol="0">
              <a:spAutoFit/>
            </a:bodyPr>
            <a:lstStyle/>
            <a:p>
              <a:r>
                <a:rPr lang="sv-SE" sz="1200" dirty="0" smtClean="0"/>
                <a:t>1 år – 100 år</a:t>
              </a:r>
              <a:endParaRPr lang="sv-SE" sz="1200" dirty="0"/>
            </a:p>
          </p:txBody>
        </p:sp>
        <p:sp>
          <p:nvSpPr>
            <p:cNvPr id="17" name="textruta 16"/>
            <p:cNvSpPr txBox="1"/>
            <p:nvPr/>
          </p:nvSpPr>
          <p:spPr>
            <a:xfrm>
              <a:off x="1979712" y="6073014"/>
              <a:ext cx="1368152" cy="276999"/>
            </a:xfrm>
            <a:prstGeom prst="rect">
              <a:avLst/>
            </a:prstGeom>
            <a:noFill/>
          </p:spPr>
          <p:txBody>
            <a:bodyPr wrap="square" rtlCol="0">
              <a:spAutoFit/>
            </a:bodyPr>
            <a:lstStyle/>
            <a:p>
              <a:r>
                <a:rPr lang="sv-SE" sz="1200" dirty="0" smtClean="0"/>
                <a:t>&gt; 1000 år</a:t>
              </a:r>
              <a:endParaRPr lang="sv-SE" sz="1200" dirty="0"/>
            </a:p>
          </p:txBody>
        </p:sp>
      </p:grpSp>
      <p:sp>
        <p:nvSpPr>
          <p:cNvPr id="18" name="textruta 17"/>
          <p:cNvSpPr txBox="1"/>
          <p:nvPr/>
        </p:nvSpPr>
        <p:spPr>
          <a:xfrm>
            <a:off x="1979712" y="6258539"/>
            <a:ext cx="1584176" cy="276999"/>
          </a:xfrm>
          <a:prstGeom prst="rect">
            <a:avLst/>
          </a:prstGeom>
          <a:noFill/>
        </p:spPr>
        <p:txBody>
          <a:bodyPr wrap="square" rtlCol="0">
            <a:spAutoFit/>
          </a:bodyPr>
          <a:lstStyle/>
          <a:p>
            <a:r>
              <a:rPr lang="sv-SE" sz="1200" dirty="0" smtClean="0"/>
              <a:t>Stabil isotop</a:t>
            </a:r>
            <a:endParaRPr lang="sv-SE" sz="1200" dirty="0"/>
          </a:p>
        </p:txBody>
      </p:sp>
    </p:spTree>
    <p:extLst>
      <p:ext uri="{BB962C8B-B14F-4D97-AF65-F5344CB8AC3E}">
        <p14:creationId xmlns:p14="http://schemas.microsoft.com/office/powerpoint/2010/main" val="138905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0"/>
            <a:ext cx="8229600" cy="764704"/>
          </a:xfrm>
        </p:spPr>
        <p:txBody>
          <a:bodyPr/>
          <a:lstStyle/>
          <a:p>
            <a:r>
              <a:rPr lang="sv-SE" sz="3600" dirty="0" smtClean="0"/>
              <a:t>Kärnkraft</a:t>
            </a:r>
            <a:endParaRPr lang="sv-SE" sz="3600" dirty="0"/>
          </a:p>
        </p:txBody>
      </p:sp>
      <p:sp>
        <p:nvSpPr>
          <p:cNvPr id="3" name="textruta 2"/>
          <p:cNvSpPr txBox="1"/>
          <p:nvPr/>
        </p:nvSpPr>
        <p:spPr>
          <a:xfrm>
            <a:off x="1115616" y="1052736"/>
            <a:ext cx="7056784" cy="4247317"/>
          </a:xfrm>
          <a:prstGeom prst="rect">
            <a:avLst/>
          </a:prstGeom>
          <a:noFill/>
        </p:spPr>
        <p:txBody>
          <a:bodyPr wrap="square" rtlCol="0">
            <a:spAutoFit/>
          </a:bodyPr>
          <a:lstStyle/>
          <a:p>
            <a:pPr marL="342900" indent="-342900">
              <a:buFontTx/>
              <a:buAutoNum type="arabicPeriod"/>
            </a:pPr>
            <a:r>
              <a:rPr lang="sv-SE" sz="2400" dirty="0" smtClean="0"/>
              <a:t>Fission</a:t>
            </a:r>
            <a:r>
              <a:rPr lang="sv-SE" sz="2400" dirty="0"/>
              <a:t>, Klyvning av Uran-235, frigjord energi</a:t>
            </a:r>
          </a:p>
          <a:p>
            <a:pPr marL="342900" indent="-342900">
              <a:buFontTx/>
              <a:buAutoNum type="arabicPeriod"/>
            </a:pPr>
            <a:r>
              <a:rPr lang="sv-SE" sz="2400" dirty="0" smtClean="0"/>
              <a:t>Principen för en kärnreaktor (lättvattenreaktor)</a:t>
            </a:r>
          </a:p>
          <a:p>
            <a:pPr marL="342900" indent="-342900">
              <a:buFontTx/>
              <a:buAutoNum type="arabicPeriod"/>
            </a:pPr>
            <a:r>
              <a:rPr lang="sv-SE" sz="2400" dirty="0" smtClean="0"/>
              <a:t> Kärnreaktorer</a:t>
            </a:r>
          </a:p>
          <a:p>
            <a:pPr marL="342900" indent="-342900">
              <a:buAutoNum type="arabicPeriod"/>
            </a:pPr>
            <a:r>
              <a:rPr lang="sv-SE" sz="2400" dirty="0" smtClean="0"/>
              <a:t>Anrikning, kritisk massa, långsamma neutroner</a:t>
            </a:r>
          </a:p>
          <a:p>
            <a:pPr marL="342900" indent="-342900">
              <a:buAutoNum type="arabicPeriod"/>
            </a:pPr>
            <a:r>
              <a:rPr lang="sv-SE" sz="2400" dirty="0" smtClean="0"/>
              <a:t>Reglering, start och stopp, kontrollstavar</a:t>
            </a:r>
          </a:p>
          <a:p>
            <a:pPr marL="342900" indent="-342900">
              <a:buAutoNum type="arabicPeriod"/>
            </a:pPr>
            <a:r>
              <a:rPr lang="sv-SE" sz="2400" dirty="0" smtClean="0"/>
              <a:t>Klyvningsprodukter, upparbetning, radioaktivitet i kärnavfall.</a:t>
            </a:r>
          </a:p>
          <a:p>
            <a:pPr marL="342900" indent="-342900">
              <a:buAutoNum type="arabicPeriod"/>
            </a:pPr>
            <a:r>
              <a:rPr lang="sv-SE" sz="2400" dirty="0" smtClean="0"/>
              <a:t>Naturlig reaktor</a:t>
            </a:r>
          </a:p>
          <a:p>
            <a:pPr marL="342900" indent="-342900">
              <a:buAutoNum type="arabicPeriod"/>
            </a:pPr>
            <a:r>
              <a:rPr lang="sv-SE" sz="2400" dirty="0" smtClean="0"/>
              <a:t>Kärnkraftsolyckor, Tjernobyl, Fukushima</a:t>
            </a:r>
          </a:p>
          <a:p>
            <a:pPr marL="342900" indent="-342900">
              <a:buAutoNum type="arabicPeriod"/>
            </a:pPr>
            <a:endParaRPr lang="sv-SE" dirty="0" smtClean="0"/>
          </a:p>
          <a:p>
            <a:pPr marL="342900" indent="-342900">
              <a:buAutoNum type="arabicPeriod"/>
            </a:pPr>
            <a:endParaRPr lang="sv-SE" dirty="0" smtClean="0"/>
          </a:p>
          <a:p>
            <a:pPr marL="342900" indent="-342900">
              <a:buAutoNum type="arabicPeriod"/>
            </a:pPr>
            <a:endParaRPr lang="sv-SE" dirty="0"/>
          </a:p>
        </p:txBody>
      </p:sp>
      <p:sp>
        <p:nvSpPr>
          <p:cNvPr id="4" name="Rektangel 3"/>
          <p:cNvSpPr/>
          <p:nvPr/>
        </p:nvSpPr>
        <p:spPr>
          <a:xfrm>
            <a:off x="7740352" y="6194414"/>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70113335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4624"/>
            <a:ext cx="8229600" cy="547464"/>
          </a:xfrm>
        </p:spPr>
        <p:txBody>
          <a:bodyPr/>
          <a:lstStyle/>
          <a:p>
            <a:r>
              <a:rPr lang="sv-SE" sz="2800" dirty="0" smtClean="0"/>
              <a:t>Kärnkraft</a:t>
            </a:r>
            <a:endParaRPr lang="sv-SE" sz="2800" dirty="0"/>
          </a:p>
        </p:txBody>
      </p:sp>
      <p:sp>
        <p:nvSpPr>
          <p:cNvPr id="3" name="textruta 2"/>
          <p:cNvSpPr txBox="1"/>
          <p:nvPr/>
        </p:nvSpPr>
        <p:spPr>
          <a:xfrm>
            <a:off x="3168799" y="404664"/>
            <a:ext cx="2736304" cy="400110"/>
          </a:xfrm>
          <a:prstGeom prst="rect">
            <a:avLst/>
          </a:prstGeom>
          <a:noFill/>
        </p:spPr>
        <p:txBody>
          <a:bodyPr wrap="square" rtlCol="0">
            <a:spAutoFit/>
          </a:bodyPr>
          <a:lstStyle/>
          <a:p>
            <a:pPr algn="ctr"/>
            <a:r>
              <a:rPr lang="sv-SE" sz="2000" dirty="0" smtClean="0"/>
              <a:t>Klyvningsprodukter</a:t>
            </a:r>
            <a:endParaRPr lang="sv-SE" sz="2000" dirty="0"/>
          </a:p>
        </p:txBody>
      </p:sp>
      <p:sp>
        <p:nvSpPr>
          <p:cNvPr id="4" name="Rektangel 3"/>
          <p:cNvSpPr/>
          <p:nvPr/>
        </p:nvSpPr>
        <p:spPr>
          <a:xfrm>
            <a:off x="7408068" y="6381328"/>
            <a:ext cx="1102610" cy="276999"/>
          </a:xfrm>
          <a:prstGeom prst="rect">
            <a:avLst/>
          </a:prstGeom>
        </p:spPr>
        <p:txBody>
          <a:bodyPr wrap="none">
            <a:spAutoFit/>
          </a:bodyPr>
          <a:lstStyle/>
          <a:p>
            <a:pPr algn="r"/>
            <a:r>
              <a:rPr lang="sv-SE" sz="1200" dirty="0"/>
              <a:t>Håkan Wieck</a:t>
            </a:r>
          </a:p>
        </p:txBody>
      </p:sp>
      <p:graphicFrame>
        <p:nvGraphicFramePr>
          <p:cNvPr id="6" name="Tabell 5"/>
          <p:cNvGraphicFramePr>
            <a:graphicFrameLocks noGrp="1"/>
          </p:cNvGraphicFramePr>
          <p:nvPr>
            <p:extLst>
              <p:ext uri="{D42A27DB-BD31-4B8C-83A1-F6EECF244321}">
                <p14:modId xmlns:p14="http://schemas.microsoft.com/office/powerpoint/2010/main" val="2292255903"/>
              </p:ext>
            </p:extLst>
          </p:nvPr>
        </p:nvGraphicFramePr>
        <p:xfrm>
          <a:off x="422151" y="825734"/>
          <a:ext cx="8229599" cy="4488864"/>
        </p:xfrm>
        <a:graphic>
          <a:graphicData uri="http://schemas.openxmlformats.org/drawingml/2006/table">
            <a:tbl>
              <a:tblPr>
                <a:tableStyleId>{5C22544A-7EE6-4342-B048-85BDC9FD1C3A}</a:tableStyleId>
              </a:tblPr>
              <a:tblGrid>
                <a:gridCol w="414459"/>
                <a:gridCol w="446966"/>
                <a:gridCol w="229039"/>
                <a:gridCol w="204383"/>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gridCol w="216711"/>
              </a:tblGrid>
              <a:tr h="195168">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r>
                        <a:rPr lang="sv-SE" sz="900" u="none" strike="noStrike">
                          <a:effectLst/>
                        </a:rPr>
                        <a:t>Masstal</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129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139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dirty="0">
                          <a:effectLst/>
                        </a:rPr>
                        <a:t>142</a:t>
                      </a:r>
                      <a:endParaRPr lang="sv-SE" sz="900" b="0" i="0" u="none" strike="noStrike" dirty="0">
                        <a:solidFill>
                          <a:srgbClr val="000000"/>
                        </a:solidFill>
                        <a:effectLst/>
                        <a:latin typeface="Calibri"/>
                      </a:endParaRPr>
                    </a:p>
                  </a:txBody>
                  <a:tcPr marL="8132" marR="8132" marT="8132" marB="0" anchor="b"/>
                </a:tc>
                <a:tc>
                  <a:txBody>
                    <a:bodyPr/>
                    <a:lstStyle/>
                    <a:p>
                      <a:pPr algn="r" fontAlgn="b"/>
                      <a:r>
                        <a:rPr lang="sv-SE" sz="900" u="none" strike="noStrike">
                          <a:effectLst/>
                        </a:rPr>
                        <a:t>143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149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158</a:t>
                      </a:r>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Z</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Ämne</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47</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Ag</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46</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Pd</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7030A0"/>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45</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Rh</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accent1">
                        <a:lumMod val="40000"/>
                        <a:lumOff val="60000"/>
                      </a:schemeClr>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44</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Ru</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00B0F0"/>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43</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Tc</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7030A0"/>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42</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Mo</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41</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Nb</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40</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Zr</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7030A0"/>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39</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Y</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38</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Sr</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2">
                        <a:lumMod val="40000"/>
                        <a:lumOff val="60000"/>
                      </a:schemeClr>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3333CC"/>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37</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Rb</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7030A0"/>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36</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Kr</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00B0F0"/>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35</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Br</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34</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Se</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7030A0"/>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chemeClr val="tx1"/>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33</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As</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32</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Ge</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31</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Ga</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30</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Zn</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29</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Cu</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 </a:t>
                      </a:r>
                      <a:endParaRPr lang="sv-SE" sz="900" b="0" i="0" u="none" strike="noStrike">
                        <a:solidFill>
                          <a:srgbClr val="000000"/>
                        </a:solidFill>
                        <a:effectLst/>
                        <a:latin typeface="Calibri"/>
                      </a:endParaRPr>
                    </a:p>
                  </a:txBody>
                  <a:tcPr marL="8132" marR="8132" marT="8132" marB="0" anchor="b">
                    <a:solidFill>
                      <a:srgbClr val="C4DDF8"/>
                    </a:solidFill>
                  </a:tcPr>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ctr" fontAlgn="b"/>
                      <a:r>
                        <a:rPr lang="sv-SE" sz="900" u="none" strike="noStrike">
                          <a:effectLst/>
                        </a:rPr>
                        <a:t>28</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Ni</a:t>
                      </a:r>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dirty="0">
                          <a:effectLst/>
                        </a:rPr>
                        <a:t> </a:t>
                      </a:r>
                      <a:endParaRPr lang="sv-SE" sz="900" b="0" i="0" u="none" strike="noStrike" dirty="0">
                        <a:solidFill>
                          <a:srgbClr val="000000"/>
                        </a:solidFill>
                        <a:effectLst/>
                        <a:latin typeface="Calibri"/>
                      </a:endParaRPr>
                    </a:p>
                  </a:txBody>
                  <a:tcPr marL="8132" marR="8132" marT="8132" marB="0" anchor="b">
                    <a:solidFill>
                      <a:srgbClr val="C4DDF8"/>
                    </a:solidFill>
                  </a:tcPr>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a:solidFill>
                          <a:srgbClr val="000000"/>
                        </a:solidFill>
                        <a:effectLst/>
                        <a:latin typeface="Calibri"/>
                      </a:endParaRPr>
                    </a:p>
                  </a:txBody>
                  <a:tcPr marL="8132" marR="8132" marT="8132" marB="0" anchor="b"/>
                </a:tc>
              </a:tr>
              <a:tr h="195168">
                <a:tc>
                  <a:txBody>
                    <a:bodyPr/>
                    <a:lstStyle/>
                    <a:p>
                      <a:pPr algn="l" fontAlgn="b"/>
                      <a:endParaRPr lang="sv-SE" sz="900" b="0" i="0" u="none" strike="noStrike">
                        <a:solidFill>
                          <a:srgbClr val="000000"/>
                        </a:solidFill>
                        <a:effectLst/>
                        <a:latin typeface="Calibri"/>
                      </a:endParaRPr>
                    </a:p>
                  </a:txBody>
                  <a:tcPr marL="8132" marR="8132" marT="8132" marB="0" anchor="b"/>
                </a:tc>
                <a:tc>
                  <a:txBody>
                    <a:bodyPr/>
                    <a:lstStyle/>
                    <a:p>
                      <a:pPr algn="l" fontAlgn="b"/>
                      <a:r>
                        <a:rPr lang="sv-SE" sz="900" u="none" strike="noStrike">
                          <a:effectLst/>
                        </a:rPr>
                        <a:t>Masstal</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78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79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89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99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100</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101</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102</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103</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104</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105</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106</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107</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108</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109</a:t>
                      </a:r>
                      <a:endParaRPr lang="sv-SE" sz="900" b="0" i="0" u="none" strike="noStrike">
                        <a:solidFill>
                          <a:srgbClr val="000000"/>
                        </a:solidFill>
                        <a:effectLst/>
                        <a:latin typeface="Calibri"/>
                      </a:endParaRPr>
                    </a:p>
                  </a:txBody>
                  <a:tcPr marL="8132" marR="8132" marT="8132" marB="0" anchor="b"/>
                </a:tc>
                <a:tc>
                  <a:txBody>
                    <a:bodyPr/>
                    <a:lstStyle/>
                    <a:p>
                      <a:pPr algn="r" fontAlgn="b"/>
                      <a:r>
                        <a:rPr lang="sv-SE" sz="900" u="none" strike="noStrike">
                          <a:effectLst/>
                        </a:rPr>
                        <a:t>110</a:t>
                      </a:r>
                      <a:endParaRPr lang="sv-SE" sz="900" b="0" i="0" u="none" strike="noStrike">
                        <a:solidFill>
                          <a:srgbClr val="000000"/>
                        </a:solidFill>
                        <a:effectLst/>
                        <a:latin typeface="Calibri"/>
                      </a:endParaRPr>
                    </a:p>
                  </a:txBody>
                  <a:tcPr marL="8132" marR="8132" marT="8132" marB="0" anchor="b"/>
                </a:tc>
                <a:tc>
                  <a:txBody>
                    <a:bodyPr/>
                    <a:lstStyle/>
                    <a:p>
                      <a:pPr algn="l" fontAlgn="b"/>
                      <a:endParaRPr lang="sv-SE" sz="900" b="0" i="0" u="none" strike="noStrike" dirty="0">
                        <a:solidFill>
                          <a:srgbClr val="000000"/>
                        </a:solidFill>
                        <a:effectLst/>
                        <a:latin typeface="Calibri"/>
                      </a:endParaRPr>
                    </a:p>
                  </a:txBody>
                  <a:tcPr marL="8132" marR="8132" marT="8132" marB="0" anchor="b"/>
                </a:tc>
              </a:tr>
            </a:tbl>
          </a:graphicData>
        </a:graphic>
      </p:graphicFrame>
      <p:grpSp>
        <p:nvGrpSpPr>
          <p:cNvPr id="9" name="Grupp 8"/>
          <p:cNvGrpSpPr/>
          <p:nvPr/>
        </p:nvGrpSpPr>
        <p:grpSpPr>
          <a:xfrm>
            <a:off x="1632881" y="5572615"/>
            <a:ext cx="1728192" cy="1080120"/>
            <a:chOff x="1619672" y="5409220"/>
            <a:chExt cx="1728192" cy="1080120"/>
          </a:xfrm>
        </p:grpSpPr>
        <p:sp>
          <p:nvSpPr>
            <p:cNvPr id="10" name="Rektangel 9"/>
            <p:cNvSpPr/>
            <p:nvPr/>
          </p:nvSpPr>
          <p:spPr>
            <a:xfrm>
              <a:off x="1619672" y="5409220"/>
              <a:ext cx="216024" cy="216024"/>
            </a:xfrm>
            <a:prstGeom prst="rect">
              <a:avLst/>
            </a:prstGeom>
            <a:solidFill>
              <a:srgbClr val="C4DDF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1619672" y="5625244"/>
              <a:ext cx="216024" cy="216024"/>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1623331" y="5841268"/>
              <a:ext cx="216024" cy="216024"/>
            </a:xfrm>
            <a:prstGeom prst="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p:cNvSpPr/>
            <p:nvPr/>
          </p:nvSpPr>
          <p:spPr>
            <a:xfrm>
              <a:off x="1619672" y="6057292"/>
              <a:ext cx="216024" cy="216024"/>
            </a:xfrm>
            <a:prstGeom prst="rect">
              <a:avLst/>
            </a:prstGeom>
            <a:solidFill>
              <a:srgbClr val="703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1623331" y="6273316"/>
              <a:ext cx="216024" cy="216024"/>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1952303" y="5615513"/>
              <a:ext cx="1035521" cy="276999"/>
            </a:xfrm>
            <a:prstGeom prst="rect">
              <a:avLst/>
            </a:prstGeom>
            <a:noFill/>
          </p:spPr>
          <p:txBody>
            <a:bodyPr wrap="square" rtlCol="0">
              <a:spAutoFit/>
            </a:bodyPr>
            <a:lstStyle/>
            <a:p>
              <a:r>
                <a:rPr lang="sv-SE" sz="1200" dirty="0" smtClean="0"/>
                <a:t>1 d – 1 år</a:t>
              </a:r>
              <a:endParaRPr lang="sv-SE" sz="1200" dirty="0"/>
            </a:p>
          </p:txBody>
        </p:sp>
        <p:sp>
          <p:nvSpPr>
            <p:cNvPr id="16" name="textruta 15"/>
            <p:cNvSpPr txBox="1"/>
            <p:nvPr/>
          </p:nvSpPr>
          <p:spPr>
            <a:xfrm>
              <a:off x="1952303" y="5841268"/>
              <a:ext cx="1008112" cy="276999"/>
            </a:xfrm>
            <a:prstGeom prst="rect">
              <a:avLst/>
            </a:prstGeom>
            <a:noFill/>
          </p:spPr>
          <p:txBody>
            <a:bodyPr wrap="square" rtlCol="0">
              <a:spAutoFit/>
            </a:bodyPr>
            <a:lstStyle/>
            <a:p>
              <a:r>
                <a:rPr lang="sv-SE" sz="1200" dirty="0" smtClean="0"/>
                <a:t>1 år – 100 år</a:t>
              </a:r>
              <a:endParaRPr lang="sv-SE" sz="1200" dirty="0"/>
            </a:p>
          </p:txBody>
        </p:sp>
        <p:sp>
          <p:nvSpPr>
            <p:cNvPr id="17" name="textruta 16"/>
            <p:cNvSpPr txBox="1"/>
            <p:nvPr/>
          </p:nvSpPr>
          <p:spPr>
            <a:xfrm>
              <a:off x="1979712" y="6073014"/>
              <a:ext cx="1368152" cy="276999"/>
            </a:xfrm>
            <a:prstGeom prst="rect">
              <a:avLst/>
            </a:prstGeom>
            <a:noFill/>
          </p:spPr>
          <p:txBody>
            <a:bodyPr wrap="square" rtlCol="0">
              <a:spAutoFit/>
            </a:bodyPr>
            <a:lstStyle/>
            <a:p>
              <a:r>
                <a:rPr lang="sv-SE" sz="1200" dirty="0" smtClean="0"/>
                <a:t>&gt; 1000 år</a:t>
              </a:r>
              <a:endParaRPr lang="sv-SE" sz="1200" dirty="0"/>
            </a:p>
          </p:txBody>
        </p:sp>
      </p:grpSp>
      <p:sp>
        <p:nvSpPr>
          <p:cNvPr id="18" name="textruta 17"/>
          <p:cNvSpPr txBox="1"/>
          <p:nvPr/>
        </p:nvSpPr>
        <p:spPr>
          <a:xfrm>
            <a:off x="1619672" y="5346794"/>
            <a:ext cx="1944216" cy="261610"/>
          </a:xfrm>
          <a:prstGeom prst="rect">
            <a:avLst/>
          </a:prstGeom>
          <a:noFill/>
        </p:spPr>
        <p:txBody>
          <a:bodyPr wrap="square" rtlCol="0">
            <a:spAutoFit/>
          </a:bodyPr>
          <a:lstStyle/>
          <a:p>
            <a:pPr algn="ctr"/>
            <a:r>
              <a:rPr lang="sv-SE" sz="1100" dirty="0" smtClean="0"/>
              <a:t>Halveringstider</a:t>
            </a:r>
            <a:endParaRPr lang="sv-SE" sz="1100" dirty="0"/>
          </a:p>
        </p:txBody>
      </p:sp>
    </p:spTree>
    <p:extLst>
      <p:ext uri="{BB962C8B-B14F-4D97-AF65-F5344CB8AC3E}">
        <p14:creationId xmlns:p14="http://schemas.microsoft.com/office/powerpoint/2010/main" val="412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331"/>
            <a:ext cx="8229600" cy="720080"/>
          </a:xfrm>
        </p:spPr>
        <p:txBody>
          <a:bodyPr/>
          <a:lstStyle/>
          <a:p>
            <a:r>
              <a:rPr lang="sv-SE" sz="3200" dirty="0" smtClean="0"/>
              <a:t>Kärnkraft</a:t>
            </a:r>
            <a:endParaRPr lang="sv-SE" sz="3200" dirty="0"/>
          </a:p>
        </p:txBody>
      </p:sp>
      <p:graphicFrame>
        <p:nvGraphicFramePr>
          <p:cNvPr id="10" name="Diagram 9"/>
          <p:cNvGraphicFramePr>
            <a:graphicFrameLocks/>
          </p:cNvGraphicFramePr>
          <p:nvPr>
            <p:extLst>
              <p:ext uri="{D42A27DB-BD31-4B8C-83A1-F6EECF244321}">
                <p14:modId xmlns:p14="http://schemas.microsoft.com/office/powerpoint/2010/main" val="4224445311"/>
              </p:ext>
            </p:extLst>
          </p:nvPr>
        </p:nvGraphicFramePr>
        <p:xfrm>
          <a:off x="1096330" y="692696"/>
          <a:ext cx="65913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ruta 11"/>
          <p:cNvSpPr txBox="1"/>
          <p:nvPr/>
        </p:nvSpPr>
        <p:spPr>
          <a:xfrm>
            <a:off x="467544" y="5229200"/>
            <a:ext cx="8208912" cy="1200329"/>
          </a:xfrm>
          <a:prstGeom prst="rect">
            <a:avLst/>
          </a:prstGeom>
          <a:noFill/>
        </p:spPr>
        <p:txBody>
          <a:bodyPr wrap="square" rtlCol="0">
            <a:spAutoFit/>
          </a:bodyPr>
          <a:lstStyle/>
          <a:p>
            <a:r>
              <a:rPr lang="sv-SE" sz="1200" dirty="0" smtClean="0"/>
              <a:t>I en reaktor med 3300 MW bränns ca 0,05 g U-235 ut per sekund. Denna motsvarar reaktor 3 i Oskarshamn. Isotopkedjan med masstalet 134 (summan av protoner och neutroner) ger ca 3,7 % av alla klyvningsprodukter. I detta beräkningsfallet har hela mängden startat med den mest kortlivade isotopen In-134 med halveringstid 0,14 s, och som har sönderdelats genom hela kedjan till slutprodukten Xe-134 som är stabil. Vid konstant tillförsel har kurvorna helt planat ut vid 10 halveringstider. In-134 med den kortaste halveringstiden har planat ut efter 1 sek, medan I-134 planar ut efter ca 2,8 timmar. Det allra mest 7,75 kg har sönderfallit till Xe-134, </a:t>
            </a:r>
            <a:endParaRPr lang="sv-SE" sz="1200" dirty="0"/>
          </a:p>
        </p:txBody>
      </p:sp>
    </p:spTree>
    <p:extLst>
      <p:ext uri="{BB962C8B-B14F-4D97-AF65-F5344CB8AC3E}">
        <p14:creationId xmlns:p14="http://schemas.microsoft.com/office/powerpoint/2010/main" val="380453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88640"/>
            <a:ext cx="8229600" cy="547464"/>
          </a:xfrm>
        </p:spPr>
        <p:txBody>
          <a:bodyPr/>
          <a:lstStyle/>
          <a:p>
            <a:r>
              <a:rPr lang="sv-SE" sz="2800" dirty="0" smtClean="0"/>
              <a:t>Kärnkraft</a:t>
            </a:r>
            <a:endParaRPr lang="sv-SE" sz="2800" dirty="0"/>
          </a:p>
        </p:txBody>
      </p:sp>
      <p:sp>
        <p:nvSpPr>
          <p:cNvPr id="3" name="textruta 2"/>
          <p:cNvSpPr txBox="1"/>
          <p:nvPr/>
        </p:nvSpPr>
        <p:spPr>
          <a:xfrm>
            <a:off x="1547664" y="692696"/>
            <a:ext cx="6120680" cy="400110"/>
          </a:xfrm>
          <a:prstGeom prst="rect">
            <a:avLst/>
          </a:prstGeom>
          <a:noFill/>
        </p:spPr>
        <p:txBody>
          <a:bodyPr wrap="square" rtlCol="0">
            <a:spAutoFit/>
          </a:bodyPr>
          <a:lstStyle/>
          <a:p>
            <a:pPr algn="ctr"/>
            <a:r>
              <a:rPr lang="sv-SE" sz="2000" dirty="0" smtClean="0"/>
              <a:t>Långlivade klyvningsprodukter från U-235 </a:t>
            </a:r>
            <a:endParaRPr lang="sv-SE" sz="2000" dirty="0"/>
          </a:p>
        </p:txBody>
      </p:sp>
      <p:graphicFrame>
        <p:nvGraphicFramePr>
          <p:cNvPr id="5" name="Tabell 4"/>
          <p:cNvGraphicFramePr>
            <a:graphicFrameLocks noGrp="1"/>
          </p:cNvGraphicFramePr>
          <p:nvPr>
            <p:extLst>
              <p:ext uri="{D42A27DB-BD31-4B8C-83A1-F6EECF244321}">
                <p14:modId xmlns:p14="http://schemas.microsoft.com/office/powerpoint/2010/main" val="1257496159"/>
              </p:ext>
            </p:extLst>
          </p:nvPr>
        </p:nvGraphicFramePr>
        <p:xfrm>
          <a:off x="755576" y="1096329"/>
          <a:ext cx="7992888" cy="4348895"/>
        </p:xfrm>
        <a:graphic>
          <a:graphicData uri="http://schemas.openxmlformats.org/drawingml/2006/table">
            <a:tbl>
              <a:tblPr firstRow="1" bandRow="1">
                <a:tableStyleId>{5C22544A-7EE6-4342-B048-85BDC9FD1C3A}</a:tableStyleId>
              </a:tblPr>
              <a:tblGrid>
                <a:gridCol w="1998222"/>
                <a:gridCol w="1998222"/>
                <a:gridCol w="1998222"/>
                <a:gridCol w="1998222"/>
              </a:tblGrid>
              <a:tr h="360845">
                <a:tc rowSpan="2">
                  <a:txBody>
                    <a:bodyPr/>
                    <a:lstStyle/>
                    <a:p>
                      <a:pPr algn="ctr"/>
                      <a:r>
                        <a:rPr lang="sv-SE" dirty="0" smtClean="0">
                          <a:latin typeface="Comic Sans MS" panose="030F0702030302020204" pitchFamily="66" charset="0"/>
                        </a:rPr>
                        <a:t>Halveringstid</a:t>
                      </a:r>
                    </a:p>
                    <a:p>
                      <a:pPr algn="ctr"/>
                      <a:r>
                        <a:rPr lang="sv-SE" dirty="0" smtClean="0">
                          <a:latin typeface="Comic Sans MS" panose="030F0702030302020204" pitchFamily="66" charset="0"/>
                        </a:rPr>
                        <a:t>år</a:t>
                      </a:r>
                      <a:endParaRPr lang="sv-SE" dirty="0">
                        <a:latin typeface="Comic Sans MS" panose="030F0702030302020204" pitchFamily="66" charset="0"/>
                      </a:endParaRPr>
                    </a:p>
                  </a:txBody>
                  <a:tcPr/>
                </a:tc>
                <a:tc gridSpan="3">
                  <a:txBody>
                    <a:bodyPr/>
                    <a:lstStyle/>
                    <a:p>
                      <a:pPr algn="ctr"/>
                      <a:r>
                        <a:rPr lang="sv-SE" dirty="0" smtClean="0">
                          <a:latin typeface="Comic Sans MS" panose="030F0702030302020204" pitchFamily="66" charset="0"/>
                        </a:rPr>
                        <a:t>Utbyte</a:t>
                      </a:r>
                      <a:endParaRPr lang="sv-SE" dirty="0">
                        <a:latin typeface="Comic Sans MS" panose="030F0702030302020204" pitchFamily="66" charset="0"/>
                      </a:endParaRPr>
                    </a:p>
                  </a:txBody>
                  <a:tcPr/>
                </a:tc>
                <a:tc hMerge="1">
                  <a:txBody>
                    <a:bodyPr/>
                    <a:lstStyle/>
                    <a:p>
                      <a:endParaRPr lang="sv-SE" dirty="0"/>
                    </a:p>
                  </a:txBody>
                  <a:tcPr/>
                </a:tc>
                <a:tc hMerge="1">
                  <a:txBody>
                    <a:bodyPr/>
                    <a:lstStyle/>
                    <a:p>
                      <a:endParaRPr lang="sv-SE" dirty="0"/>
                    </a:p>
                  </a:txBody>
                  <a:tcPr/>
                </a:tc>
              </a:tr>
              <a:tr h="360845">
                <a:tc vMerge="1">
                  <a:txBody>
                    <a:bodyPr/>
                    <a:lstStyle/>
                    <a:p>
                      <a:endParaRPr lang="sv-SE"/>
                    </a:p>
                  </a:txBody>
                  <a:tcPr/>
                </a:tc>
                <a:tc>
                  <a:txBody>
                    <a:bodyPr/>
                    <a:lstStyle/>
                    <a:p>
                      <a:pPr algn="ctr"/>
                      <a:r>
                        <a:rPr lang="sv-SE" dirty="0" smtClean="0">
                          <a:solidFill>
                            <a:schemeClr val="bg1"/>
                          </a:solidFill>
                          <a:latin typeface="Comic Sans MS" panose="030F0702030302020204" pitchFamily="66" charset="0"/>
                        </a:rPr>
                        <a:t>4,5-7 %</a:t>
                      </a:r>
                      <a:endParaRPr lang="sv-SE" dirty="0">
                        <a:solidFill>
                          <a:schemeClr val="bg1"/>
                        </a:solidFill>
                        <a:latin typeface="Comic Sans MS" panose="030F0702030302020204" pitchFamily="66" charset="0"/>
                      </a:endParaRPr>
                    </a:p>
                  </a:txBody>
                  <a:tcPr>
                    <a:solidFill>
                      <a:schemeClr val="accent1"/>
                    </a:solidFill>
                  </a:tcPr>
                </a:tc>
                <a:tc>
                  <a:txBody>
                    <a:bodyPr/>
                    <a:lstStyle/>
                    <a:p>
                      <a:pPr algn="ctr"/>
                      <a:r>
                        <a:rPr lang="sv-SE" dirty="0" smtClean="0">
                          <a:solidFill>
                            <a:schemeClr val="bg1"/>
                          </a:solidFill>
                          <a:latin typeface="Comic Sans MS" panose="030F0702030302020204" pitchFamily="66" charset="0"/>
                        </a:rPr>
                        <a:t>0,04-1,25 %</a:t>
                      </a:r>
                      <a:endParaRPr lang="sv-SE" dirty="0">
                        <a:solidFill>
                          <a:schemeClr val="bg1"/>
                        </a:solidFill>
                        <a:latin typeface="Comic Sans MS" panose="030F0702030302020204" pitchFamily="66" charset="0"/>
                      </a:endParaRPr>
                    </a:p>
                  </a:txBody>
                  <a:tcPr>
                    <a:solidFill>
                      <a:schemeClr val="accent1"/>
                    </a:solidFill>
                  </a:tcPr>
                </a:tc>
                <a:tc>
                  <a:txBody>
                    <a:bodyPr/>
                    <a:lstStyle/>
                    <a:p>
                      <a:pPr algn="ctr"/>
                      <a:r>
                        <a:rPr lang="sv-SE" dirty="0" smtClean="0">
                          <a:solidFill>
                            <a:schemeClr val="bg1"/>
                          </a:solidFill>
                          <a:latin typeface="Comic Sans MS" panose="030F0702030302020204" pitchFamily="66" charset="0"/>
                        </a:rPr>
                        <a:t>&lt;0,001 %</a:t>
                      </a:r>
                      <a:endParaRPr lang="sv-SE" dirty="0">
                        <a:solidFill>
                          <a:schemeClr val="bg1"/>
                        </a:solidFill>
                        <a:latin typeface="Comic Sans MS" panose="030F0702030302020204" pitchFamily="66" charset="0"/>
                      </a:endParaRPr>
                    </a:p>
                  </a:txBody>
                  <a:tcPr>
                    <a:solidFill>
                      <a:schemeClr val="accent1"/>
                    </a:solidFill>
                  </a:tcPr>
                </a:tc>
              </a:tr>
              <a:tr h="360845">
                <a:tc>
                  <a:txBody>
                    <a:bodyPr/>
                    <a:lstStyle/>
                    <a:p>
                      <a:r>
                        <a:rPr lang="sv-SE" sz="1600" dirty="0" smtClean="0">
                          <a:latin typeface="Comic Sans MS" panose="030F0702030302020204" pitchFamily="66" charset="0"/>
                        </a:rPr>
                        <a:t>4-6 </a:t>
                      </a:r>
                      <a:endParaRPr lang="sv-SE" sz="1600" dirty="0">
                        <a:latin typeface="Comic Sans MS" panose="030F0702030302020204" pitchFamily="66" charset="0"/>
                      </a:endParaRPr>
                    </a:p>
                  </a:txBody>
                  <a:tcPr/>
                </a:tc>
                <a:tc>
                  <a:txBody>
                    <a:bodyPr/>
                    <a:lstStyle/>
                    <a:p>
                      <a:endParaRPr lang="sv-SE" dirty="0"/>
                    </a:p>
                  </a:txBody>
                  <a:tcPr/>
                </a:tc>
                <a:tc>
                  <a:txBody>
                    <a:bodyPr/>
                    <a:lstStyle/>
                    <a:p>
                      <a:r>
                        <a:rPr lang="sv-SE" baseline="30000" dirty="0" smtClean="0">
                          <a:latin typeface="Comic Sans MS" panose="030F0702030302020204" pitchFamily="66" charset="0"/>
                        </a:rPr>
                        <a:t>155</a:t>
                      </a:r>
                      <a:r>
                        <a:rPr lang="sv-SE" dirty="0" smtClean="0">
                          <a:latin typeface="Comic Sans MS" panose="030F0702030302020204" pitchFamily="66" charset="0"/>
                        </a:rPr>
                        <a:t>Eu</a:t>
                      </a:r>
                      <a:endParaRPr lang="sv-SE" dirty="0">
                        <a:latin typeface="Comic Sans MS" panose="030F0702030302020204" pitchFamily="66" charset="0"/>
                      </a:endParaRPr>
                    </a:p>
                  </a:txBody>
                  <a:tcPr/>
                </a:tc>
                <a:tc>
                  <a:txBody>
                    <a:bodyPr/>
                    <a:lstStyle/>
                    <a:p>
                      <a:endParaRPr lang="sv-SE" dirty="0"/>
                    </a:p>
                  </a:txBody>
                  <a:tcPr/>
                </a:tc>
              </a:tr>
              <a:tr h="360845">
                <a:tc>
                  <a:txBody>
                    <a:bodyPr/>
                    <a:lstStyle/>
                    <a:p>
                      <a:r>
                        <a:rPr lang="sv-SE" sz="1600" dirty="0" smtClean="0">
                          <a:latin typeface="Comic Sans MS" panose="030F0702030302020204" pitchFamily="66" charset="0"/>
                        </a:rPr>
                        <a:t>10-29 </a:t>
                      </a:r>
                      <a:endParaRPr lang="sv-SE" sz="1600"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90</a:t>
                      </a:r>
                      <a:r>
                        <a:rPr lang="sv-SE" dirty="0" smtClean="0">
                          <a:latin typeface="Comic Sans MS" panose="030F0702030302020204" pitchFamily="66" charset="0"/>
                        </a:rPr>
                        <a:t>Sr</a:t>
                      </a:r>
                      <a:endParaRPr lang="sv-SE"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85</a:t>
                      </a:r>
                      <a:r>
                        <a:rPr lang="sv-SE" dirty="0" smtClean="0">
                          <a:latin typeface="Comic Sans MS" panose="030F0702030302020204" pitchFamily="66" charset="0"/>
                        </a:rPr>
                        <a:t>Kr</a:t>
                      </a:r>
                      <a:endParaRPr lang="sv-SE"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113m</a:t>
                      </a:r>
                      <a:r>
                        <a:rPr lang="sv-SE" dirty="0" smtClean="0">
                          <a:latin typeface="Comic Sans MS" panose="030F0702030302020204" pitchFamily="66" charset="0"/>
                        </a:rPr>
                        <a:t>Cd</a:t>
                      </a:r>
                      <a:endParaRPr lang="sv-SE" dirty="0">
                        <a:latin typeface="Comic Sans MS" panose="030F0702030302020204" pitchFamily="66" charset="0"/>
                      </a:endParaRPr>
                    </a:p>
                  </a:txBody>
                  <a:tcPr/>
                </a:tc>
              </a:tr>
              <a:tr h="360845">
                <a:tc>
                  <a:txBody>
                    <a:bodyPr/>
                    <a:lstStyle/>
                    <a:p>
                      <a:r>
                        <a:rPr lang="sv-SE" sz="1600" dirty="0" smtClean="0">
                          <a:latin typeface="Comic Sans MS" panose="030F0702030302020204" pitchFamily="66" charset="0"/>
                        </a:rPr>
                        <a:t>29-47 </a:t>
                      </a:r>
                      <a:endParaRPr lang="sv-SE" sz="1600"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137</a:t>
                      </a:r>
                      <a:r>
                        <a:rPr lang="sv-SE" dirty="0" smtClean="0">
                          <a:latin typeface="Comic Sans MS" panose="030F0702030302020204" pitchFamily="66" charset="0"/>
                        </a:rPr>
                        <a:t>Cs</a:t>
                      </a:r>
                      <a:endParaRPr lang="sv-SE"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151</a:t>
                      </a:r>
                      <a:r>
                        <a:rPr lang="sv-SE" dirty="0" smtClean="0">
                          <a:latin typeface="Comic Sans MS" panose="030F0702030302020204" pitchFamily="66" charset="0"/>
                        </a:rPr>
                        <a:t>Sm</a:t>
                      </a:r>
                      <a:endParaRPr lang="sv-SE"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121m</a:t>
                      </a:r>
                      <a:r>
                        <a:rPr lang="sv-SE" dirty="0" smtClean="0">
                          <a:latin typeface="Comic Sans MS" panose="030F0702030302020204" pitchFamily="66" charset="0"/>
                        </a:rPr>
                        <a:t>Sn</a:t>
                      </a:r>
                      <a:endParaRPr lang="sv-SE" dirty="0">
                        <a:latin typeface="Comic Sans MS" panose="030F0702030302020204" pitchFamily="66" charset="0"/>
                      </a:endParaRPr>
                    </a:p>
                  </a:txBody>
                  <a:tcPr/>
                </a:tc>
              </a:tr>
              <a:tr h="356015">
                <a:tc gridSpan="4">
                  <a:txBody>
                    <a:bodyPr/>
                    <a:lstStyle/>
                    <a:p>
                      <a:r>
                        <a:rPr lang="sv-SE" sz="1600" dirty="0" smtClean="0">
                          <a:latin typeface="Comic Sans MS" panose="030F0702030302020204" pitchFamily="66" charset="0"/>
                        </a:rPr>
                        <a:t>Inga fissionsprodukter har halveringstider i</a:t>
                      </a:r>
                      <a:r>
                        <a:rPr lang="sv-SE" sz="1600" baseline="0" dirty="0" smtClean="0">
                          <a:latin typeface="Comic Sans MS" panose="030F0702030302020204" pitchFamily="66" charset="0"/>
                        </a:rPr>
                        <a:t> området 100 000 – 210 000 år …</a:t>
                      </a:r>
                      <a:endParaRPr lang="sv-SE" sz="1600" dirty="0">
                        <a:latin typeface="Comic Sans MS" panose="030F0702030302020204" pitchFamily="66" charset="0"/>
                      </a:endParaRPr>
                    </a:p>
                  </a:txBody>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r>
              <a:tr h="360845">
                <a:tc>
                  <a:txBody>
                    <a:bodyPr/>
                    <a:lstStyle/>
                    <a:p>
                      <a:r>
                        <a:rPr lang="sv-SE" sz="1600" dirty="0" smtClean="0">
                          <a:latin typeface="Comic Sans MS" panose="030F0702030302020204" pitchFamily="66" charset="0"/>
                        </a:rPr>
                        <a:t>150K-250K</a:t>
                      </a:r>
                      <a:endParaRPr lang="sv-SE" sz="1600"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99</a:t>
                      </a:r>
                      <a:r>
                        <a:rPr lang="sv-SE" dirty="0" smtClean="0">
                          <a:latin typeface="Comic Sans MS" panose="030F0702030302020204" pitchFamily="66" charset="0"/>
                        </a:rPr>
                        <a:t>Tc</a:t>
                      </a:r>
                      <a:endParaRPr lang="sv-SE"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126</a:t>
                      </a:r>
                      <a:r>
                        <a:rPr lang="sv-SE" dirty="0" smtClean="0">
                          <a:latin typeface="Comic Sans MS" panose="030F0702030302020204" pitchFamily="66" charset="0"/>
                        </a:rPr>
                        <a:t>Sn</a:t>
                      </a:r>
                      <a:endParaRPr lang="sv-SE" dirty="0">
                        <a:latin typeface="Comic Sans MS" panose="030F0702030302020204" pitchFamily="66" charset="0"/>
                      </a:endParaRPr>
                    </a:p>
                  </a:txBody>
                  <a:tcPr/>
                </a:tc>
                <a:tc>
                  <a:txBody>
                    <a:bodyPr/>
                    <a:lstStyle/>
                    <a:p>
                      <a:endParaRPr lang="sv-SE" dirty="0"/>
                    </a:p>
                  </a:txBody>
                  <a:tcPr/>
                </a:tc>
              </a:tr>
              <a:tr h="360845">
                <a:tc>
                  <a:txBody>
                    <a:bodyPr/>
                    <a:lstStyle/>
                    <a:p>
                      <a:r>
                        <a:rPr lang="sv-SE" sz="1600" dirty="0" smtClean="0">
                          <a:latin typeface="Comic Sans MS" panose="030F0702030302020204" pitchFamily="66" charset="0"/>
                        </a:rPr>
                        <a:t>327K – 375K</a:t>
                      </a:r>
                      <a:endParaRPr lang="sv-SE" sz="1600" dirty="0">
                        <a:latin typeface="Comic Sans MS" panose="030F0702030302020204" pitchFamily="66" charset="0"/>
                      </a:endParaRPr>
                    </a:p>
                  </a:txBody>
                  <a:tcPr/>
                </a:tc>
                <a:tc>
                  <a:txBody>
                    <a:bodyPr/>
                    <a:lstStyle/>
                    <a:p>
                      <a:endParaRPr lang="sv-SE"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79</a:t>
                      </a:r>
                      <a:r>
                        <a:rPr lang="sv-SE" dirty="0" smtClean="0">
                          <a:latin typeface="Comic Sans MS" panose="030F0702030302020204" pitchFamily="66" charset="0"/>
                        </a:rPr>
                        <a:t>Se</a:t>
                      </a:r>
                      <a:endParaRPr lang="sv-SE" dirty="0">
                        <a:latin typeface="Comic Sans MS" panose="030F0702030302020204" pitchFamily="66" charset="0"/>
                      </a:endParaRPr>
                    </a:p>
                  </a:txBody>
                  <a:tcPr/>
                </a:tc>
                <a:tc>
                  <a:txBody>
                    <a:bodyPr/>
                    <a:lstStyle/>
                    <a:p>
                      <a:endParaRPr lang="sv-SE" dirty="0"/>
                    </a:p>
                  </a:txBody>
                  <a:tcPr/>
                </a:tc>
              </a:tr>
              <a:tr h="360845">
                <a:tc>
                  <a:txBody>
                    <a:bodyPr/>
                    <a:lstStyle/>
                    <a:p>
                      <a:r>
                        <a:rPr lang="sv-SE" sz="1600" dirty="0" smtClean="0">
                          <a:latin typeface="Comic Sans MS" panose="030F0702030302020204" pitchFamily="66" charset="0"/>
                        </a:rPr>
                        <a:t>1,53M </a:t>
                      </a:r>
                      <a:r>
                        <a:rPr lang="sv-SE" sz="1600" baseline="0" dirty="0" smtClean="0">
                          <a:latin typeface="Comic Sans MS" panose="030F0702030302020204" pitchFamily="66" charset="0"/>
                        </a:rPr>
                        <a:t> </a:t>
                      </a:r>
                      <a:endParaRPr lang="sv-SE" sz="1600"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93</a:t>
                      </a:r>
                      <a:r>
                        <a:rPr lang="sv-SE" dirty="0" smtClean="0">
                          <a:latin typeface="Comic Sans MS" panose="030F0702030302020204" pitchFamily="66" charset="0"/>
                        </a:rPr>
                        <a:t>Zr</a:t>
                      </a:r>
                      <a:endParaRPr lang="sv-SE" dirty="0">
                        <a:latin typeface="Comic Sans MS" panose="030F0702030302020204" pitchFamily="66" charset="0"/>
                      </a:endParaRPr>
                    </a:p>
                  </a:txBody>
                  <a:tcPr/>
                </a:tc>
                <a:tc>
                  <a:txBody>
                    <a:bodyPr/>
                    <a:lstStyle/>
                    <a:p>
                      <a:endParaRPr lang="sv-SE" dirty="0">
                        <a:latin typeface="Comic Sans MS" panose="030F0702030302020204" pitchFamily="66" charset="0"/>
                      </a:endParaRPr>
                    </a:p>
                  </a:txBody>
                  <a:tcPr/>
                </a:tc>
                <a:tc>
                  <a:txBody>
                    <a:bodyPr/>
                    <a:lstStyle/>
                    <a:p>
                      <a:endParaRPr lang="sv-SE" dirty="0"/>
                    </a:p>
                  </a:txBody>
                  <a:tcPr/>
                </a:tc>
              </a:tr>
              <a:tr h="360845">
                <a:tc>
                  <a:txBody>
                    <a:bodyPr/>
                    <a:lstStyle/>
                    <a:p>
                      <a:r>
                        <a:rPr lang="sv-SE" sz="1600" dirty="0" smtClean="0">
                          <a:latin typeface="Comic Sans MS" panose="030F0702030302020204" pitchFamily="66" charset="0"/>
                        </a:rPr>
                        <a:t>2,1M – 6,5M</a:t>
                      </a:r>
                      <a:endParaRPr lang="sv-SE" sz="1600"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135</a:t>
                      </a:r>
                      <a:r>
                        <a:rPr lang="sv-SE" dirty="0" smtClean="0">
                          <a:latin typeface="Comic Sans MS" panose="030F0702030302020204" pitchFamily="66" charset="0"/>
                        </a:rPr>
                        <a:t>Cs</a:t>
                      </a:r>
                      <a:endParaRPr lang="sv-SE"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107</a:t>
                      </a:r>
                      <a:r>
                        <a:rPr lang="sv-SE" dirty="0" smtClean="0">
                          <a:latin typeface="Comic Sans MS" panose="030F0702030302020204" pitchFamily="66" charset="0"/>
                        </a:rPr>
                        <a:t>Pd</a:t>
                      </a:r>
                      <a:endParaRPr lang="sv-SE" dirty="0">
                        <a:latin typeface="Comic Sans MS" panose="030F0702030302020204" pitchFamily="66" charset="0"/>
                      </a:endParaRPr>
                    </a:p>
                  </a:txBody>
                  <a:tcPr/>
                </a:tc>
                <a:tc>
                  <a:txBody>
                    <a:bodyPr/>
                    <a:lstStyle/>
                    <a:p>
                      <a:endParaRPr lang="sv-SE" dirty="0"/>
                    </a:p>
                  </a:txBody>
                  <a:tcPr/>
                </a:tc>
              </a:tr>
              <a:tr h="360845">
                <a:tc>
                  <a:txBody>
                    <a:bodyPr/>
                    <a:lstStyle/>
                    <a:p>
                      <a:r>
                        <a:rPr lang="sv-SE" sz="1600" dirty="0" smtClean="0">
                          <a:latin typeface="Comic Sans MS" panose="030F0702030302020204" pitchFamily="66" charset="0"/>
                        </a:rPr>
                        <a:t>15M – 24M</a:t>
                      </a:r>
                      <a:endParaRPr lang="sv-SE" sz="1600" dirty="0">
                        <a:latin typeface="Comic Sans MS" panose="030F0702030302020204" pitchFamily="66" charset="0"/>
                      </a:endParaRPr>
                    </a:p>
                  </a:txBody>
                  <a:tcPr/>
                </a:tc>
                <a:tc>
                  <a:txBody>
                    <a:bodyPr/>
                    <a:lstStyle/>
                    <a:p>
                      <a:endParaRPr lang="sv-SE" dirty="0">
                        <a:latin typeface="Comic Sans MS" panose="030F0702030302020204" pitchFamily="66" charset="0"/>
                      </a:endParaRPr>
                    </a:p>
                  </a:txBody>
                  <a:tcPr/>
                </a:tc>
                <a:tc>
                  <a:txBody>
                    <a:bodyPr/>
                    <a:lstStyle/>
                    <a:p>
                      <a:r>
                        <a:rPr lang="sv-SE" baseline="30000" dirty="0" smtClean="0">
                          <a:latin typeface="Comic Sans MS" panose="030F0702030302020204" pitchFamily="66" charset="0"/>
                        </a:rPr>
                        <a:t>129</a:t>
                      </a:r>
                      <a:r>
                        <a:rPr lang="sv-SE" dirty="0" smtClean="0">
                          <a:latin typeface="Comic Sans MS" panose="030F0702030302020204" pitchFamily="66" charset="0"/>
                        </a:rPr>
                        <a:t>I</a:t>
                      </a:r>
                      <a:endParaRPr lang="sv-SE" dirty="0">
                        <a:latin typeface="Comic Sans MS" panose="030F0702030302020204" pitchFamily="66" charset="0"/>
                      </a:endParaRPr>
                    </a:p>
                  </a:txBody>
                  <a:tcPr/>
                </a:tc>
                <a:tc>
                  <a:txBody>
                    <a:bodyPr/>
                    <a:lstStyle/>
                    <a:p>
                      <a:endParaRPr lang="sv-SE" dirty="0"/>
                    </a:p>
                  </a:txBody>
                  <a:tcPr/>
                </a:tc>
              </a:tr>
              <a:tr h="234857">
                <a:tc gridSpan="4">
                  <a:txBody>
                    <a:bodyPr/>
                    <a:lstStyle/>
                    <a:p>
                      <a:r>
                        <a:rPr lang="sv-SE" sz="1600" dirty="0" smtClean="0">
                          <a:latin typeface="Comic Sans MS" panose="030F0702030302020204" pitchFamily="66" charset="0"/>
                        </a:rPr>
                        <a:t>… eller längre än 15,7 miljoner år</a:t>
                      </a:r>
                      <a:endParaRPr lang="sv-SE" sz="1600" dirty="0">
                        <a:latin typeface="Comic Sans MS" panose="030F0702030302020204" pitchFamily="66" charset="0"/>
                      </a:endParaRPr>
                    </a:p>
                  </a:txBody>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r>
            </a:tbl>
          </a:graphicData>
        </a:graphic>
      </p:graphicFrame>
      <p:sp>
        <p:nvSpPr>
          <p:cNvPr id="4" name="textruta 3"/>
          <p:cNvSpPr txBox="1"/>
          <p:nvPr/>
        </p:nvSpPr>
        <p:spPr>
          <a:xfrm>
            <a:off x="683568" y="5661248"/>
            <a:ext cx="8064896" cy="646331"/>
          </a:xfrm>
          <a:prstGeom prst="rect">
            <a:avLst/>
          </a:prstGeom>
          <a:noFill/>
        </p:spPr>
        <p:txBody>
          <a:bodyPr wrap="square" rtlCol="0">
            <a:spAutoFit/>
          </a:bodyPr>
          <a:lstStyle/>
          <a:p>
            <a:r>
              <a:rPr lang="sv-SE" dirty="0" smtClean="0"/>
              <a:t>Tillkommer strålning från U-235, U-238, Pu-239, Pu-240 + alla aktinider i sönderfallskedjorna. </a:t>
            </a:r>
            <a:endParaRPr lang="sv-SE" dirty="0"/>
          </a:p>
        </p:txBody>
      </p:sp>
      <p:sp>
        <p:nvSpPr>
          <p:cNvPr id="6" name="Rektangel 5"/>
          <p:cNvSpPr/>
          <p:nvPr/>
        </p:nvSpPr>
        <p:spPr>
          <a:xfrm>
            <a:off x="7346941"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32902322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692696"/>
            <a:ext cx="8229600" cy="620688"/>
          </a:xfrm>
        </p:spPr>
        <p:txBody>
          <a:bodyPr/>
          <a:lstStyle/>
          <a:p>
            <a:r>
              <a:rPr lang="sv-SE" sz="2800" dirty="0" smtClean="0"/>
              <a:t>Kärnkraft</a:t>
            </a:r>
            <a:endParaRPr lang="sv-SE" sz="2800" dirty="0"/>
          </a:p>
        </p:txBody>
      </p:sp>
      <p:graphicFrame>
        <p:nvGraphicFramePr>
          <p:cNvPr id="4" name="Diagram 3"/>
          <p:cNvGraphicFramePr>
            <a:graphicFrameLocks/>
          </p:cNvGraphicFramePr>
          <p:nvPr>
            <p:extLst>
              <p:ext uri="{D42A27DB-BD31-4B8C-83A1-F6EECF244321}">
                <p14:modId xmlns:p14="http://schemas.microsoft.com/office/powerpoint/2010/main" val="2702831736"/>
              </p:ext>
            </p:extLst>
          </p:nvPr>
        </p:nvGraphicFramePr>
        <p:xfrm>
          <a:off x="1043608" y="1412776"/>
          <a:ext cx="6857999" cy="4824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280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332656"/>
            <a:ext cx="8229600" cy="592088"/>
          </a:xfrm>
        </p:spPr>
        <p:txBody>
          <a:bodyPr/>
          <a:lstStyle/>
          <a:p>
            <a:r>
              <a:rPr lang="sv-SE" sz="2800" dirty="0" smtClean="0"/>
              <a:t>Kärnkraft</a:t>
            </a:r>
            <a:endParaRPr lang="sv-SE" sz="2800" dirty="0"/>
          </a:p>
        </p:txBody>
      </p:sp>
      <p:sp>
        <p:nvSpPr>
          <p:cNvPr id="4" name="textruta 3"/>
          <p:cNvSpPr txBox="1"/>
          <p:nvPr/>
        </p:nvSpPr>
        <p:spPr>
          <a:xfrm>
            <a:off x="971600" y="1052736"/>
            <a:ext cx="7056784" cy="3785652"/>
          </a:xfrm>
          <a:prstGeom prst="rect">
            <a:avLst/>
          </a:prstGeom>
          <a:noFill/>
        </p:spPr>
        <p:txBody>
          <a:bodyPr wrap="square" rtlCol="0">
            <a:spAutoFit/>
          </a:bodyPr>
          <a:lstStyle/>
          <a:p>
            <a:r>
              <a:rPr lang="en-US" sz="1600" b="1" dirty="0" smtClean="0">
                <a:latin typeface="Comic Sans MS" panose="030F0702030302020204" pitchFamily="66" charset="0"/>
              </a:rPr>
              <a:t>Oklo</a:t>
            </a:r>
            <a:r>
              <a:rPr lang="en-US" sz="1600" b="1" dirty="0">
                <a:latin typeface="Comic Sans MS" panose="030F0702030302020204" pitchFamily="66" charset="0"/>
              </a:rPr>
              <a:t>: </a:t>
            </a:r>
            <a:r>
              <a:rPr lang="en-US" sz="1600" b="1" dirty="0" smtClean="0">
                <a:latin typeface="Comic Sans MS" panose="030F0702030302020204" pitchFamily="66" charset="0"/>
              </a:rPr>
              <a:t>En naturlig kärnreaktor</a:t>
            </a:r>
            <a:endParaRPr lang="en-US" sz="1600" b="1" dirty="0">
              <a:latin typeface="Comic Sans MS" panose="030F0702030302020204" pitchFamily="66" charset="0"/>
            </a:endParaRPr>
          </a:p>
          <a:p>
            <a:r>
              <a:rPr lang="en-US" sz="1600" dirty="0" smtClean="0">
                <a:latin typeface="Comic Sans MS" panose="030F0702030302020204" pitchFamily="66" charset="0"/>
              </a:rPr>
              <a:t>Nuvarande förekomster av uran innehåller endast 0,72 % U-235 och 99,28 % U-238, vilket inte är tillräckligt för att underhålla en kedjereaktion med enbart vatten som moderator. </a:t>
            </a:r>
            <a:r>
              <a:rPr lang="en-US" sz="1600" dirty="0">
                <a:latin typeface="Comic Sans MS" panose="030F0702030302020204" pitchFamily="66" charset="0"/>
              </a:rPr>
              <a:t>Men U-235 har en mycket kortare </a:t>
            </a:r>
            <a:r>
              <a:rPr lang="en-US" sz="1600" dirty="0" smtClean="0">
                <a:latin typeface="Comic Sans MS" panose="030F0702030302020204" pitchFamily="66" charset="0"/>
              </a:rPr>
              <a:t>halveringstid (700 miljoner år)  </a:t>
            </a:r>
            <a:r>
              <a:rPr lang="en-US" sz="1600" dirty="0">
                <a:latin typeface="Comic Sans MS" panose="030F0702030302020204" pitchFamily="66" charset="0"/>
              </a:rPr>
              <a:t>än </a:t>
            </a:r>
            <a:r>
              <a:rPr lang="en-US" sz="1600" dirty="0" smtClean="0">
                <a:latin typeface="Comic Sans MS" panose="030F0702030302020204" pitchFamily="66" charset="0"/>
              </a:rPr>
              <a:t>U-238 (4,5 miljarder år), så i den avlägsna forntiden var halten U-235 mycket högre. För omkring 2 miljarder år sedan utsattes en vattenmättad uranförekomst (i vad som nu är Oklo urangruva i Gabon i Afrika) för naturliga kedjereaktioner modererad av grundvatten. Förmodligen kontrollerades reaktionen också av tomrumskoefficienten (void coefficient) vid vattnets kokning i hettan från kärnreaktionen.   Uran från Oklo-gruvan är omkring 50% utarmat jämfört med andra uranförekomster. Den innehåller bara 0,3 – 0,7 % uran-235. Malmen innehåller också spår av stabila dotterisotoper av andra klyvningsprodukter såsom Nd-143 och Ru-99. </a:t>
            </a:r>
            <a:endParaRPr lang="sv-SE" dirty="0">
              <a:latin typeface="Comic Sans MS" panose="030F0702030302020204" pitchFamily="66" charset="0"/>
            </a:endParaRPr>
          </a:p>
        </p:txBody>
      </p:sp>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404981761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332656"/>
            <a:ext cx="8229600" cy="592088"/>
          </a:xfrm>
        </p:spPr>
        <p:txBody>
          <a:bodyPr/>
          <a:lstStyle/>
          <a:p>
            <a:r>
              <a:rPr lang="sv-SE" sz="2800" dirty="0" smtClean="0"/>
              <a:t>Kärnkraft</a:t>
            </a:r>
            <a:endParaRPr lang="sv-SE" sz="2800" dirty="0"/>
          </a:p>
        </p:txBody>
      </p:sp>
      <p:sp>
        <p:nvSpPr>
          <p:cNvPr id="4" name="textruta 3"/>
          <p:cNvSpPr txBox="1"/>
          <p:nvPr/>
        </p:nvSpPr>
        <p:spPr>
          <a:xfrm>
            <a:off x="971600" y="1052736"/>
            <a:ext cx="7056784" cy="338554"/>
          </a:xfrm>
          <a:prstGeom prst="rect">
            <a:avLst/>
          </a:prstGeom>
          <a:noFill/>
        </p:spPr>
        <p:txBody>
          <a:bodyPr wrap="square" rtlCol="0">
            <a:spAutoFit/>
          </a:bodyPr>
          <a:lstStyle/>
          <a:p>
            <a:r>
              <a:rPr lang="en-US" sz="1600" b="1" dirty="0" smtClean="0">
                <a:latin typeface="Comic Sans MS" panose="030F0702030302020204" pitchFamily="66" charset="0"/>
              </a:rPr>
              <a:t>Oklo</a:t>
            </a:r>
            <a:r>
              <a:rPr lang="en-US" sz="1600" b="1" dirty="0">
                <a:latin typeface="Comic Sans MS" panose="030F0702030302020204" pitchFamily="66" charset="0"/>
              </a:rPr>
              <a:t>: </a:t>
            </a:r>
            <a:r>
              <a:rPr lang="en-US" sz="1600" b="1" dirty="0" smtClean="0">
                <a:latin typeface="Comic Sans MS" panose="030F0702030302020204" pitchFamily="66" charset="0"/>
              </a:rPr>
              <a:t>En naturlig kärnreaktor</a:t>
            </a:r>
            <a:endParaRPr lang="en-US" sz="1600" b="1" dirty="0">
              <a:latin typeface="Comic Sans MS" panose="030F0702030302020204" pitchFamily="66" charset="0"/>
            </a:endParaRPr>
          </a:p>
        </p:txBody>
      </p:sp>
      <p:pic>
        <p:nvPicPr>
          <p:cNvPr id="5" name="Bildobjekt 4" descr="C:\Users\hakan\Documents\Radioaktiva ämnen\Naturlig kärnreaktor\Geologi Okla.png"/>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628800"/>
            <a:ext cx="4824536" cy="3384376"/>
          </a:xfrm>
          <a:prstGeom prst="rect">
            <a:avLst/>
          </a:prstGeom>
          <a:noFill/>
          <a:ln>
            <a:noFill/>
          </a:ln>
        </p:spPr>
      </p:pic>
      <p:sp>
        <p:nvSpPr>
          <p:cNvPr id="3" name="textruta 2"/>
          <p:cNvSpPr txBox="1"/>
          <p:nvPr/>
        </p:nvSpPr>
        <p:spPr>
          <a:xfrm>
            <a:off x="2051720" y="5156984"/>
            <a:ext cx="5688632" cy="1323439"/>
          </a:xfrm>
          <a:prstGeom prst="rect">
            <a:avLst/>
          </a:prstGeom>
          <a:noFill/>
        </p:spPr>
        <p:txBody>
          <a:bodyPr wrap="square" rtlCol="0">
            <a:spAutoFit/>
          </a:bodyPr>
          <a:lstStyle/>
          <a:p>
            <a:r>
              <a:rPr lang="sv-SE" sz="1600" dirty="0">
                <a:latin typeface="Comic Sans MS" panose="030F0702030302020204" pitchFamily="66" charset="0"/>
              </a:rPr>
              <a:t>Geologi i Gabon som ledde till naturliga kärnreaktioner. </a:t>
            </a:r>
            <a:endParaRPr lang="sv-SE" sz="1600" dirty="0" smtClean="0">
              <a:latin typeface="Comic Sans MS" panose="030F0702030302020204" pitchFamily="66" charset="0"/>
            </a:endParaRPr>
          </a:p>
          <a:p>
            <a:pPr marL="342900" indent="-342900">
              <a:buAutoNum type="arabicPlain"/>
            </a:pPr>
            <a:r>
              <a:rPr lang="sv-SE" sz="1600" dirty="0" smtClean="0">
                <a:latin typeface="Comic Sans MS" panose="030F0702030302020204" pitchFamily="66" charset="0"/>
              </a:rPr>
              <a:t>Kärnreaktionszoner </a:t>
            </a:r>
            <a:endParaRPr lang="sv-SE" sz="1600" dirty="0">
              <a:latin typeface="Comic Sans MS" panose="030F0702030302020204" pitchFamily="66" charset="0"/>
            </a:endParaRPr>
          </a:p>
          <a:p>
            <a:pPr marL="342900" indent="-342900">
              <a:buAutoNum type="arabicPlain"/>
            </a:pPr>
            <a:r>
              <a:rPr lang="sv-SE" sz="1600" dirty="0" smtClean="0">
                <a:latin typeface="Comic Sans MS" panose="030F0702030302020204" pitchFamily="66" charset="0"/>
              </a:rPr>
              <a:t>Sandsten </a:t>
            </a:r>
          </a:p>
          <a:p>
            <a:pPr marL="342900" indent="-342900">
              <a:buAutoNum type="arabicPlain"/>
            </a:pPr>
            <a:r>
              <a:rPr lang="sv-SE" sz="1600" dirty="0" smtClean="0">
                <a:latin typeface="Comic Sans MS" panose="030F0702030302020204" pitchFamily="66" charset="0"/>
              </a:rPr>
              <a:t>Lager </a:t>
            </a:r>
            <a:r>
              <a:rPr lang="sv-SE" sz="1600" dirty="0">
                <a:latin typeface="Comic Sans MS" panose="030F0702030302020204" pitchFamily="66" charset="0"/>
              </a:rPr>
              <a:t>av </a:t>
            </a:r>
            <a:r>
              <a:rPr lang="sv-SE" sz="1600" dirty="0" smtClean="0">
                <a:latin typeface="Comic Sans MS" panose="030F0702030302020204" pitchFamily="66" charset="0"/>
              </a:rPr>
              <a:t>uranmalm </a:t>
            </a:r>
          </a:p>
          <a:p>
            <a:pPr marL="342900" indent="-342900">
              <a:buAutoNum type="arabicPlain"/>
            </a:pPr>
            <a:r>
              <a:rPr lang="sv-SE" sz="1600" dirty="0" smtClean="0">
                <a:latin typeface="Comic Sans MS" panose="030F0702030302020204" pitchFamily="66" charset="0"/>
              </a:rPr>
              <a:t>Granit</a:t>
            </a:r>
            <a:endParaRPr lang="sv-SE" sz="1600" dirty="0">
              <a:latin typeface="Comic Sans MS" panose="030F0702030302020204" pitchFamily="66" charset="0"/>
            </a:endParaRPr>
          </a:p>
        </p:txBody>
      </p:sp>
      <p:sp>
        <p:nvSpPr>
          <p:cNvPr id="6" name="Rektangel 5"/>
          <p:cNvSpPr/>
          <p:nvPr/>
        </p:nvSpPr>
        <p:spPr>
          <a:xfrm>
            <a:off x="7418949"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352148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547464"/>
          </a:xfrm>
        </p:spPr>
        <p:txBody>
          <a:bodyPr/>
          <a:lstStyle/>
          <a:p>
            <a:r>
              <a:rPr lang="sv-SE" sz="2800" dirty="0" smtClean="0"/>
              <a:t>Kärnkraftolyckor</a:t>
            </a:r>
            <a:endParaRPr lang="sv-SE" sz="2800" dirty="0"/>
          </a:p>
        </p:txBody>
      </p:sp>
      <p:pic>
        <p:nvPicPr>
          <p:cNvPr id="1027" name="Picture 3" descr="C:\Users\hakan\Documents\Radioaktiva ämnen\Olyckor Risker\Chernobyl Cs-137 spridn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820" y="980728"/>
            <a:ext cx="5106022"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168074" y="980728"/>
            <a:ext cx="1899870" cy="1323439"/>
          </a:xfrm>
          <a:prstGeom prst="rect">
            <a:avLst/>
          </a:prstGeom>
          <a:solidFill>
            <a:srgbClr val="6699FF"/>
          </a:solidFill>
        </p:spPr>
        <p:txBody>
          <a:bodyPr wrap="square" rtlCol="0">
            <a:spAutoFit/>
          </a:bodyPr>
          <a:lstStyle/>
          <a:p>
            <a:pPr algn="ctr"/>
            <a:r>
              <a:rPr lang="sv-SE" sz="1600" b="1" dirty="0" smtClean="0">
                <a:latin typeface="Comic Sans MS" panose="030F0702030302020204" pitchFamily="66" charset="0"/>
              </a:rPr>
              <a:t>Tjernobylolyckan</a:t>
            </a:r>
          </a:p>
          <a:p>
            <a:pPr algn="ctr"/>
            <a:r>
              <a:rPr lang="sv-SE" sz="1600" dirty="0" smtClean="0">
                <a:latin typeface="Comic Sans MS" panose="030F0702030302020204" pitchFamily="66" charset="0"/>
              </a:rPr>
              <a:t>Strålnings-belastning</a:t>
            </a:r>
          </a:p>
          <a:p>
            <a:pPr algn="ctr"/>
            <a:endParaRPr lang="sv-SE" sz="1600" dirty="0" smtClean="0">
              <a:latin typeface="Comic Sans MS" panose="030F0702030302020204" pitchFamily="66" charset="0"/>
            </a:endParaRPr>
          </a:p>
          <a:p>
            <a:pPr algn="ctr"/>
            <a:endParaRPr lang="sv-SE" sz="1600" dirty="0">
              <a:latin typeface="Comic Sans MS" panose="030F0702030302020204" pitchFamily="66" charset="0"/>
            </a:endParaRPr>
          </a:p>
        </p:txBody>
      </p:sp>
      <p:sp>
        <p:nvSpPr>
          <p:cNvPr id="5" name="textruta 4"/>
          <p:cNvSpPr txBox="1"/>
          <p:nvPr/>
        </p:nvSpPr>
        <p:spPr>
          <a:xfrm>
            <a:off x="2136820" y="5445224"/>
            <a:ext cx="5106022" cy="461665"/>
          </a:xfrm>
          <a:prstGeom prst="rect">
            <a:avLst/>
          </a:prstGeom>
          <a:solidFill>
            <a:schemeClr val="tx1"/>
          </a:solidFill>
        </p:spPr>
        <p:txBody>
          <a:bodyPr wrap="square" rtlCol="0">
            <a:spAutoFit/>
          </a:bodyPr>
          <a:lstStyle/>
          <a:p>
            <a:r>
              <a:rPr lang="sv-SE" sz="1200" dirty="0" smtClean="0">
                <a:solidFill>
                  <a:schemeClr val="bg1"/>
                </a:solidFill>
                <a:latin typeface="Comic Sans MS" panose="030F0702030302020204" pitchFamily="66" charset="0"/>
              </a:rPr>
              <a:t>Miljarder Bq/km</a:t>
            </a:r>
            <a:r>
              <a:rPr lang="sv-SE" sz="1200" baseline="30000" dirty="0" smtClean="0">
                <a:solidFill>
                  <a:schemeClr val="bg1"/>
                </a:solidFill>
                <a:latin typeface="Comic Sans MS" panose="030F0702030302020204" pitchFamily="66" charset="0"/>
              </a:rPr>
              <a:t>2                     </a:t>
            </a:r>
            <a:r>
              <a:rPr lang="sv-SE" sz="1200" dirty="0" smtClean="0">
                <a:solidFill>
                  <a:schemeClr val="bg1"/>
                </a:solidFill>
                <a:latin typeface="Comic Sans MS" panose="030F0702030302020204" pitchFamily="66" charset="0"/>
              </a:rPr>
              <a:t>2          10          50        180       1500</a:t>
            </a:r>
          </a:p>
          <a:p>
            <a:r>
              <a:rPr lang="sv-SE" sz="1200" dirty="0" smtClean="0">
                <a:solidFill>
                  <a:schemeClr val="bg1"/>
                </a:solidFill>
                <a:latin typeface="Comic Sans MS" panose="030F0702030302020204" pitchFamily="66" charset="0"/>
              </a:rPr>
              <a:t>Cs-137 mg/km</a:t>
            </a:r>
            <a:r>
              <a:rPr lang="sv-SE" sz="1200" baseline="30000" dirty="0" smtClean="0">
                <a:solidFill>
                  <a:schemeClr val="bg1"/>
                </a:solidFill>
                <a:latin typeface="Comic Sans MS" panose="030F0702030302020204" pitchFamily="66" charset="0"/>
              </a:rPr>
              <a:t>2</a:t>
            </a:r>
            <a:r>
              <a:rPr lang="sv-SE" sz="1200" dirty="0" smtClean="0">
                <a:solidFill>
                  <a:schemeClr val="bg1"/>
                </a:solidFill>
                <a:latin typeface="Comic Sans MS" panose="030F0702030302020204" pitchFamily="66" charset="0"/>
              </a:rPr>
              <a:t>               0,02      0,1         0,5         1,8         15       </a:t>
            </a:r>
            <a:endParaRPr lang="sv-SE" sz="1200" dirty="0">
              <a:solidFill>
                <a:schemeClr val="bg1"/>
              </a:solidFill>
              <a:latin typeface="Comic Sans MS" panose="030F0702030302020204" pitchFamily="66" charset="0"/>
            </a:endParaRPr>
          </a:p>
        </p:txBody>
      </p:sp>
      <p:sp>
        <p:nvSpPr>
          <p:cNvPr id="6" name="textruta 5"/>
          <p:cNvSpPr txBox="1"/>
          <p:nvPr/>
        </p:nvSpPr>
        <p:spPr>
          <a:xfrm>
            <a:off x="1403648" y="6093296"/>
            <a:ext cx="6192688" cy="523220"/>
          </a:xfrm>
          <a:prstGeom prst="rect">
            <a:avLst/>
          </a:prstGeom>
          <a:noFill/>
        </p:spPr>
        <p:txBody>
          <a:bodyPr wrap="square" rtlCol="0">
            <a:spAutoFit/>
          </a:bodyPr>
          <a:lstStyle/>
          <a:p>
            <a:r>
              <a:rPr lang="sv-SE" sz="1400" dirty="0" smtClean="0">
                <a:latin typeface="Comic Sans MS" panose="030F0702030302020204" pitchFamily="66" charset="0"/>
              </a:rPr>
              <a:t>Halterna Cs-137 har nu sjunkit till hälften (30 år)</a:t>
            </a:r>
          </a:p>
          <a:p>
            <a:r>
              <a:rPr lang="sv-SE" sz="1400" dirty="0" smtClean="0">
                <a:latin typeface="Comic Sans MS" panose="030F0702030302020204" pitchFamily="66" charset="0"/>
              </a:rPr>
              <a:t>Om 270 år har halterna sjunkit till en tusendel (10 halveringstider)</a:t>
            </a:r>
            <a:endParaRPr lang="sv-SE" sz="1400" dirty="0">
              <a:latin typeface="Comic Sans MS" panose="030F0702030302020204" pitchFamily="66" charset="0"/>
            </a:endParaRPr>
          </a:p>
        </p:txBody>
      </p:sp>
      <p:sp>
        <p:nvSpPr>
          <p:cNvPr id="4" name="Rektangel 3"/>
          <p:cNvSpPr/>
          <p:nvPr/>
        </p:nvSpPr>
        <p:spPr>
          <a:xfrm>
            <a:off x="7408068" y="6478016"/>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227995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619472"/>
          </a:xfrm>
        </p:spPr>
        <p:txBody>
          <a:bodyPr/>
          <a:lstStyle/>
          <a:p>
            <a:r>
              <a:rPr lang="sv-SE" sz="2800" dirty="0" smtClean="0"/>
              <a:t>Kärnkraftolyckor</a:t>
            </a:r>
            <a:endParaRPr lang="sv-SE" sz="2800" dirty="0"/>
          </a:p>
        </p:txBody>
      </p:sp>
      <p:sp>
        <p:nvSpPr>
          <p:cNvPr id="3" name="textruta 2"/>
          <p:cNvSpPr txBox="1"/>
          <p:nvPr/>
        </p:nvSpPr>
        <p:spPr>
          <a:xfrm>
            <a:off x="686619" y="692696"/>
            <a:ext cx="7848872" cy="5632311"/>
          </a:xfrm>
          <a:prstGeom prst="rect">
            <a:avLst/>
          </a:prstGeom>
          <a:noFill/>
        </p:spPr>
        <p:txBody>
          <a:bodyPr wrap="square" rtlCol="0">
            <a:spAutoFit/>
          </a:bodyPr>
          <a:lstStyle/>
          <a:p>
            <a:pPr algn="ctr"/>
            <a:r>
              <a:rPr lang="sv-SE" sz="2400" dirty="0" smtClean="0"/>
              <a:t>Tjernobyl</a:t>
            </a:r>
          </a:p>
          <a:p>
            <a:r>
              <a:rPr lang="sv-SE" sz="1400" dirty="0" smtClean="0"/>
              <a:t>Olyckan inträffade 26 april 1986 kl. 01.23.45 då reaktor 4 förstördes i en explosion och ett moln med radioaktiva partiklar spreds över stora delar av Europa.</a:t>
            </a:r>
          </a:p>
          <a:p>
            <a:r>
              <a:rPr lang="sv-SE" sz="1400" dirty="0"/>
              <a:t>Orsaken till olyckan var en kombination av reaktortypens konstruktion och den mänskliga faktorn. Personalen stängde av flera säkerhetssystem i strid med gällande regler för att kunna genomföra vissa test</a:t>
            </a:r>
            <a:r>
              <a:rPr lang="sv-SE" sz="1400" dirty="0" smtClean="0"/>
              <a:t>.</a:t>
            </a:r>
          </a:p>
          <a:p>
            <a:r>
              <a:rPr lang="sv-SE" sz="1400" dirty="0"/>
              <a:t>Anställda vid </a:t>
            </a:r>
            <a:r>
              <a:rPr lang="sv-SE" sz="1400" dirty="0" smtClean="0"/>
              <a:t>Forsmark, </a:t>
            </a:r>
            <a:r>
              <a:rPr lang="sv-SE" sz="1400" dirty="0"/>
              <a:t>1100 km </a:t>
            </a:r>
            <a:r>
              <a:rPr lang="sv-SE" sz="1400" dirty="0" smtClean="0"/>
              <a:t>från Tjernobyl, </a:t>
            </a:r>
            <a:r>
              <a:rPr lang="sv-SE" sz="1400" dirty="0"/>
              <a:t>upptäckte förhöjd radioaktivitet måndag morgon den 28 </a:t>
            </a:r>
            <a:r>
              <a:rPr lang="sv-SE" sz="1400" dirty="0" smtClean="0"/>
              <a:t>april. </a:t>
            </a:r>
            <a:r>
              <a:rPr lang="sv-SE" sz="1400" dirty="0"/>
              <a:t>Ytterligare mätningar gjordes och det kunde konstateras att radioaktiviteten inte kom från det svenska kärnkraftverket. Sovjetunionen </a:t>
            </a:r>
            <a:r>
              <a:rPr lang="sv-SE" sz="1400" dirty="0" smtClean="0"/>
              <a:t>försökte först </a:t>
            </a:r>
            <a:r>
              <a:rPr lang="sv-SE" sz="1400" dirty="0"/>
              <a:t>hemlighålla för omvärlden att olyckan hade inträffat</a:t>
            </a:r>
            <a:r>
              <a:rPr lang="sv-SE" sz="1400" dirty="0" smtClean="0"/>
              <a:t>.</a:t>
            </a:r>
          </a:p>
          <a:p>
            <a:r>
              <a:rPr lang="sv-SE" sz="1400" dirty="0"/>
              <a:t>Fram till mitten av 2005 hade knappt femtio personer omkommit som direkt följd av </a:t>
            </a:r>
            <a:r>
              <a:rPr lang="sv-SE" sz="1400" dirty="0" smtClean="0"/>
              <a:t>olyckan. </a:t>
            </a:r>
            <a:r>
              <a:rPr lang="sv-SE" sz="1400" dirty="0"/>
              <a:t>Uppskattningarna om total dödlighet på grund av olyckan varierar mellan kring tusen och kring en miljon</a:t>
            </a:r>
            <a:r>
              <a:rPr lang="sv-SE" sz="1400" dirty="0" smtClean="0"/>
              <a:t>.</a:t>
            </a:r>
          </a:p>
          <a:p>
            <a:r>
              <a:rPr lang="sv-SE" sz="1400" dirty="0"/>
              <a:t>I november 1986 göts hela reaktor 4 in med 250 000 ton </a:t>
            </a:r>
            <a:r>
              <a:rPr lang="sv-SE" sz="1400" dirty="0" smtClean="0"/>
              <a:t>betong, men den började vittra redan efter ett par år. En ny överbyggnad är </a:t>
            </a:r>
            <a:r>
              <a:rPr lang="sv-SE" sz="1400" dirty="0"/>
              <a:t>under uppbyggnad och beräknas vara klar tidigast år 2015-2017. Politisk oenighet över vem som skall ta kostnaden har försenat projektet i cirka 10 år</a:t>
            </a:r>
            <a:r>
              <a:rPr lang="sv-SE" sz="1400" dirty="0" smtClean="0"/>
              <a:t>.</a:t>
            </a:r>
          </a:p>
          <a:p>
            <a:r>
              <a:rPr lang="sv-SE" sz="1400" b="1" dirty="0" smtClean="0"/>
              <a:t>Orsaker</a:t>
            </a:r>
          </a:p>
          <a:p>
            <a:pPr marL="342900" indent="-342900">
              <a:buAutoNum type="arabicPeriod"/>
            </a:pPr>
            <a:r>
              <a:rPr lang="sv-SE" sz="1400" dirty="0" smtClean="0"/>
              <a:t>Grafitmodererad reaktor och vanligt vatten som kyl-och värmemedium. Reaktortypen har en positiv temperaturkoefficient, dvs. reaktionshastigheten ökar vid ökad temperatur. En kokreaktor har en negativ </a:t>
            </a:r>
            <a:r>
              <a:rPr lang="sv-SE" sz="1400" dirty="0" err="1" smtClean="0"/>
              <a:t>temp.koefficient</a:t>
            </a:r>
            <a:r>
              <a:rPr lang="sv-SE" sz="1400" dirty="0" smtClean="0"/>
              <a:t> vilket sänker reaktionshastigheten vid kokblåsor. </a:t>
            </a:r>
          </a:p>
          <a:p>
            <a:pPr marL="342900" indent="-342900">
              <a:buAutoNum type="arabicPeriod"/>
            </a:pPr>
            <a:r>
              <a:rPr lang="sv-SE" sz="1400" dirty="0" smtClean="0"/>
              <a:t>Personalen startade upp reaktorn för snart efter ett underhållsstopp, varvid verkan av neutrongiftet Xe-135 upphörde. Kontrollstavarna fastnade när de snabbt skulle föras in i reaktorn</a:t>
            </a:r>
          </a:p>
          <a:p>
            <a:pPr marL="342900" indent="-342900">
              <a:buAutoNum type="arabicPeriod"/>
            </a:pPr>
            <a:r>
              <a:rPr lang="sv-SE" sz="1400" dirty="0" smtClean="0"/>
              <a:t>Undermåliga driftinstruktioner vid onormala tillstånd</a:t>
            </a:r>
            <a:endParaRPr lang="sv-SE" sz="1600" dirty="0"/>
          </a:p>
        </p:txBody>
      </p:sp>
      <p:sp>
        <p:nvSpPr>
          <p:cNvPr id="4" name="Rektangel 3"/>
          <p:cNvSpPr/>
          <p:nvPr/>
        </p:nvSpPr>
        <p:spPr>
          <a:xfrm>
            <a:off x="7399345"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79411074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tralsakerhetsmyndigheten.se/Global/Bildarkiv/Str%c3%a5ls%c3%a4kert/Nr3/ines5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40768"/>
            <a:ext cx="5048250" cy="413385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5610" y="404664"/>
            <a:ext cx="1952779" cy="369332"/>
          </a:xfrm>
          <a:prstGeom prst="rect">
            <a:avLst/>
          </a:prstGeom>
        </p:spPr>
        <p:txBody>
          <a:bodyPr wrap="none">
            <a:spAutoFit/>
          </a:bodyPr>
          <a:lstStyle/>
          <a:p>
            <a:r>
              <a:rPr lang="sv-SE" dirty="0"/>
              <a:t>Kärnkraftolyckor</a:t>
            </a:r>
          </a:p>
        </p:txBody>
      </p:sp>
      <p:sp>
        <p:nvSpPr>
          <p:cNvPr id="3" name="Rektangel 2"/>
          <p:cNvSpPr/>
          <p:nvPr/>
        </p:nvSpPr>
        <p:spPr>
          <a:xfrm>
            <a:off x="741575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141673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32656"/>
            <a:ext cx="8229600" cy="520080"/>
          </a:xfrm>
        </p:spPr>
        <p:txBody>
          <a:bodyPr/>
          <a:lstStyle/>
          <a:p>
            <a:r>
              <a:rPr lang="sv-SE" sz="2800" dirty="0" smtClean="0"/>
              <a:t>Kärnkraftolyckor</a:t>
            </a:r>
            <a:endParaRPr lang="sv-SE" sz="2800" dirty="0"/>
          </a:p>
        </p:txBody>
      </p:sp>
      <p:sp>
        <p:nvSpPr>
          <p:cNvPr id="3" name="textruta 2"/>
          <p:cNvSpPr txBox="1"/>
          <p:nvPr/>
        </p:nvSpPr>
        <p:spPr>
          <a:xfrm>
            <a:off x="611560" y="1052736"/>
            <a:ext cx="1728192" cy="707886"/>
          </a:xfrm>
          <a:prstGeom prst="rect">
            <a:avLst/>
          </a:prstGeom>
          <a:noFill/>
        </p:spPr>
        <p:txBody>
          <a:bodyPr wrap="square" rtlCol="0">
            <a:spAutoFit/>
          </a:bodyPr>
          <a:lstStyle/>
          <a:p>
            <a:r>
              <a:rPr lang="sv-SE" sz="2000" b="1" dirty="0" smtClean="0"/>
              <a:t>Fukushima</a:t>
            </a:r>
          </a:p>
          <a:p>
            <a:endParaRPr lang="sv-SE" sz="2000" b="1" dirty="0"/>
          </a:p>
        </p:txBody>
      </p:sp>
      <p:pic>
        <p:nvPicPr>
          <p:cNvPr id="1026" name="Picture 2" descr="C:\Users\hakan\Documents\Radioaktiva ämnen\Olyckor Risker\Jordbävning Tohoku Jap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556792"/>
            <a:ext cx="4248472" cy="3795301"/>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505928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664096"/>
          </a:xfrm>
        </p:spPr>
        <p:txBody>
          <a:bodyPr/>
          <a:lstStyle/>
          <a:p>
            <a:r>
              <a:rPr lang="sv-SE" sz="3200" dirty="0" smtClean="0"/>
              <a:t>Kärnklyvning</a:t>
            </a:r>
            <a:endParaRPr lang="sv-SE" sz="3200" dirty="0"/>
          </a:p>
        </p:txBody>
      </p:sp>
      <p:sp>
        <p:nvSpPr>
          <p:cNvPr id="3" name="textruta 2"/>
          <p:cNvSpPr txBox="1"/>
          <p:nvPr/>
        </p:nvSpPr>
        <p:spPr>
          <a:xfrm>
            <a:off x="971600" y="908720"/>
            <a:ext cx="6768752" cy="1477328"/>
          </a:xfrm>
          <a:prstGeom prst="rect">
            <a:avLst/>
          </a:prstGeom>
          <a:noFill/>
        </p:spPr>
        <p:txBody>
          <a:bodyPr wrap="square" rtlCol="0">
            <a:spAutoFit/>
          </a:bodyPr>
          <a:lstStyle/>
          <a:p>
            <a:r>
              <a:rPr lang="sv-SE" b="1" dirty="0" smtClean="0"/>
              <a:t>Klyvbara (fissila) isotoper</a:t>
            </a:r>
          </a:p>
          <a:p>
            <a:endParaRPr lang="sv-SE" dirty="0"/>
          </a:p>
          <a:p>
            <a:r>
              <a:rPr lang="sv-SE" dirty="0" smtClean="0">
                <a:solidFill>
                  <a:srgbClr val="00B050"/>
                </a:solidFill>
              </a:rPr>
              <a:t>Uran-235</a:t>
            </a:r>
          </a:p>
          <a:p>
            <a:r>
              <a:rPr lang="sv-SE" dirty="0" smtClean="0">
                <a:solidFill>
                  <a:srgbClr val="3333CC"/>
                </a:solidFill>
              </a:rPr>
              <a:t>Uran-233</a:t>
            </a:r>
          </a:p>
          <a:p>
            <a:r>
              <a:rPr lang="sv-SE" dirty="0" smtClean="0">
                <a:solidFill>
                  <a:srgbClr val="FF0000"/>
                </a:solidFill>
              </a:rPr>
              <a:t>Plutonium-239</a:t>
            </a:r>
            <a:endParaRPr lang="sv-SE" dirty="0">
              <a:solidFill>
                <a:srgbClr val="FF0000"/>
              </a:solidFill>
            </a:endParaRPr>
          </a:p>
        </p:txBody>
      </p:sp>
      <p:sp>
        <p:nvSpPr>
          <p:cNvPr id="4" name="textruta 3"/>
          <p:cNvSpPr txBox="1"/>
          <p:nvPr/>
        </p:nvSpPr>
        <p:spPr>
          <a:xfrm>
            <a:off x="1043608" y="2708920"/>
            <a:ext cx="6480720" cy="2031325"/>
          </a:xfrm>
          <a:prstGeom prst="rect">
            <a:avLst/>
          </a:prstGeom>
          <a:noFill/>
        </p:spPr>
        <p:txBody>
          <a:bodyPr wrap="square" rtlCol="0">
            <a:spAutoFit/>
          </a:bodyPr>
          <a:lstStyle/>
          <a:p>
            <a:r>
              <a:rPr lang="sv-SE" dirty="0" smtClean="0">
                <a:solidFill>
                  <a:srgbClr val="00B050"/>
                </a:solidFill>
              </a:rPr>
              <a:t>Uran-235 används i alla kommersiella reaktorer.</a:t>
            </a:r>
          </a:p>
          <a:p>
            <a:endParaRPr lang="sv-SE" dirty="0" smtClean="0"/>
          </a:p>
          <a:p>
            <a:r>
              <a:rPr lang="sv-SE" dirty="0" smtClean="0">
                <a:solidFill>
                  <a:srgbClr val="3333CC"/>
                </a:solidFill>
              </a:rPr>
              <a:t>Uran-233 finns inte naturligt men kan framställas genom att bestråla Thorium-232 med neutroner (Breed reaktorer)</a:t>
            </a:r>
          </a:p>
          <a:p>
            <a:endParaRPr lang="sv-SE" dirty="0" smtClean="0"/>
          </a:p>
          <a:p>
            <a:r>
              <a:rPr lang="sv-SE" dirty="0" smtClean="0">
                <a:solidFill>
                  <a:srgbClr val="FF0000"/>
                </a:solidFill>
              </a:rPr>
              <a:t>Plutonium-239 fås genom bestrålning av Uran-238 med neutroner. Detta sker i vanliga kärnreaktorer. </a:t>
            </a:r>
            <a:endParaRPr lang="sv-SE" dirty="0">
              <a:solidFill>
                <a:srgbClr val="FF0000"/>
              </a:solidFill>
            </a:endParaRPr>
          </a:p>
        </p:txBody>
      </p:sp>
      <p:sp>
        <p:nvSpPr>
          <p:cNvPr id="6" name="Rektangel 5"/>
          <p:cNvSpPr/>
          <p:nvPr/>
        </p:nvSpPr>
        <p:spPr>
          <a:xfrm>
            <a:off x="7189047" y="6453336"/>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482556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530027" y="64096"/>
            <a:ext cx="8229600" cy="86409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z="2800" dirty="0" smtClean="0"/>
              <a:t>Kärnkraftolyckor</a:t>
            </a:r>
            <a:endParaRPr lang="sv-SE" sz="2800" dirty="0"/>
          </a:p>
        </p:txBody>
      </p:sp>
      <p:sp>
        <p:nvSpPr>
          <p:cNvPr id="4" name="textruta 3"/>
          <p:cNvSpPr txBox="1"/>
          <p:nvPr/>
        </p:nvSpPr>
        <p:spPr>
          <a:xfrm>
            <a:off x="561653" y="836712"/>
            <a:ext cx="7992888" cy="5601533"/>
          </a:xfrm>
          <a:prstGeom prst="rect">
            <a:avLst/>
          </a:prstGeom>
          <a:noFill/>
        </p:spPr>
        <p:txBody>
          <a:bodyPr wrap="square" rtlCol="0">
            <a:spAutoFit/>
          </a:bodyPr>
          <a:lstStyle/>
          <a:p>
            <a:r>
              <a:rPr lang="sv-SE" sz="2000" b="1" dirty="0" smtClean="0">
                <a:solidFill>
                  <a:srgbClr val="FF0000"/>
                </a:solidFill>
              </a:rPr>
              <a:t>Fukushima-olyckan</a:t>
            </a:r>
            <a:r>
              <a:rPr lang="sv-SE" sz="2000" b="1" dirty="0" smtClean="0"/>
              <a:t>  </a:t>
            </a:r>
            <a:r>
              <a:rPr lang="sv-SE" sz="1600" dirty="0" smtClean="0"/>
              <a:t>avser</a:t>
            </a:r>
            <a:r>
              <a:rPr lang="sv-SE" sz="1600" b="1" dirty="0" smtClean="0"/>
              <a:t> </a:t>
            </a:r>
            <a:r>
              <a:rPr lang="sv-SE" sz="1600" dirty="0" smtClean="0"/>
              <a:t>en </a:t>
            </a:r>
            <a:r>
              <a:rPr lang="sv-SE" sz="1600" dirty="0"/>
              <a:t>serie haverier och utsläpp av radionuklider vid kärnkraftverket Fukushima I som följde jordbävningen vid Tohoku den 11 mars 2011</a:t>
            </a:r>
            <a:r>
              <a:rPr lang="sv-SE" sz="1600" dirty="0" smtClean="0"/>
              <a:t>.</a:t>
            </a:r>
          </a:p>
          <a:p>
            <a:endParaRPr lang="sv-SE" b="1" dirty="0" smtClean="0"/>
          </a:p>
          <a:p>
            <a:r>
              <a:rPr lang="sv-SE" sz="1600" dirty="0"/>
              <a:t>Tre av verkets sex block var vid tillfället i drift och snabbstoppades, då jordbävningen slog ut det yttre elnätet. </a:t>
            </a:r>
            <a:r>
              <a:rPr lang="sv-SE" sz="1600" dirty="0" smtClean="0"/>
              <a:t>Tsunamin, </a:t>
            </a:r>
            <a:r>
              <a:rPr lang="sv-SE" sz="1600" dirty="0"/>
              <a:t>som följde 56 minuter efter jordbävningen, slog ut de reservgeneratorer som användes för reaktorernas kylning. Endast batterikraft återstod då och ungefär 50 minuter senare upphörde nödkylsystemet att fungera i block 1 och 2 och efter ytterligare 1,5 dygn även i block 3. Därefter saknade såväl härdar som bränslebassänger kylning, vilket ledde till partiella härdsmältor med vätgasexplosioner och utsläpp av radioaktiva ämnen som följd</a:t>
            </a:r>
            <a:r>
              <a:rPr lang="sv-SE" sz="1600" dirty="0" smtClean="0"/>
              <a:t>.</a:t>
            </a:r>
          </a:p>
          <a:p>
            <a:endParaRPr lang="sv-SE" sz="1600" dirty="0"/>
          </a:p>
          <a:p>
            <a:r>
              <a:rPr lang="sv-SE" sz="1600" dirty="0"/>
              <a:t>Vad som utmärker olyckan är att tre systemtekniskt separata reaktorer totalhavererade med avseende på samtliga barriärer avsedda att hindra radioaktivt </a:t>
            </a:r>
            <a:r>
              <a:rPr lang="sv-SE" sz="1600" dirty="0" smtClean="0"/>
              <a:t>läckage </a:t>
            </a:r>
            <a:r>
              <a:rPr lang="sv-SE" sz="1600" dirty="0"/>
              <a:t>under de två dygn som följde. I en långsam process utdragen över flera dygn skedde detta på ett mycket spektakulärt sätt med kraftiga explosioner, som en efter en totalt ödelade reaktorhallarna i block 1, 3 och 4 och allvarligt skadade den i block 2. När detta skett, torrkokade till slut även det </a:t>
            </a:r>
            <a:r>
              <a:rPr lang="sv-SE" sz="1600" dirty="0" smtClean="0"/>
              <a:t>utbrända kärnbränsle</a:t>
            </a:r>
            <a:r>
              <a:rPr lang="sv-SE" sz="1600" dirty="0"/>
              <a:t>, som lagrats i öppna bränslebassänger i närheten av reaktorerna.</a:t>
            </a:r>
            <a:endParaRPr lang="sv-SE" sz="1600" dirty="0" smtClean="0"/>
          </a:p>
          <a:p>
            <a:endParaRPr lang="sv-SE" sz="1600" b="1" dirty="0" smtClean="0"/>
          </a:p>
          <a:p>
            <a:r>
              <a:rPr lang="sv-SE" sz="1600" dirty="0" smtClean="0"/>
              <a:t>Mängden </a:t>
            </a:r>
            <a:r>
              <a:rPr lang="sv-SE" sz="1600" dirty="0"/>
              <a:t>radioaktivt cesium som spreds i atmosfären efter explosionen </a:t>
            </a:r>
            <a:r>
              <a:rPr lang="sv-SE" sz="1600" dirty="0" smtClean="0"/>
              <a:t>var lika </a:t>
            </a:r>
            <a:r>
              <a:rPr lang="sv-SE" sz="1600" dirty="0"/>
              <a:t>med 168 </a:t>
            </a:r>
            <a:r>
              <a:rPr lang="sv-SE" sz="1600" dirty="0" smtClean="0"/>
              <a:t>Hiroshimabomber.  Olyckan </a:t>
            </a:r>
            <a:r>
              <a:rPr lang="sv-SE" sz="1600" dirty="0"/>
              <a:t>har rankats på den högsta nivån på INES-skalan för allvarlighetsgrad på kärnkraftsolyckor och -incidenter</a:t>
            </a:r>
            <a:r>
              <a:rPr lang="sv-SE" sz="1600" dirty="0" smtClean="0"/>
              <a:t>.</a:t>
            </a:r>
            <a:endParaRPr lang="sv-SE" sz="2000" b="1" dirty="0"/>
          </a:p>
        </p:txBody>
      </p:sp>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510254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txBox="1">
            <a:spLocks/>
          </p:cNvSpPr>
          <p:nvPr/>
        </p:nvSpPr>
        <p:spPr>
          <a:xfrm>
            <a:off x="530027" y="64096"/>
            <a:ext cx="8229600" cy="86409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z="2800" dirty="0" smtClean="0"/>
              <a:t>Kärnkraftolyckor</a:t>
            </a:r>
            <a:endParaRPr lang="sv-SE" sz="2800" dirty="0"/>
          </a:p>
        </p:txBody>
      </p:sp>
      <p:sp>
        <p:nvSpPr>
          <p:cNvPr id="4" name="textruta 3"/>
          <p:cNvSpPr txBox="1"/>
          <p:nvPr/>
        </p:nvSpPr>
        <p:spPr>
          <a:xfrm>
            <a:off x="561653" y="836712"/>
            <a:ext cx="7992888" cy="3847207"/>
          </a:xfrm>
          <a:prstGeom prst="rect">
            <a:avLst/>
          </a:prstGeom>
          <a:noFill/>
        </p:spPr>
        <p:txBody>
          <a:bodyPr wrap="square" rtlCol="0">
            <a:spAutoFit/>
          </a:bodyPr>
          <a:lstStyle/>
          <a:p>
            <a:r>
              <a:rPr lang="sv-SE" sz="2000" b="1" dirty="0" smtClean="0"/>
              <a:t>Konsekvenser av Fukushimaolyckan</a:t>
            </a:r>
          </a:p>
          <a:p>
            <a:pPr marL="285750" indent="-285750">
              <a:buFont typeface="Wingdings" panose="05000000000000000000" pitchFamily="2" charset="2"/>
              <a:buChar char="q"/>
            </a:pPr>
            <a:r>
              <a:rPr lang="sv-SE" sz="1600" dirty="0"/>
              <a:t>Över 100 personer rapporteras ha fått högre stråldoser än vad som motsvarar en </a:t>
            </a:r>
            <a:r>
              <a:rPr lang="sv-SE" sz="1600" dirty="0" smtClean="0"/>
              <a:t>livsdos (50 mSv). </a:t>
            </a:r>
            <a:r>
              <a:rPr lang="sv-SE" sz="1600" dirty="0"/>
              <a:t>April 2012 har emellertid ingen avlidit till följd av strålskador</a:t>
            </a:r>
            <a:r>
              <a:rPr lang="sv-SE" sz="1600" dirty="0" smtClean="0"/>
              <a:t>.</a:t>
            </a:r>
          </a:p>
          <a:p>
            <a:pPr marL="285750" indent="-285750">
              <a:buFont typeface="Wingdings" panose="05000000000000000000" pitchFamily="2" charset="2"/>
              <a:buChar char="q"/>
            </a:pPr>
            <a:r>
              <a:rPr lang="sv-SE" sz="1600" dirty="0"/>
              <a:t>Människorna i området kan inte fortsätta leva i sina bostäder</a:t>
            </a:r>
            <a:r>
              <a:rPr lang="sv-SE" sz="1600" dirty="0" smtClean="0"/>
              <a:t>.</a:t>
            </a:r>
          </a:p>
          <a:p>
            <a:pPr marL="285750" indent="-285750">
              <a:buFont typeface="Wingdings" panose="05000000000000000000" pitchFamily="2" charset="2"/>
              <a:buChar char="q"/>
            </a:pPr>
            <a:r>
              <a:rPr lang="sv-SE" sz="1600" dirty="0"/>
              <a:t>En evakueringszon på 20 km är förbjudet område och kommer att förbli obeboeligt i decennier framöver enligt </a:t>
            </a:r>
            <a:r>
              <a:rPr lang="sv-SE" sz="1600" dirty="0" smtClean="0"/>
              <a:t>experter.</a:t>
            </a:r>
          </a:p>
          <a:p>
            <a:pPr marL="285750" indent="-285750">
              <a:buFont typeface="Wingdings" panose="05000000000000000000" pitchFamily="2" charset="2"/>
              <a:buChar char="q"/>
            </a:pPr>
            <a:r>
              <a:rPr lang="sv-SE" sz="1600" dirty="0"/>
              <a:t>En månad efter olyckan var halten cesium-137 i havet utanför kärnkraftverket 50 miljoner gånger högre än innan </a:t>
            </a:r>
            <a:r>
              <a:rPr lang="sv-SE" sz="1600" dirty="0" smtClean="0"/>
              <a:t>olyckan </a:t>
            </a:r>
            <a:r>
              <a:rPr lang="sv-SE" sz="1600" dirty="0"/>
              <a:t>och 462 TBq (terabecquerel=biljoner </a:t>
            </a:r>
            <a:r>
              <a:rPr lang="sv-SE" sz="1600" dirty="0" smtClean="0"/>
              <a:t>Becquerel ~ 90 g Sr-90) </a:t>
            </a:r>
            <a:r>
              <a:rPr lang="sv-SE" sz="1600" dirty="0"/>
              <a:t>av radioaktivt strontium har släppts ut i Stilla </a:t>
            </a:r>
            <a:r>
              <a:rPr lang="sv-SE" sz="1600" dirty="0" smtClean="0"/>
              <a:t>Havet.</a:t>
            </a:r>
          </a:p>
          <a:p>
            <a:pPr marL="285750" indent="-285750">
              <a:buFont typeface="Wingdings" panose="05000000000000000000" pitchFamily="2" charset="2"/>
              <a:buChar char="q"/>
            </a:pPr>
            <a:r>
              <a:rPr lang="sv-SE" sz="1600" dirty="0"/>
              <a:t>I Tyskland bekräftades och konkretiserades det tidigare beslutet om minskad kärnkraft nu med att helt avveckla </a:t>
            </a:r>
            <a:r>
              <a:rPr lang="sv-SE" sz="1600" dirty="0" smtClean="0"/>
              <a:t>kärnkraften. Tysklands </a:t>
            </a:r>
            <a:r>
              <a:rPr lang="sv-SE" sz="1600" dirty="0"/>
              <a:t>sju äldsta kärnkraftsreaktorer stoppades</a:t>
            </a:r>
            <a:r>
              <a:rPr lang="sv-SE" sz="1600" dirty="0" smtClean="0"/>
              <a:t>.</a:t>
            </a:r>
          </a:p>
          <a:p>
            <a:pPr marL="285750" indent="-285750">
              <a:buFont typeface="Wingdings" panose="05000000000000000000" pitchFamily="2" charset="2"/>
              <a:buChar char="q"/>
            </a:pPr>
            <a:r>
              <a:rPr lang="sv-SE" sz="1600" dirty="0"/>
              <a:t>I Schweiz togs ett beslut om att avveckla kärnkraften</a:t>
            </a:r>
            <a:r>
              <a:rPr lang="sv-SE" sz="1600" dirty="0" smtClean="0"/>
              <a:t>.</a:t>
            </a:r>
            <a:endParaRPr lang="sv-SE" sz="1600" baseline="30000" dirty="0" smtClean="0"/>
          </a:p>
          <a:p>
            <a:pPr marL="285750" indent="-285750">
              <a:buFont typeface="Wingdings" panose="05000000000000000000" pitchFamily="2" charset="2"/>
              <a:buChar char="q"/>
            </a:pPr>
            <a:r>
              <a:rPr lang="sv-SE" sz="1600" dirty="0"/>
              <a:t>Beslut om att stresstesta kärnkraftverken togs i </a:t>
            </a:r>
            <a:r>
              <a:rPr lang="sv-SE" sz="1600" dirty="0" smtClean="0"/>
              <a:t>Sverige </a:t>
            </a:r>
            <a:r>
              <a:rPr lang="sv-SE" sz="1600" dirty="0"/>
              <a:t>liksom hela EU</a:t>
            </a:r>
            <a:r>
              <a:rPr lang="sv-SE" sz="1600" dirty="0" smtClean="0"/>
              <a:t>.</a:t>
            </a:r>
          </a:p>
          <a:p>
            <a:pPr marL="285750" indent="-285750">
              <a:buFont typeface="Wingdings" panose="05000000000000000000" pitchFamily="2" charset="2"/>
              <a:buChar char="q"/>
            </a:pPr>
            <a:endParaRPr lang="sv-SE" sz="1600" dirty="0"/>
          </a:p>
        </p:txBody>
      </p:sp>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53097477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530027" y="64096"/>
            <a:ext cx="8229600" cy="86409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z="2800" dirty="0" smtClean="0"/>
              <a:t>Kärnkraftolyckor</a:t>
            </a:r>
            <a:endParaRPr lang="sv-SE" sz="2800" dirty="0"/>
          </a:p>
        </p:txBody>
      </p:sp>
      <p:sp>
        <p:nvSpPr>
          <p:cNvPr id="4" name="textruta 3"/>
          <p:cNvSpPr txBox="1"/>
          <p:nvPr/>
        </p:nvSpPr>
        <p:spPr>
          <a:xfrm>
            <a:off x="561653" y="836712"/>
            <a:ext cx="7992888" cy="400110"/>
          </a:xfrm>
          <a:prstGeom prst="rect">
            <a:avLst/>
          </a:prstGeom>
          <a:noFill/>
        </p:spPr>
        <p:txBody>
          <a:bodyPr wrap="square" rtlCol="0">
            <a:spAutoFit/>
          </a:bodyPr>
          <a:lstStyle/>
          <a:p>
            <a:r>
              <a:rPr lang="sv-SE" sz="2000" b="1" dirty="0" smtClean="0"/>
              <a:t>Konsekvenser av Fukushimaolyckan</a:t>
            </a:r>
            <a:endParaRPr lang="sv-SE" sz="1600" dirty="0"/>
          </a:p>
        </p:txBody>
      </p:sp>
      <p:pic>
        <p:nvPicPr>
          <p:cNvPr id="1026" name="Picture 2" descr="https://upload.wikimedia.org/wikipedia/commons/thumb/b/bc/Fukushima_accidents_overview_map.svg/300px-Fukushima_accidents_overview_map.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800" y="1412775"/>
            <a:ext cx="3942439" cy="5256585"/>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725777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86763"/>
            <a:ext cx="5256584" cy="28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2051720" y="332656"/>
            <a:ext cx="4752528" cy="954107"/>
          </a:xfrm>
          <a:prstGeom prst="rect">
            <a:avLst/>
          </a:prstGeom>
          <a:noFill/>
        </p:spPr>
        <p:txBody>
          <a:bodyPr wrap="square" rtlCol="0">
            <a:spAutoFit/>
          </a:bodyPr>
          <a:lstStyle/>
          <a:p>
            <a:pPr algn="ctr"/>
            <a:r>
              <a:rPr lang="sv-SE" sz="3200" b="1" dirty="0" smtClean="0">
                <a:solidFill>
                  <a:srgbClr val="3333CC"/>
                </a:solidFill>
              </a:rPr>
              <a:t>Kärnklyvning</a:t>
            </a:r>
          </a:p>
          <a:p>
            <a:pPr algn="ctr"/>
            <a:r>
              <a:rPr lang="sv-SE" sz="2400" b="1" dirty="0" smtClean="0"/>
              <a:t>(fission)</a:t>
            </a:r>
            <a:endParaRPr lang="sv-SE" sz="2400" b="1" dirty="0"/>
          </a:p>
        </p:txBody>
      </p:sp>
      <p:sp>
        <p:nvSpPr>
          <p:cNvPr id="3" name="Rektangel 2"/>
          <p:cNvSpPr/>
          <p:nvPr/>
        </p:nvSpPr>
        <p:spPr>
          <a:xfrm>
            <a:off x="1691680" y="4293096"/>
            <a:ext cx="6264696" cy="2308324"/>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Summan av massan av klyvningsfragmenten är mindre än den ursprungliga massan. Den saknade massan (ca 0.1 % av den ursprungliga massan) har konverterats till energi enl  </a:t>
            </a:r>
            <a:r>
              <a:rPr lang="en-US" dirty="0">
                <a:latin typeface="Arial" panose="020B0604020202020204" pitchFamily="34" charset="0"/>
                <a:cs typeface="Arial" panose="020B0604020202020204" pitchFamily="34" charset="0"/>
              </a:rPr>
              <a:t>Einstein's </a:t>
            </a:r>
            <a:r>
              <a:rPr lang="en-US" dirty="0" smtClean="0">
                <a:latin typeface="Arial" panose="020B0604020202020204" pitchFamily="34" charset="0"/>
                <a:cs typeface="Arial" panose="020B0604020202020204" pitchFamily="34" charset="0"/>
              </a:rPr>
              <a:t>ekvation: E = Mc</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a:t>
            </a:r>
            <a:r>
              <a:rPr lang="en-US" baseline="300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Ca 200 MeV per kluven U-235 = </a:t>
            </a:r>
            <a:r>
              <a:rPr lang="en-US" dirty="0" smtClean="0">
                <a:latin typeface="Arial" panose="020B0604020202020204" pitchFamily="34" charset="0"/>
                <a:cs typeface="Arial" panose="020B0604020202020204" pitchFamily="34" charset="0"/>
              </a:rPr>
              <a:t>3,2x10</a:t>
            </a:r>
            <a:r>
              <a:rPr lang="en-US" baseline="30000" dirty="0" smtClean="0">
                <a:latin typeface="Arial" panose="020B0604020202020204" pitchFamily="34" charset="0"/>
                <a:cs typeface="Arial" panose="020B0604020202020204" pitchFamily="34" charset="0"/>
              </a:rPr>
              <a:t>-11</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Joule.</a:t>
            </a:r>
          </a:p>
          <a:p>
            <a:r>
              <a:rPr lang="en-US" dirty="0" smtClean="0">
                <a:latin typeface="Arial" panose="020B0604020202020204" pitchFamily="34" charset="0"/>
                <a:cs typeface="Arial" panose="020B0604020202020204" pitchFamily="34" charset="0"/>
              </a:rPr>
              <a:t>Energin avges i form </a:t>
            </a:r>
            <a:r>
              <a:rPr lang="en-US" dirty="0" err="1" smtClean="0">
                <a:latin typeface="Arial" panose="020B0604020202020204" pitchFamily="34" charset="0"/>
                <a:cs typeface="Arial" panose="020B0604020202020204" pitchFamily="34" charset="0"/>
              </a:rPr>
              <a:t>av</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strålningsenergi</a:t>
            </a:r>
            <a:r>
              <a:rPr lang="en-US" dirty="0" smtClean="0">
                <a:latin typeface="Arial" panose="020B0604020202020204" pitchFamily="34" charset="0"/>
                <a:cs typeface="Arial" panose="020B0604020202020204" pitchFamily="34" charset="0"/>
              </a:rPr>
              <a:t> som slutligen blir till värme</a:t>
            </a:r>
          </a:p>
          <a:p>
            <a:endParaRPr lang="sv-SE" dirty="0">
              <a:latin typeface="Arial" panose="020B0604020202020204" pitchFamily="34" charset="0"/>
              <a:cs typeface="Arial" panose="020B0604020202020204" pitchFamily="34" charset="0"/>
            </a:endParaRPr>
          </a:p>
        </p:txBody>
      </p:sp>
      <p:sp>
        <p:nvSpPr>
          <p:cNvPr id="4" name="Rektangel 3"/>
          <p:cNvSpPr/>
          <p:nvPr/>
        </p:nvSpPr>
        <p:spPr>
          <a:xfrm>
            <a:off x="7286525" y="6416754"/>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644171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260648"/>
            <a:ext cx="8229600" cy="547464"/>
          </a:xfrm>
        </p:spPr>
        <p:txBody>
          <a:bodyPr/>
          <a:lstStyle/>
          <a:p>
            <a:r>
              <a:rPr lang="sv-SE" sz="3200" dirty="0" smtClean="0"/>
              <a:t>Kärnklyvning</a:t>
            </a:r>
            <a:endParaRPr lang="sv-SE" sz="3200" dirty="0"/>
          </a:p>
        </p:txBody>
      </p:sp>
      <p:sp>
        <p:nvSpPr>
          <p:cNvPr id="3" name="textruta 2"/>
          <p:cNvSpPr txBox="1"/>
          <p:nvPr/>
        </p:nvSpPr>
        <p:spPr>
          <a:xfrm>
            <a:off x="1205533" y="764704"/>
            <a:ext cx="7128792" cy="646331"/>
          </a:xfrm>
          <a:prstGeom prst="rect">
            <a:avLst/>
          </a:prstGeom>
          <a:noFill/>
        </p:spPr>
        <p:txBody>
          <a:bodyPr wrap="square" rtlCol="0">
            <a:spAutoFit/>
          </a:bodyPr>
          <a:lstStyle/>
          <a:p>
            <a:r>
              <a:rPr lang="sv-SE" dirty="0" smtClean="0"/>
              <a:t>En </a:t>
            </a:r>
            <a:r>
              <a:rPr lang="sv-SE" dirty="0" smtClean="0">
                <a:solidFill>
                  <a:srgbClr val="FF0000"/>
                </a:solidFill>
              </a:rPr>
              <a:t>kedjereaktion</a:t>
            </a:r>
            <a:r>
              <a:rPr lang="sv-SE" dirty="0" smtClean="0"/>
              <a:t> är en process där frigjorda neutroner ger en kärnklyvning i åtminstone en urankärna  </a:t>
            </a:r>
            <a:endParaRPr lang="sv-SE" dirty="0"/>
          </a:p>
        </p:txBody>
      </p:sp>
      <p:pic>
        <p:nvPicPr>
          <p:cNvPr id="1026" name="Picture 2" descr="C:\Users\hakan\Documents\Radioaktiva ämnen\Kärnkraft\chainre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56792"/>
            <a:ext cx="4762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2342059" y="1628800"/>
            <a:ext cx="1080120" cy="276999"/>
          </a:xfrm>
          <a:prstGeom prst="rect">
            <a:avLst/>
          </a:prstGeom>
          <a:solidFill>
            <a:schemeClr val="bg1"/>
          </a:solidFill>
        </p:spPr>
        <p:txBody>
          <a:bodyPr wrap="square" rtlCol="0">
            <a:spAutoFit/>
          </a:bodyPr>
          <a:lstStyle/>
          <a:p>
            <a:r>
              <a:rPr lang="sv-SE" sz="1200" dirty="0" smtClean="0">
                <a:latin typeface="Arial Narrow" panose="020B0606020202030204" pitchFamily="34" charset="0"/>
              </a:rPr>
              <a:t>Generation 1</a:t>
            </a:r>
            <a:endParaRPr lang="sv-SE" sz="1200" dirty="0">
              <a:latin typeface="Arial Narrow" panose="020B0606020202030204" pitchFamily="34" charset="0"/>
            </a:endParaRPr>
          </a:p>
        </p:txBody>
      </p:sp>
      <p:sp>
        <p:nvSpPr>
          <p:cNvPr id="6" name="textruta 5"/>
          <p:cNvSpPr txBox="1"/>
          <p:nvPr/>
        </p:nvSpPr>
        <p:spPr>
          <a:xfrm>
            <a:off x="2342059" y="2492895"/>
            <a:ext cx="1080120" cy="276999"/>
          </a:xfrm>
          <a:prstGeom prst="rect">
            <a:avLst/>
          </a:prstGeom>
          <a:solidFill>
            <a:schemeClr val="bg1"/>
          </a:solidFill>
        </p:spPr>
        <p:txBody>
          <a:bodyPr wrap="square" rtlCol="0">
            <a:spAutoFit/>
          </a:bodyPr>
          <a:lstStyle/>
          <a:p>
            <a:r>
              <a:rPr lang="sv-SE" sz="1200" dirty="0" smtClean="0">
                <a:latin typeface="Arial Narrow" panose="020B0606020202030204" pitchFamily="34" charset="0"/>
              </a:rPr>
              <a:t>Generation 2</a:t>
            </a:r>
            <a:endParaRPr lang="sv-SE" sz="1200" dirty="0">
              <a:latin typeface="Arial Narrow" panose="020B0606020202030204" pitchFamily="34" charset="0"/>
            </a:endParaRPr>
          </a:p>
        </p:txBody>
      </p:sp>
      <p:sp>
        <p:nvSpPr>
          <p:cNvPr id="7" name="textruta 6"/>
          <p:cNvSpPr txBox="1"/>
          <p:nvPr/>
        </p:nvSpPr>
        <p:spPr>
          <a:xfrm>
            <a:off x="2339752" y="3364310"/>
            <a:ext cx="1080120" cy="276999"/>
          </a:xfrm>
          <a:prstGeom prst="rect">
            <a:avLst/>
          </a:prstGeom>
          <a:solidFill>
            <a:schemeClr val="bg1"/>
          </a:solidFill>
        </p:spPr>
        <p:txBody>
          <a:bodyPr wrap="square" rtlCol="0">
            <a:spAutoFit/>
          </a:bodyPr>
          <a:lstStyle/>
          <a:p>
            <a:r>
              <a:rPr lang="sv-SE" sz="1200" dirty="0" smtClean="0">
                <a:latin typeface="Arial Narrow" panose="020B0606020202030204" pitchFamily="34" charset="0"/>
              </a:rPr>
              <a:t>Generation 3</a:t>
            </a:r>
            <a:endParaRPr lang="sv-SE" sz="1200" dirty="0">
              <a:latin typeface="Arial Narrow" panose="020B0606020202030204" pitchFamily="34" charset="0"/>
            </a:endParaRPr>
          </a:p>
        </p:txBody>
      </p:sp>
      <p:sp>
        <p:nvSpPr>
          <p:cNvPr id="8" name="textruta 7"/>
          <p:cNvSpPr txBox="1"/>
          <p:nvPr/>
        </p:nvSpPr>
        <p:spPr>
          <a:xfrm>
            <a:off x="2339752" y="4444707"/>
            <a:ext cx="936104" cy="276999"/>
          </a:xfrm>
          <a:prstGeom prst="rect">
            <a:avLst/>
          </a:prstGeom>
          <a:solidFill>
            <a:schemeClr val="bg1"/>
          </a:solidFill>
        </p:spPr>
        <p:txBody>
          <a:bodyPr wrap="square" rtlCol="0">
            <a:spAutoFit/>
          </a:bodyPr>
          <a:lstStyle/>
          <a:p>
            <a:r>
              <a:rPr lang="sv-SE" sz="1200" dirty="0" smtClean="0">
                <a:latin typeface="Arial Narrow" panose="020B0606020202030204" pitchFamily="34" charset="0"/>
              </a:rPr>
              <a:t>Generation 4</a:t>
            </a:r>
            <a:endParaRPr lang="sv-SE" sz="1200" dirty="0">
              <a:latin typeface="Arial Narrow" panose="020B0606020202030204" pitchFamily="34" charset="0"/>
            </a:endParaRPr>
          </a:p>
        </p:txBody>
      </p:sp>
      <p:sp>
        <p:nvSpPr>
          <p:cNvPr id="5" name="textruta 4"/>
          <p:cNvSpPr txBox="1"/>
          <p:nvPr/>
        </p:nvSpPr>
        <p:spPr>
          <a:xfrm>
            <a:off x="2964632" y="4911025"/>
            <a:ext cx="1175320" cy="276999"/>
          </a:xfrm>
          <a:prstGeom prst="rect">
            <a:avLst/>
          </a:prstGeom>
          <a:solidFill>
            <a:schemeClr val="bg1"/>
          </a:solidFill>
        </p:spPr>
        <p:txBody>
          <a:bodyPr wrap="square" rtlCol="0">
            <a:spAutoFit/>
          </a:bodyPr>
          <a:lstStyle/>
          <a:p>
            <a:r>
              <a:rPr lang="sv-SE" sz="1200" dirty="0" smtClean="0">
                <a:latin typeface="Arial Narrow" panose="020B0606020202030204" pitchFamily="34" charset="0"/>
              </a:rPr>
              <a:t>Uran-235</a:t>
            </a:r>
            <a:endParaRPr lang="sv-SE" sz="1200" dirty="0">
              <a:latin typeface="Arial Narrow" panose="020B0606020202030204" pitchFamily="34" charset="0"/>
            </a:endParaRPr>
          </a:p>
        </p:txBody>
      </p:sp>
      <p:sp>
        <p:nvSpPr>
          <p:cNvPr id="9" name="textruta 8"/>
          <p:cNvSpPr txBox="1"/>
          <p:nvPr/>
        </p:nvSpPr>
        <p:spPr>
          <a:xfrm>
            <a:off x="4388768" y="4904605"/>
            <a:ext cx="720080" cy="276999"/>
          </a:xfrm>
          <a:prstGeom prst="rect">
            <a:avLst/>
          </a:prstGeom>
          <a:solidFill>
            <a:schemeClr val="bg1"/>
          </a:solidFill>
        </p:spPr>
        <p:txBody>
          <a:bodyPr wrap="square" rtlCol="0">
            <a:spAutoFit/>
          </a:bodyPr>
          <a:lstStyle/>
          <a:p>
            <a:r>
              <a:rPr lang="sv-SE" sz="1200" dirty="0" smtClean="0">
                <a:latin typeface="Arial Narrow" panose="020B0606020202030204" pitchFamily="34" charset="0"/>
              </a:rPr>
              <a:t>Neutron</a:t>
            </a:r>
            <a:endParaRPr lang="sv-SE" sz="1200" dirty="0">
              <a:latin typeface="Arial Narrow" panose="020B0606020202030204" pitchFamily="34" charset="0"/>
            </a:endParaRPr>
          </a:p>
        </p:txBody>
      </p:sp>
      <p:sp>
        <p:nvSpPr>
          <p:cNvPr id="10" name="textruta 9"/>
          <p:cNvSpPr txBox="1"/>
          <p:nvPr/>
        </p:nvSpPr>
        <p:spPr>
          <a:xfrm>
            <a:off x="1331640" y="5517232"/>
            <a:ext cx="6192688" cy="646331"/>
          </a:xfrm>
          <a:prstGeom prst="rect">
            <a:avLst/>
          </a:prstGeom>
          <a:noFill/>
        </p:spPr>
        <p:txBody>
          <a:bodyPr wrap="square" rtlCol="0">
            <a:spAutoFit/>
          </a:bodyPr>
          <a:lstStyle/>
          <a:p>
            <a:pPr algn="ctr"/>
            <a:r>
              <a:rPr lang="sv-SE" dirty="0" smtClean="0">
                <a:solidFill>
                  <a:srgbClr val="00B050"/>
                </a:solidFill>
              </a:rPr>
              <a:t>Kontrollerad</a:t>
            </a:r>
            <a:r>
              <a:rPr lang="sv-SE" dirty="0" smtClean="0"/>
              <a:t> klyvning används vid </a:t>
            </a:r>
            <a:r>
              <a:rPr lang="sv-SE" dirty="0" smtClean="0">
                <a:solidFill>
                  <a:srgbClr val="00B050"/>
                </a:solidFill>
              </a:rPr>
              <a:t>kärnkraft</a:t>
            </a:r>
          </a:p>
          <a:p>
            <a:pPr algn="ctr"/>
            <a:r>
              <a:rPr lang="sv-SE" dirty="0" smtClean="0">
                <a:solidFill>
                  <a:srgbClr val="FF0000"/>
                </a:solidFill>
              </a:rPr>
              <a:t>Okontrollerad</a:t>
            </a:r>
            <a:r>
              <a:rPr lang="sv-SE" dirty="0" smtClean="0"/>
              <a:t> klyvning används i </a:t>
            </a:r>
            <a:r>
              <a:rPr lang="sv-SE" dirty="0" smtClean="0">
                <a:solidFill>
                  <a:srgbClr val="FF0000"/>
                </a:solidFill>
              </a:rPr>
              <a:t>kärnvapen</a:t>
            </a:r>
            <a:endParaRPr lang="sv-SE" dirty="0">
              <a:solidFill>
                <a:srgbClr val="FF0000"/>
              </a:solidFill>
            </a:endParaRPr>
          </a:p>
        </p:txBody>
      </p:sp>
      <p:sp>
        <p:nvSpPr>
          <p:cNvPr id="11" name="Rektangel 10"/>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365064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332656"/>
            <a:ext cx="8229600" cy="592088"/>
          </a:xfrm>
        </p:spPr>
        <p:txBody>
          <a:bodyPr/>
          <a:lstStyle/>
          <a:p>
            <a:r>
              <a:rPr lang="sv-SE" sz="2800" dirty="0" smtClean="0"/>
              <a:t>Kärnkraft</a:t>
            </a:r>
            <a:endParaRPr lang="sv-SE" sz="2800" dirty="0"/>
          </a:p>
        </p:txBody>
      </p:sp>
      <p:sp>
        <p:nvSpPr>
          <p:cNvPr id="3" name="textruta 2"/>
          <p:cNvSpPr txBox="1"/>
          <p:nvPr/>
        </p:nvSpPr>
        <p:spPr>
          <a:xfrm>
            <a:off x="899592" y="1124744"/>
            <a:ext cx="7776864" cy="4247317"/>
          </a:xfrm>
          <a:prstGeom prst="rect">
            <a:avLst/>
          </a:prstGeom>
          <a:noFill/>
        </p:spPr>
        <p:txBody>
          <a:bodyPr wrap="square" rtlCol="0">
            <a:spAutoFit/>
          </a:bodyPr>
          <a:lstStyle/>
          <a:p>
            <a:r>
              <a:rPr lang="sv-SE" b="1" dirty="0" smtClean="0">
                <a:solidFill>
                  <a:srgbClr val="7030A0"/>
                </a:solidFill>
              </a:rPr>
              <a:t>Dagens kärnkraftreaktorer använder:</a:t>
            </a:r>
          </a:p>
          <a:p>
            <a:endParaRPr lang="sv-SE" dirty="0"/>
          </a:p>
          <a:p>
            <a:pPr marL="342900" indent="-342900">
              <a:buAutoNum type="arabicPeriod"/>
            </a:pPr>
            <a:r>
              <a:rPr lang="sv-SE" dirty="0" smtClean="0"/>
              <a:t>Klyvbara uranisotoper (endast U-235 aktuell)</a:t>
            </a:r>
          </a:p>
          <a:p>
            <a:pPr marL="342900" indent="-342900">
              <a:buAutoNum type="arabicPeriod"/>
            </a:pPr>
            <a:r>
              <a:rPr lang="sv-SE" dirty="0" smtClean="0"/>
              <a:t>Använder U-235 anrikat från 0,7 % till 3-5 % </a:t>
            </a:r>
            <a:br>
              <a:rPr lang="sv-SE" dirty="0" smtClean="0"/>
            </a:br>
            <a:r>
              <a:rPr lang="sv-SE" dirty="0" smtClean="0"/>
              <a:t>Tungvattenreaktorer behöver inte anrika U-235</a:t>
            </a:r>
          </a:p>
          <a:p>
            <a:pPr marL="342900" indent="-342900">
              <a:buAutoNum type="arabicPeriod"/>
            </a:pPr>
            <a:r>
              <a:rPr lang="sv-SE" dirty="0" smtClean="0"/>
              <a:t>Måste använda långsamma neutroner. Neutronerna som bildas vid kärnklyvning måste bromsas ner till omgivande atomers hastighet. Görs med vanligt vatten (moderator) som omger bränlestavarna</a:t>
            </a:r>
          </a:p>
          <a:p>
            <a:pPr marL="342900" indent="-342900">
              <a:buAutoNum type="arabicPeriod"/>
            </a:pPr>
            <a:r>
              <a:rPr lang="sv-SE" dirty="0" smtClean="0"/>
              <a:t>Kontrollstavar som absorberar en del av neutronerna så att processen inte skenar (risk för härdsmälta). Genom att skjuta in kontrollstavarna bromsas kärnklyvningen och reaktorns effekt minskar. Helt inskjutna kontrollstavar stannar reaktorn. Reaktorn måste därefter kylas upp till flera veckor så att klyvningsprodukternas strålningsvärme ska hinna avta. </a:t>
            </a:r>
          </a:p>
          <a:p>
            <a:pPr marL="342900" indent="-342900">
              <a:buAutoNum type="arabicPeriod"/>
            </a:pPr>
            <a:endParaRPr lang="sv-SE" dirty="0"/>
          </a:p>
        </p:txBody>
      </p:sp>
      <p:sp>
        <p:nvSpPr>
          <p:cNvPr id="4" name="Rektangel 3"/>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207199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620688"/>
          </a:xfrm>
        </p:spPr>
        <p:txBody>
          <a:bodyPr/>
          <a:lstStyle/>
          <a:p>
            <a:r>
              <a:rPr lang="sv-SE" sz="2400" dirty="0" smtClean="0"/>
              <a:t>Kärnkraft</a:t>
            </a:r>
            <a:endParaRPr lang="sv-SE" sz="2400" dirty="0"/>
          </a:p>
        </p:txBody>
      </p:sp>
      <p:sp>
        <p:nvSpPr>
          <p:cNvPr id="3" name="textruta 2"/>
          <p:cNvSpPr txBox="1"/>
          <p:nvPr/>
        </p:nvSpPr>
        <p:spPr>
          <a:xfrm>
            <a:off x="611560" y="764704"/>
            <a:ext cx="7920880" cy="5293757"/>
          </a:xfrm>
          <a:prstGeom prst="rect">
            <a:avLst/>
          </a:prstGeom>
          <a:noFill/>
        </p:spPr>
        <p:txBody>
          <a:bodyPr wrap="square" rtlCol="0">
            <a:spAutoFit/>
          </a:bodyPr>
          <a:lstStyle/>
          <a:p>
            <a:r>
              <a:rPr lang="sv-SE" sz="1600" dirty="0" smtClean="0"/>
              <a:t>Kritisk rektor</a:t>
            </a:r>
          </a:p>
          <a:p>
            <a:r>
              <a:rPr lang="sv-SE" sz="1200" dirty="0" smtClean="0"/>
              <a:t>En kärnreaktor är kritisk när mängden neutroner inte ökar eller minskar. Den är underkritisk när antalet neutroner inte förmår uppehålla kedjerektionen. Den är överkritisk när neutronantalet ökar för varje klyvning. Om reaktionen inte hinner kontrolleras då ökar risken för att rektionen skenar utom kontroll med risk för härdsmälta. </a:t>
            </a:r>
            <a:endParaRPr lang="sv-SE" sz="1200" dirty="0"/>
          </a:p>
          <a:p>
            <a:r>
              <a:rPr lang="sv-SE" sz="1600" dirty="0" smtClean="0"/>
              <a:t>Fördröjda neutroner</a:t>
            </a:r>
          </a:p>
          <a:p>
            <a:r>
              <a:rPr lang="sv-SE" sz="1200" dirty="0" smtClean="0"/>
              <a:t>Neutronerna vid klyvning av U-235 bildas momentant (inom 10</a:t>
            </a:r>
            <a:r>
              <a:rPr lang="sv-SE" sz="1200" baseline="30000" dirty="0" smtClean="0"/>
              <a:t>-15</a:t>
            </a:r>
            <a:r>
              <a:rPr lang="sv-SE" sz="1200" dirty="0" smtClean="0"/>
              <a:t> sek, kallas prompta neutroner). Om reaktorn är kritisk med avseende på prompta neutroner leder även mycket liten utdragning av kontrollstavarna till mycket snabb ökning av reaktionshastigheten. Det skulle bli omöjligt i praktiken att hinna hejda rektionen med kontrollstavarna. Lyckligtvis finns neutroner som bildas sekundärt vid sönderfall av klyvningsisotoperna. De styrs av sönderfallshastigheten av klyvprodukterna (beta-sönderfall) Ca 0,65 % av klyvningsisotoperna sönderdelas genom att en betapartikel (elektron) med mycket hög energi kolliderar med moderprodukten från betasönderfallet och sänder därvid ut en neutron. Medelfördröjningen av sådana neutroner är ungefär 15 sek. Genom att dessa neutroner bidrar till den totala neutronmängden kan reaktorn köras underkritisk </a:t>
            </a:r>
            <a:r>
              <a:rPr lang="sv-SE" sz="1200" dirty="0" err="1" smtClean="0"/>
              <a:t>m.a.p</a:t>
            </a:r>
            <a:r>
              <a:rPr lang="sv-SE" sz="1200" dirty="0" smtClean="0"/>
              <a:t>. prompta neutroner. Då finns också tid att kontrollera reaktionshastigheten på säkert sätt.</a:t>
            </a:r>
          </a:p>
          <a:p>
            <a:r>
              <a:rPr lang="sv-SE" sz="1600" dirty="0" smtClean="0"/>
              <a:t>Neutrongift</a:t>
            </a:r>
            <a:endParaRPr lang="sv-SE" dirty="0" smtClean="0"/>
          </a:p>
          <a:p>
            <a:r>
              <a:rPr lang="sv-SE" sz="1200" dirty="0" smtClean="0"/>
              <a:t>Vissa klyvningsprodukter har stor förmåga att absorbera neutroner. Xenon-135 (Xe-135) är effektivast av dem alla. Den bildas i sin tur genom betasönderfall av jod-135 med halveringstid 7 tim. Under rektorns drift omvandlas Xe-135 omedelbart till Xe-136 genom infångning av en neutron, och den har inte längre förmåga att fånga in neutroner. Under drift får därmed Xe-135 liten praktisk betydelse. Då rektorn stoppas upphör produktionen av neutroner och Xe-135 omvandlas inte till Xe-136 utan omvandlas genom betasönderfall till Cs-135 (Cesium-135) med halveringstid 9 tim. Efter att rektorn stoppats byggs koncentrationen av Xe-135 upp genom sönderfall av I-135 under ca 9 tim. Under den tiden är det inte möjligt att återstarta reaktorn p.g.a. den höga halten neutrongift (Xe-135). Om man ändå försöker starta reaktorn måste kontrollstavarna dras ut mycket längre än i vanliga fall vid uppstart. När rektionen då kommer igång med neutronproduktion försvinner Xe-135 snabbt genom neutroninfångning och rektorn blir snabbt överkritisk. Det blir då mycket svårt att hinna skjuta in kontrollstavarna och hejda kedjerektionen. </a:t>
            </a:r>
            <a:r>
              <a:rPr lang="sv-SE" sz="1200" b="1" dirty="0" smtClean="0"/>
              <a:t>Det var ett sådant handlande som starkt bidrog till Tjernobylkatastrofen</a:t>
            </a:r>
            <a:r>
              <a:rPr lang="sv-SE" sz="1200" dirty="0" smtClean="0"/>
              <a:t>.</a:t>
            </a:r>
            <a:endParaRPr lang="sv-SE" sz="1400" dirty="0" smtClean="0"/>
          </a:p>
          <a:p>
            <a:endParaRPr lang="sv-SE" sz="1400" dirty="0"/>
          </a:p>
        </p:txBody>
      </p:sp>
    </p:spTree>
    <p:extLst>
      <p:ext uri="{BB962C8B-B14F-4D97-AF65-F5344CB8AC3E}">
        <p14:creationId xmlns:p14="http://schemas.microsoft.com/office/powerpoint/2010/main" val="240310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16632"/>
            <a:ext cx="8229600" cy="692696"/>
          </a:xfrm>
        </p:spPr>
        <p:txBody>
          <a:bodyPr/>
          <a:lstStyle/>
          <a:p>
            <a:r>
              <a:rPr lang="sv-SE" sz="2800" dirty="0" smtClean="0"/>
              <a:t>Kärnkraft</a:t>
            </a:r>
            <a:endParaRPr lang="sv-SE" sz="2800" dirty="0"/>
          </a:p>
        </p:txBody>
      </p:sp>
      <p:graphicFrame>
        <p:nvGraphicFramePr>
          <p:cNvPr id="4" name="Diagram 3"/>
          <p:cNvGraphicFramePr>
            <a:graphicFrameLocks/>
          </p:cNvGraphicFramePr>
          <p:nvPr>
            <p:extLst>
              <p:ext uri="{D42A27DB-BD31-4B8C-83A1-F6EECF244321}">
                <p14:modId xmlns:p14="http://schemas.microsoft.com/office/powerpoint/2010/main" val="1645022634"/>
              </p:ext>
            </p:extLst>
          </p:nvPr>
        </p:nvGraphicFramePr>
        <p:xfrm>
          <a:off x="1403648" y="1340768"/>
          <a:ext cx="5822305"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p:cNvSpPr txBox="1"/>
          <p:nvPr/>
        </p:nvSpPr>
        <p:spPr>
          <a:xfrm>
            <a:off x="1547664" y="5805264"/>
            <a:ext cx="5184576" cy="923330"/>
          </a:xfrm>
          <a:prstGeom prst="rect">
            <a:avLst/>
          </a:prstGeom>
          <a:noFill/>
        </p:spPr>
        <p:txBody>
          <a:bodyPr wrap="square" rtlCol="0">
            <a:spAutoFit/>
          </a:bodyPr>
          <a:lstStyle/>
          <a:p>
            <a:r>
              <a:rPr lang="sv-SE" dirty="0"/>
              <a:t>Ca 400 kärnkraftreaktorer i drift i världen</a:t>
            </a:r>
          </a:p>
          <a:p>
            <a:endParaRPr lang="sv-SE" dirty="0"/>
          </a:p>
          <a:p>
            <a:endParaRPr lang="sv-SE" dirty="0"/>
          </a:p>
        </p:txBody>
      </p:sp>
    </p:spTree>
    <p:extLst>
      <p:ext uri="{BB962C8B-B14F-4D97-AF65-F5344CB8AC3E}">
        <p14:creationId xmlns:p14="http://schemas.microsoft.com/office/powerpoint/2010/main" val="114806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692696"/>
          </a:xfrm>
        </p:spPr>
        <p:txBody>
          <a:bodyPr/>
          <a:lstStyle/>
          <a:p>
            <a:r>
              <a:rPr lang="sv-SE" sz="2800" dirty="0" smtClean="0"/>
              <a:t>Svenska kärnkraftverk</a:t>
            </a:r>
            <a:endParaRPr lang="sv-SE" sz="2800" dirty="0"/>
          </a:p>
        </p:txBody>
      </p:sp>
      <p:graphicFrame>
        <p:nvGraphicFramePr>
          <p:cNvPr id="3" name="Tabell 2"/>
          <p:cNvGraphicFramePr>
            <a:graphicFrameLocks noGrp="1"/>
          </p:cNvGraphicFramePr>
          <p:nvPr>
            <p:extLst>
              <p:ext uri="{D42A27DB-BD31-4B8C-83A1-F6EECF244321}">
                <p14:modId xmlns:p14="http://schemas.microsoft.com/office/powerpoint/2010/main" val="3263591626"/>
              </p:ext>
            </p:extLst>
          </p:nvPr>
        </p:nvGraphicFramePr>
        <p:xfrm>
          <a:off x="395531" y="620688"/>
          <a:ext cx="8352932" cy="4439920"/>
        </p:xfrm>
        <a:graphic>
          <a:graphicData uri="http://schemas.openxmlformats.org/drawingml/2006/table">
            <a:tbl>
              <a:tblPr firstRow="1" bandRow="1">
                <a:tableStyleId>{5C22544A-7EE6-4342-B048-85BDC9FD1C3A}</a:tableStyleId>
              </a:tblPr>
              <a:tblGrid>
                <a:gridCol w="1368157"/>
                <a:gridCol w="1018395"/>
                <a:gridCol w="1193276"/>
                <a:gridCol w="1193276"/>
                <a:gridCol w="1193276"/>
                <a:gridCol w="946393"/>
                <a:gridCol w="1440159"/>
              </a:tblGrid>
              <a:tr h="648072">
                <a:tc>
                  <a:txBody>
                    <a:bodyPr/>
                    <a:lstStyle/>
                    <a:p>
                      <a:r>
                        <a:rPr lang="sv-SE" sz="1400" dirty="0" smtClean="0"/>
                        <a:t>Anläggning</a:t>
                      </a:r>
                      <a:endParaRPr lang="sv-SE" sz="1400" dirty="0"/>
                    </a:p>
                  </a:txBody>
                  <a:tcPr/>
                </a:tc>
                <a:tc>
                  <a:txBody>
                    <a:bodyPr/>
                    <a:lstStyle/>
                    <a:p>
                      <a:r>
                        <a:rPr lang="sv-SE" sz="1400" dirty="0" smtClean="0"/>
                        <a:t>Reaktor</a:t>
                      </a:r>
                      <a:endParaRPr lang="sv-SE" sz="1400" dirty="0"/>
                    </a:p>
                  </a:txBody>
                  <a:tcPr/>
                </a:tc>
                <a:tc>
                  <a:txBody>
                    <a:bodyPr/>
                    <a:lstStyle/>
                    <a:p>
                      <a:r>
                        <a:rPr lang="sv-SE" sz="1400" dirty="0" smtClean="0"/>
                        <a:t>Nettoeffekt</a:t>
                      </a:r>
                    </a:p>
                    <a:p>
                      <a:pPr algn="ctr"/>
                      <a:r>
                        <a:rPr lang="sv-SE" sz="1400" dirty="0" smtClean="0"/>
                        <a:t>MW</a:t>
                      </a:r>
                      <a:endParaRPr lang="sv-SE" sz="1400" dirty="0"/>
                    </a:p>
                  </a:txBody>
                  <a:tcPr/>
                </a:tc>
                <a:tc>
                  <a:txBody>
                    <a:bodyPr/>
                    <a:lstStyle/>
                    <a:p>
                      <a:pPr algn="ctr"/>
                      <a:r>
                        <a:rPr lang="sv-SE" sz="1400" dirty="0" smtClean="0"/>
                        <a:t>Termisk effekt</a:t>
                      </a:r>
                    </a:p>
                    <a:p>
                      <a:pPr algn="ctr"/>
                      <a:r>
                        <a:rPr lang="sv-SE" sz="1400" dirty="0" smtClean="0"/>
                        <a:t>MW</a:t>
                      </a:r>
                      <a:endParaRPr lang="sv-SE" sz="1400" dirty="0"/>
                    </a:p>
                  </a:txBody>
                  <a:tcPr/>
                </a:tc>
                <a:tc>
                  <a:txBody>
                    <a:bodyPr/>
                    <a:lstStyle/>
                    <a:p>
                      <a:pPr algn="ctr"/>
                      <a:r>
                        <a:rPr lang="sv-SE" sz="1400" dirty="0" smtClean="0"/>
                        <a:t>Verknings-grad</a:t>
                      </a:r>
                    </a:p>
                    <a:p>
                      <a:pPr algn="ctr"/>
                      <a:r>
                        <a:rPr lang="sv-SE" sz="1400" dirty="0" smtClean="0"/>
                        <a:t> %</a:t>
                      </a:r>
                      <a:endParaRPr lang="sv-SE" sz="1400" dirty="0"/>
                    </a:p>
                  </a:txBody>
                  <a:tcPr/>
                </a:tc>
                <a:tc>
                  <a:txBody>
                    <a:bodyPr/>
                    <a:lstStyle/>
                    <a:p>
                      <a:pPr algn="ctr"/>
                      <a:r>
                        <a:rPr lang="sv-SE" sz="1400" dirty="0" smtClean="0"/>
                        <a:t>Startad</a:t>
                      </a:r>
                    </a:p>
                    <a:p>
                      <a:pPr algn="ctr"/>
                      <a:r>
                        <a:rPr lang="sv-SE" sz="1400" dirty="0" smtClean="0"/>
                        <a:t>år</a:t>
                      </a:r>
                      <a:endParaRPr lang="sv-SE" sz="1400" dirty="0"/>
                    </a:p>
                  </a:txBody>
                  <a:tcPr/>
                </a:tc>
                <a:tc>
                  <a:txBody>
                    <a:bodyPr/>
                    <a:lstStyle/>
                    <a:p>
                      <a:r>
                        <a:rPr lang="sv-SE" sz="1400" dirty="0" smtClean="0"/>
                        <a:t>Anmärkning</a:t>
                      </a:r>
                      <a:endParaRPr lang="sv-SE" sz="1400" dirty="0"/>
                    </a:p>
                  </a:txBody>
                  <a:tcPr/>
                </a:tc>
              </a:tr>
              <a:tr h="370840">
                <a:tc rowSpan="3">
                  <a:txBody>
                    <a:bodyPr/>
                    <a:lstStyle/>
                    <a:p>
                      <a:r>
                        <a:rPr lang="sv-SE" sz="1600" dirty="0" smtClean="0"/>
                        <a:t>Oskarshamn</a:t>
                      </a:r>
                      <a:endParaRPr lang="sv-SE" sz="1600" dirty="0"/>
                    </a:p>
                  </a:txBody>
                  <a:tcPr/>
                </a:tc>
                <a:tc>
                  <a:txBody>
                    <a:bodyPr/>
                    <a:lstStyle/>
                    <a:p>
                      <a:pPr algn="ctr"/>
                      <a:r>
                        <a:rPr lang="sv-SE" sz="1600" dirty="0" smtClean="0"/>
                        <a:t>O1</a:t>
                      </a:r>
                      <a:endParaRPr lang="sv-SE" sz="1600" dirty="0"/>
                    </a:p>
                  </a:txBody>
                  <a:tcPr/>
                </a:tc>
                <a:tc>
                  <a:txBody>
                    <a:bodyPr/>
                    <a:lstStyle/>
                    <a:p>
                      <a:pPr algn="ctr"/>
                      <a:r>
                        <a:rPr lang="sv-SE" dirty="0" smtClean="0"/>
                        <a:t>494</a:t>
                      </a:r>
                      <a:endParaRPr lang="sv-SE" dirty="0"/>
                    </a:p>
                  </a:txBody>
                  <a:tcPr/>
                </a:tc>
                <a:tc>
                  <a:txBody>
                    <a:bodyPr/>
                    <a:lstStyle/>
                    <a:p>
                      <a:pPr algn="ctr"/>
                      <a:r>
                        <a:rPr lang="sv-SE" dirty="0" smtClean="0"/>
                        <a:t>1355</a:t>
                      </a:r>
                      <a:endParaRPr lang="sv-SE" dirty="0"/>
                    </a:p>
                  </a:txBody>
                  <a:tcPr/>
                </a:tc>
                <a:tc>
                  <a:txBody>
                    <a:bodyPr/>
                    <a:lstStyle/>
                    <a:p>
                      <a:pPr algn="ctr"/>
                      <a:r>
                        <a:rPr lang="sv-SE" dirty="0" smtClean="0"/>
                        <a:t>36,5</a:t>
                      </a:r>
                      <a:endParaRPr lang="sv-SE" dirty="0"/>
                    </a:p>
                  </a:txBody>
                  <a:tcPr/>
                </a:tc>
                <a:tc>
                  <a:txBody>
                    <a:bodyPr/>
                    <a:lstStyle/>
                    <a:p>
                      <a:pPr algn="ctr"/>
                      <a:r>
                        <a:rPr lang="sv-SE" dirty="0" smtClean="0"/>
                        <a:t>1972</a:t>
                      </a:r>
                      <a:endParaRPr lang="sv-SE" dirty="0"/>
                    </a:p>
                  </a:txBody>
                  <a:tcPr/>
                </a:tc>
                <a:tc>
                  <a:txBody>
                    <a:bodyPr/>
                    <a:lstStyle/>
                    <a:p>
                      <a:endParaRPr lang="sv-SE" dirty="0"/>
                    </a:p>
                  </a:txBody>
                  <a:tcPr/>
                </a:tc>
              </a:tr>
              <a:tr h="370840">
                <a:tc vMerge="1">
                  <a:txBody>
                    <a:bodyPr/>
                    <a:lstStyle/>
                    <a:p>
                      <a:endParaRPr lang="sv-SE" sz="2000" dirty="0"/>
                    </a:p>
                  </a:txBody>
                  <a:tcPr/>
                </a:tc>
                <a:tc>
                  <a:txBody>
                    <a:bodyPr/>
                    <a:lstStyle/>
                    <a:p>
                      <a:pPr algn="ctr"/>
                      <a:r>
                        <a:rPr lang="sv-SE" sz="1600" dirty="0" smtClean="0"/>
                        <a:t>O2</a:t>
                      </a:r>
                      <a:endParaRPr lang="sv-SE" sz="1600" dirty="0"/>
                    </a:p>
                  </a:txBody>
                  <a:tcPr/>
                </a:tc>
                <a:tc>
                  <a:txBody>
                    <a:bodyPr/>
                    <a:lstStyle/>
                    <a:p>
                      <a:pPr algn="ctr"/>
                      <a:r>
                        <a:rPr lang="sv-SE" dirty="0" smtClean="0"/>
                        <a:t>625</a:t>
                      </a:r>
                      <a:endParaRPr lang="sv-SE" dirty="0"/>
                    </a:p>
                  </a:txBody>
                  <a:tcPr/>
                </a:tc>
                <a:tc>
                  <a:txBody>
                    <a:bodyPr/>
                    <a:lstStyle/>
                    <a:p>
                      <a:pPr algn="ctr"/>
                      <a:r>
                        <a:rPr lang="sv-SE" dirty="0" smtClean="0"/>
                        <a:t>1800</a:t>
                      </a:r>
                      <a:endParaRPr lang="sv-SE" dirty="0"/>
                    </a:p>
                  </a:txBody>
                  <a:tcPr/>
                </a:tc>
                <a:tc>
                  <a:txBody>
                    <a:bodyPr/>
                    <a:lstStyle/>
                    <a:p>
                      <a:pPr algn="ctr"/>
                      <a:r>
                        <a:rPr lang="sv-SE" dirty="0" smtClean="0"/>
                        <a:t>34,7</a:t>
                      </a:r>
                      <a:endParaRPr lang="sv-SE" dirty="0"/>
                    </a:p>
                  </a:txBody>
                  <a:tcPr/>
                </a:tc>
                <a:tc>
                  <a:txBody>
                    <a:bodyPr/>
                    <a:lstStyle/>
                    <a:p>
                      <a:pPr algn="ctr"/>
                      <a:r>
                        <a:rPr lang="sv-SE" dirty="0" smtClean="0"/>
                        <a:t>1975</a:t>
                      </a:r>
                      <a:endParaRPr lang="sv-SE" dirty="0"/>
                    </a:p>
                  </a:txBody>
                  <a:tcPr/>
                </a:tc>
                <a:tc>
                  <a:txBody>
                    <a:bodyPr/>
                    <a:lstStyle/>
                    <a:p>
                      <a:r>
                        <a:rPr lang="sv-SE" dirty="0" smtClean="0"/>
                        <a:t>Stängd 2015</a:t>
                      </a:r>
                      <a:endParaRPr lang="sv-SE" dirty="0"/>
                    </a:p>
                  </a:txBody>
                  <a:tcPr/>
                </a:tc>
              </a:tr>
              <a:tr h="370840">
                <a:tc vMerge="1">
                  <a:txBody>
                    <a:bodyPr/>
                    <a:lstStyle/>
                    <a:p>
                      <a:endParaRPr lang="sv-SE" sz="2000" dirty="0"/>
                    </a:p>
                  </a:txBody>
                  <a:tcPr/>
                </a:tc>
                <a:tc>
                  <a:txBody>
                    <a:bodyPr/>
                    <a:lstStyle/>
                    <a:p>
                      <a:pPr algn="ctr"/>
                      <a:r>
                        <a:rPr lang="sv-SE" sz="1600" dirty="0" smtClean="0"/>
                        <a:t>O3</a:t>
                      </a:r>
                      <a:endParaRPr lang="sv-SE" sz="1600" dirty="0"/>
                    </a:p>
                  </a:txBody>
                  <a:tcPr/>
                </a:tc>
                <a:tc>
                  <a:txBody>
                    <a:bodyPr/>
                    <a:lstStyle/>
                    <a:p>
                      <a:pPr algn="ctr"/>
                      <a:r>
                        <a:rPr lang="sv-SE" dirty="0" smtClean="0"/>
                        <a:t>1450</a:t>
                      </a:r>
                      <a:endParaRPr lang="sv-SE" dirty="0"/>
                    </a:p>
                  </a:txBody>
                  <a:tcPr/>
                </a:tc>
                <a:tc>
                  <a:txBody>
                    <a:bodyPr/>
                    <a:lstStyle/>
                    <a:p>
                      <a:pPr algn="ctr"/>
                      <a:r>
                        <a:rPr lang="sv-SE" dirty="0" smtClean="0"/>
                        <a:t>3900</a:t>
                      </a:r>
                      <a:endParaRPr lang="sv-SE" dirty="0"/>
                    </a:p>
                  </a:txBody>
                  <a:tcPr/>
                </a:tc>
                <a:tc>
                  <a:txBody>
                    <a:bodyPr/>
                    <a:lstStyle/>
                    <a:p>
                      <a:pPr algn="ctr"/>
                      <a:r>
                        <a:rPr lang="sv-SE" dirty="0" smtClean="0"/>
                        <a:t>37,2</a:t>
                      </a:r>
                      <a:endParaRPr lang="sv-SE" dirty="0"/>
                    </a:p>
                  </a:txBody>
                  <a:tcPr/>
                </a:tc>
                <a:tc>
                  <a:txBody>
                    <a:bodyPr/>
                    <a:lstStyle/>
                    <a:p>
                      <a:pPr algn="ctr"/>
                      <a:r>
                        <a:rPr lang="sv-SE" dirty="0" smtClean="0"/>
                        <a:t>1985</a:t>
                      </a:r>
                      <a:endParaRPr lang="sv-SE" dirty="0"/>
                    </a:p>
                  </a:txBody>
                  <a:tcPr/>
                </a:tc>
                <a:tc>
                  <a:txBody>
                    <a:bodyPr/>
                    <a:lstStyle/>
                    <a:p>
                      <a:endParaRPr lang="sv-SE" dirty="0"/>
                    </a:p>
                  </a:txBody>
                  <a:tcPr/>
                </a:tc>
              </a:tr>
              <a:tr h="370840">
                <a:tc rowSpan="3">
                  <a:txBody>
                    <a:bodyPr/>
                    <a:lstStyle/>
                    <a:p>
                      <a:r>
                        <a:rPr lang="sv-SE" sz="1600" dirty="0" smtClean="0"/>
                        <a:t>Forsmark</a:t>
                      </a:r>
                      <a:endParaRPr lang="sv-SE" sz="1600" dirty="0"/>
                    </a:p>
                  </a:txBody>
                  <a:tcPr/>
                </a:tc>
                <a:tc>
                  <a:txBody>
                    <a:bodyPr/>
                    <a:lstStyle/>
                    <a:p>
                      <a:pPr algn="ctr"/>
                      <a:r>
                        <a:rPr lang="sv-SE" sz="1600" dirty="0" smtClean="0"/>
                        <a:t>F1</a:t>
                      </a:r>
                      <a:endParaRPr lang="sv-SE" sz="1600" dirty="0"/>
                    </a:p>
                  </a:txBody>
                  <a:tcPr/>
                </a:tc>
                <a:tc>
                  <a:txBody>
                    <a:bodyPr/>
                    <a:lstStyle/>
                    <a:p>
                      <a:pPr algn="ctr"/>
                      <a:r>
                        <a:rPr lang="sv-SE" dirty="0" smtClean="0"/>
                        <a:t>990</a:t>
                      </a:r>
                      <a:endParaRPr lang="sv-SE" dirty="0"/>
                    </a:p>
                  </a:txBody>
                  <a:tcPr/>
                </a:tc>
                <a:tc>
                  <a:txBody>
                    <a:bodyPr/>
                    <a:lstStyle/>
                    <a:p>
                      <a:pPr algn="ctr"/>
                      <a:r>
                        <a:rPr lang="sv-SE" dirty="0" smtClean="0"/>
                        <a:t>2928</a:t>
                      </a:r>
                      <a:endParaRPr lang="sv-SE" dirty="0"/>
                    </a:p>
                  </a:txBody>
                  <a:tcPr/>
                </a:tc>
                <a:tc>
                  <a:txBody>
                    <a:bodyPr/>
                    <a:lstStyle/>
                    <a:p>
                      <a:pPr algn="ctr"/>
                      <a:r>
                        <a:rPr lang="sv-SE" dirty="0" smtClean="0"/>
                        <a:t>33,8</a:t>
                      </a:r>
                      <a:endParaRPr lang="sv-SE" dirty="0"/>
                    </a:p>
                  </a:txBody>
                  <a:tcPr/>
                </a:tc>
                <a:tc>
                  <a:txBody>
                    <a:bodyPr/>
                    <a:lstStyle/>
                    <a:p>
                      <a:pPr algn="ctr"/>
                      <a:r>
                        <a:rPr lang="sv-SE" dirty="0" smtClean="0"/>
                        <a:t>1980</a:t>
                      </a:r>
                      <a:endParaRPr lang="sv-SE" dirty="0"/>
                    </a:p>
                  </a:txBody>
                  <a:tcPr/>
                </a:tc>
                <a:tc>
                  <a:txBody>
                    <a:bodyPr/>
                    <a:lstStyle/>
                    <a:p>
                      <a:endParaRPr lang="sv-SE" dirty="0"/>
                    </a:p>
                  </a:txBody>
                  <a:tcPr/>
                </a:tc>
              </a:tr>
              <a:tr h="370840">
                <a:tc vMerge="1">
                  <a:txBody>
                    <a:bodyPr/>
                    <a:lstStyle/>
                    <a:p>
                      <a:endParaRPr lang="sv-SE" dirty="0"/>
                    </a:p>
                  </a:txBody>
                  <a:tcPr/>
                </a:tc>
                <a:tc>
                  <a:txBody>
                    <a:bodyPr/>
                    <a:lstStyle/>
                    <a:p>
                      <a:pPr algn="ctr"/>
                      <a:r>
                        <a:rPr lang="sv-SE" sz="1600" dirty="0" smtClean="0"/>
                        <a:t>F2</a:t>
                      </a:r>
                      <a:endParaRPr lang="sv-SE" sz="1600" dirty="0"/>
                    </a:p>
                  </a:txBody>
                  <a:tcPr/>
                </a:tc>
                <a:tc>
                  <a:txBody>
                    <a:bodyPr/>
                    <a:lstStyle/>
                    <a:p>
                      <a:pPr algn="ctr"/>
                      <a:r>
                        <a:rPr lang="sv-SE" dirty="0" smtClean="0"/>
                        <a:t>1120</a:t>
                      </a:r>
                      <a:endParaRPr lang="sv-SE" dirty="0"/>
                    </a:p>
                  </a:txBody>
                  <a:tcPr/>
                </a:tc>
                <a:tc>
                  <a:txBody>
                    <a:bodyPr/>
                    <a:lstStyle/>
                    <a:p>
                      <a:pPr algn="ctr"/>
                      <a:r>
                        <a:rPr lang="sv-SE" dirty="0" smtClean="0"/>
                        <a:t>3253</a:t>
                      </a:r>
                      <a:endParaRPr lang="sv-SE" dirty="0"/>
                    </a:p>
                  </a:txBody>
                  <a:tcPr/>
                </a:tc>
                <a:tc>
                  <a:txBody>
                    <a:bodyPr/>
                    <a:lstStyle/>
                    <a:p>
                      <a:pPr algn="ctr"/>
                      <a:r>
                        <a:rPr lang="sv-SE" dirty="0" smtClean="0"/>
                        <a:t>34,4</a:t>
                      </a:r>
                      <a:endParaRPr lang="sv-SE" dirty="0"/>
                    </a:p>
                  </a:txBody>
                  <a:tcPr/>
                </a:tc>
                <a:tc>
                  <a:txBody>
                    <a:bodyPr/>
                    <a:lstStyle/>
                    <a:p>
                      <a:pPr algn="ctr"/>
                      <a:r>
                        <a:rPr lang="sv-SE" dirty="0" smtClean="0"/>
                        <a:t>1981</a:t>
                      </a:r>
                      <a:endParaRPr lang="sv-SE" dirty="0"/>
                    </a:p>
                  </a:txBody>
                  <a:tcPr/>
                </a:tc>
                <a:tc>
                  <a:txBody>
                    <a:bodyPr/>
                    <a:lstStyle/>
                    <a:p>
                      <a:endParaRPr lang="sv-SE" dirty="0"/>
                    </a:p>
                  </a:txBody>
                  <a:tcPr/>
                </a:tc>
              </a:tr>
              <a:tr h="370840">
                <a:tc vMerge="1">
                  <a:txBody>
                    <a:bodyPr/>
                    <a:lstStyle/>
                    <a:p>
                      <a:endParaRPr lang="sv-SE" dirty="0"/>
                    </a:p>
                  </a:txBody>
                  <a:tcPr/>
                </a:tc>
                <a:tc>
                  <a:txBody>
                    <a:bodyPr/>
                    <a:lstStyle/>
                    <a:p>
                      <a:pPr algn="ctr"/>
                      <a:r>
                        <a:rPr lang="sv-SE" sz="1600" dirty="0" smtClean="0"/>
                        <a:t>F3</a:t>
                      </a:r>
                      <a:endParaRPr lang="sv-SE" sz="1600" dirty="0"/>
                    </a:p>
                  </a:txBody>
                  <a:tcPr/>
                </a:tc>
                <a:tc>
                  <a:txBody>
                    <a:bodyPr/>
                    <a:lstStyle/>
                    <a:p>
                      <a:pPr algn="ctr"/>
                      <a:r>
                        <a:rPr lang="sv-SE" dirty="0" smtClean="0"/>
                        <a:t>1170</a:t>
                      </a:r>
                      <a:endParaRPr lang="sv-SE" dirty="0"/>
                    </a:p>
                  </a:txBody>
                  <a:tcPr/>
                </a:tc>
                <a:tc>
                  <a:txBody>
                    <a:bodyPr/>
                    <a:lstStyle/>
                    <a:p>
                      <a:pPr algn="ctr"/>
                      <a:r>
                        <a:rPr lang="sv-SE" dirty="0" smtClean="0"/>
                        <a:t>3300</a:t>
                      </a:r>
                      <a:endParaRPr lang="sv-SE" dirty="0"/>
                    </a:p>
                  </a:txBody>
                  <a:tcPr/>
                </a:tc>
                <a:tc>
                  <a:txBody>
                    <a:bodyPr/>
                    <a:lstStyle/>
                    <a:p>
                      <a:pPr algn="ctr"/>
                      <a:r>
                        <a:rPr lang="sv-SE" dirty="0" smtClean="0"/>
                        <a:t>35,5</a:t>
                      </a:r>
                      <a:endParaRPr lang="sv-SE" dirty="0"/>
                    </a:p>
                  </a:txBody>
                  <a:tcPr/>
                </a:tc>
                <a:tc>
                  <a:txBody>
                    <a:bodyPr/>
                    <a:lstStyle/>
                    <a:p>
                      <a:pPr algn="ctr"/>
                      <a:r>
                        <a:rPr lang="sv-SE" dirty="0" smtClean="0"/>
                        <a:t>1985</a:t>
                      </a:r>
                      <a:endParaRPr lang="sv-SE" dirty="0"/>
                    </a:p>
                  </a:txBody>
                  <a:tcPr/>
                </a:tc>
                <a:tc>
                  <a:txBody>
                    <a:bodyPr/>
                    <a:lstStyle/>
                    <a:p>
                      <a:endParaRPr lang="sv-SE" dirty="0"/>
                    </a:p>
                  </a:txBody>
                  <a:tcPr/>
                </a:tc>
              </a:tr>
              <a:tr h="370840">
                <a:tc>
                  <a:txBody>
                    <a:bodyPr/>
                    <a:lstStyle/>
                    <a:p>
                      <a:r>
                        <a:rPr lang="sv-SE" sz="1600" dirty="0" smtClean="0"/>
                        <a:t>Ringhals</a:t>
                      </a:r>
                      <a:endParaRPr lang="sv-SE" sz="1600" dirty="0"/>
                    </a:p>
                  </a:txBody>
                  <a:tcPr/>
                </a:tc>
                <a:tc>
                  <a:txBody>
                    <a:bodyPr/>
                    <a:lstStyle/>
                    <a:p>
                      <a:pPr algn="ctr"/>
                      <a:r>
                        <a:rPr lang="sv-SE" sz="1600" dirty="0" smtClean="0"/>
                        <a:t>R1</a:t>
                      </a:r>
                      <a:endParaRPr lang="sv-SE" sz="1600" dirty="0"/>
                    </a:p>
                  </a:txBody>
                  <a:tcPr/>
                </a:tc>
                <a:tc>
                  <a:txBody>
                    <a:bodyPr/>
                    <a:lstStyle/>
                    <a:p>
                      <a:pPr algn="ctr"/>
                      <a:r>
                        <a:rPr lang="sv-SE" dirty="0" smtClean="0"/>
                        <a:t>857</a:t>
                      </a:r>
                      <a:endParaRPr lang="sv-SE" dirty="0"/>
                    </a:p>
                  </a:txBody>
                  <a:tcPr/>
                </a:tc>
                <a:tc>
                  <a:txBody>
                    <a:bodyPr/>
                    <a:lstStyle/>
                    <a:p>
                      <a:pPr algn="ctr"/>
                      <a:r>
                        <a:rPr lang="sv-SE" dirty="0" smtClean="0"/>
                        <a:t>2500</a:t>
                      </a:r>
                      <a:endParaRPr lang="sv-SE" dirty="0"/>
                    </a:p>
                  </a:txBody>
                  <a:tcPr/>
                </a:tc>
                <a:tc>
                  <a:txBody>
                    <a:bodyPr/>
                    <a:lstStyle/>
                    <a:p>
                      <a:pPr algn="ctr"/>
                      <a:r>
                        <a:rPr lang="sv-SE" dirty="0" smtClean="0"/>
                        <a:t>34,3</a:t>
                      </a:r>
                      <a:endParaRPr lang="sv-SE" dirty="0"/>
                    </a:p>
                  </a:txBody>
                  <a:tcPr/>
                </a:tc>
                <a:tc>
                  <a:txBody>
                    <a:bodyPr/>
                    <a:lstStyle/>
                    <a:p>
                      <a:pPr algn="ctr"/>
                      <a:r>
                        <a:rPr lang="sv-SE" dirty="0" smtClean="0"/>
                        <a:t>1976</a:t>
                      </a:r>
                      <a:endParaRPr lang="sv-SE" dirty="0"/>
                    </a:p>
                  </a:txBody>
                  <a:tcPr/>
                </a:tc>
                <a:tc>
                  <a:txBody>
                    <a:bodyPr/>
                    <a:lstStyle/>
                    <a:p>
                      <a:r>
                        <a:rPr lang="sv-SE" dirty="0" smtClean="0"/>
                        <a:t>Stängs 2020</a:t>
                      </a:r>
                      <a:endParaRPr lang="sv-SE" dirty="0"/>
                    </a:p>
                  </a:txBody>
                  <a:tcPr/>
                </a:tc>
              </a:tr>
              <a:tr h="370840">
                <a:tc>
                  <a:txBody>
                    <a:bodyPr/>
                    <a:lstStyle/>
                    <a:p>
                      <a:endParaRPr lang="sv-SE"/>
                    </a:p>
                  </a:txBody>
                  <a:tcPr/>
                </a:tc>
                <a:tc>
                  <a:txBody>
                    <a:bodyPr/>
                    <a:lstStyle/>
                    <a:p>
                      <a:pPr algn="ctr"/>
                      <a:r>
                        <a:rPr lang="sv-SE" sz="1600" dirty="0" smtClean="0"/>
                        <a:t>R2</a:t>
                      </a:r>
                      <a:endParaRPr lang="sv-SE" sz="1600" dirty="0"/>
                    </a:p>
                  </a:txBody>
                  <a:tcPr/>
                </a:tc>
                <a:tc>
                  <a:txBody>
                    <a:bodyPr/>
                    <a:lstStyle/>
                    <a:p>
                      <a:pPr algn="ctr"/>
                      <a:r>
                        <a:rPr lang="sv-SE" dirty="0" smtClean="0"/>
                        <a:t>866</a:t>
                      </a:r>
                      <a:endParaRPr lang="sv-SE" dirty="0"/>
                    </a:p>
                  </a:txBody>
                  <a:tcPr/>
                </a:tc>
                <a:tc>
                  <a:txBody>
                    <a:bodyPr/>
                    <a:lstStyle/>
                    <a:p>
                      <a:pPr algn="ctr"/>
                      <a:r>
                        <a:rPr lang="sv-SE" dirty="0" smtClean="0"/>
                        <a:t>2660</a:t>
                      </a:r>
                      <a:endParaRPr lang="sv-SE" dirty="0"/>
                    </a:p>
                  </a:txBody>
                  <a:tcPr/>
                </a:tc>
                <a:tc>
                  <a:txBody>
                    <a:bodyPr/>
                    <a:lstStyle/>
                    <a:p>
                      <a:pPr algn="ctr"/>
                      <a:r>
                        <a:rPr lang="sv-SE" dirty="0" smtClean="0"/>
                        <a:t>32,6</a:t>
                      </a:r>
                      <a:endParaRPr lang="sv-SE" dirty="0"/>
                    </a:p>
                  </a:txBody>
                  <a:tcPr/>
                </a:tc>
                <a:tc>
                  <a:txBody>
                    <a:bodyPr/>
                    <a:lstStyle/>
                    <a:p>
                      <a:pPr algn="ctr"/>
                      <a:r>
                        <a:rPr lang="sv-SE" dirty="0" smtClean="0"/>
                        <a:t>1975</a:t>
                      </a:r>
                      <a:endParaRPr lang="sv-SE" dirty="0"/>
                    </a:p>
                  </a:txBody>
                  <a:tcPr/>
                </a:tc>
                <a:tc>
                  <a:txBody>
                    <a:bodyPr/>
                    <a:lstStyle/>
                    <a:p>
                      <a:r>
                        <a:rPr lang="sv-SE" dirty="0" smtClean="0"/>
                        <a:t>Stängs 2019</a:t>
                      </a:r>
                      <a:endParaRPr lang="sv-SE" dirty="0"/>
                    </a:p>
                  </a:txBody>
                  <a:tcPr/>
                </a:tc>
              </a:tr>
              <a:tr h="370840">
                <a:tc>
                  <a:txBody>
                    <a:bodyPr/>
                    <a:lstStyle/>
                    <a:p>
                      <a:endParaRPr lang="sv-SE" dirty="0"/>
                    </a:p>
                  </a:txBody>
                  <a:tcPr/>
                </a:tc>
                <a:tc>
                  <a:txBody>
                    <a:bodyPr/>
                    <a:lstStyle/>
                    <a:p>
                      <a:pPr algn="ctr"/>
                      <a:r>
                        <a:rPr lang="sv-SE" sz="1600" dirty="0" smtClean="0"/>
                        <a:t>R3</a:t>
                      </a:r>
                      <a:endParaRPr lang="sv-SE" sz="1600" dirty="0"/>
                    </a:p>
                  </a:txBody>
                  <a:tcPr/>
                </a:tc>
                <a:tc>
                  <a:txBody>
                    <a:bodyPr/>
                    <a:lstStyle/>
                    <a:p>
                      <a:pPr algn="ctr"/>
                      <a:r>
                        <a:rPr lang="sv-SE" dirty="0" smtClean="0"/>
                        <a:t>1070</a:t>
                      </a:r>
                      <a:endParaRPr lang="sv-SE" dirty="0"/>
                    </a:p>
                  </a:txBody>
                  <a:tcPr/>
                </a:tc>
                <a:tc>
                  <a:txBody>
                    <a:bodyPr/>
                    <a:lstStyle/>
                    <a:p>
                      <a:pPr algn="ctr"/>
                      <a:r>
                        <a:rPr lang="sv-SE" dirty="0" smtClean="0"/>
                        <a:t>3144</a:t>
                      </a:r>
                      <a:endParaRPr lang="sv-SE" dirty="0"/>
                    </a:p>
                  </a:txBody>
                  <a:tcPr/>
                </a:tc>
                <a:tc>
                  <a:txBody>
                    <a:bodyPr/>
                    <a:lstStyle/>
                    <a:p>
                      <a:pPr algn="ctr"/>
                      <a:r>
                        <a:rPr lang="sv-SE" dirty="0" smtClean="0"/>
                        <a:t>34,0</a:t>
                      </a:r>
                      <a:endParaRPr lang="sv-SE" dirty="0"/>
                    </a:p>
                  </a:txBody>
                  <a:tcPr/>
                </a:tc>
                <a:tc>
                  <a:txBody>
                    <a:bodyPr/>
                    <a:lstStyle/>
                    <a:p>
                      <a:pPr algn="ctr"/>
                      <a:r>
                        <a:rPr lang="sv-SE" dirty="0" smtClean="0"/>
                        <a:t>1981</a:t>
                      </a:r>
                      <a:endParaRPr lang="sv-SE" dirty="0"/>
                    </a:p>
                  </a:txBody>
                  <a:tcPr/>
                </a:tc>
                <a:tc>
                  <a:txBody>
                    <a:bodyPr/>
                    <a:lstStyle/>
                    <a:p>
                      <a:endParaRPr lang="sv-SE" dirty="0"/>
                    </a:p>
                  </a:txBody>
                  <a:tcPr/>
                </a:tc>
              </a:tr>
              <a:tr h="370840">
                <a:tc>
                  <a:txBody>
                    <a:bodyPr/>
                    <a:lstStyle/>
                    <a:p>
                      <a:endParaRPr lang="sv-SE"/>
                    </a:p>
                  </a:txBody>
                  <a:tcPr/>
                </a:tc>
                <a:tc>
                  <a:txBody>
                    <a:bodyPr/>
                    <a:lstStyle/>
                    <a:p>
                      <a:pPr algn="ctr"/>
                      <a:r>
                        <a:rPr lang="sv-SE" sz="1600" dirty="0" smtClean="0"/>
                        <a:t>R4</a:t>
                      </a:r>
                      <a:endParaRPr lang="sv-SE" sz="1600" dirty="0"/>
                    </a:p>
                  </a:txBody>
                  <a:tcPr/>
                </a:tc>
                <a:tc>
                  <a:txBody>
                    <a:bodyPr/>
                    <a:lstStyle/>
                    <a:p>
                      <a:pPr algn="ctr"/>
                      <a:r>
                        <a:rPr lang="sv-SE" dirty="0" smtClean="0"/>
                        <a:t>1120</a:t>
                      </a:r>
                      <a:endParaRPr lang="sv-SE" dirty="0"/>
                    </a:p>
                  </a:txBody>
                  <a:tcPr/>
                </a:tc>
                <a:tc>
                  <a:txBody>
                    <a:bodyPr/>
                    <a:lstStyle/>
                    <a:p>
                      <a:pPr algn="ctr"/>
                      <a:r>
                        <a:rPr lang="sv-SE" dirty="0" smtClean="0"/>
                        <a:t>3300</a:t>
                      </a:r>
                      <a:endParaRPr lang="sv-SE" dirty="0"/>
                    </a:p>
                  </a:txBody>
                  <a:tcPr/>
                </a:tc>
                <a:tc>
                  <a:txBody>
                    <a:bodyPr/>
                    <a:lstStyle/>
                    <a:p>
                      <a:pPr algn="ctr"/>
                      <a:r>
                        <a:rPr lang="sv-SE" dirty="0" smtClean="0"/>
                        <a:t>33,9</a:t>
                      </a:r>
                      <a:endParaRPr lang="sv-SE" dirty="0"/>
                    </a:p>
                  </a:txBody>
                  <a:tcPr/>
                </a:tc>
                <a:tc>
                  <a:txBody>
                    <a:bodyPr/>
                    <a:lstStyle/>
                    <a:p>
                      <a:pPr algn="ctr"/>
                      <a:r>
                        <a:rPr lang="sv-SE" dirty="0" smtClean="0"/>
                        <a:t>1983</a:t>
                      </a:r>
                      <a:endParaRPr lang="sv-SE" dirty="0"/>
                    </a:p>
                  </a:txBody>
                  <a:tcPr/>
                </a:tc>
                <a:tc>
                  <a:txBody>
                    <a:bodyPr/>
                    <a:lstStyle/>
                    <a:p>
                      <a:endParaRPr lang="sv-SE" dirty="0"/>
                    </a:p>
                  </a:txBody>
                  <a:tcPr/>
                </a:tc>
              </a:tr>
            </a:tbl>
          </a:graphicData>
        </a:graphic>
      </p:graphicFrame>
    </p:spTree>
    <p:extLst>
      <p:ext uri="{BB962C8B-B14F-4D97-AF65-F5344CB8AC3E}">
        <p14:creationId xmlns:p14="http://schemas.microsoft.com/office/powerpoint/2010/main" val="4037846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14871</TotalTime>
  <Words>3044</Words>
  <Application>Microsoft Office PowerPoint</Application>
  <PresentationFormat>Bildspel på skärmen (4:3)</PresentationFormat>
  <Paragraphs>896</Paragraphs>
  <Slides>32</Slides>
  <Notes>18</Notes>
  <HiddenSlides>4</HiddenSlides>
  <MMClips>0</MMClips>
  <ScaleCrop>false</ScaleCrop>
  <HeadingPairs>
    <vt:vector size="4" baseType="variant">
      <vt:variant>
        <vt:lpstr>Tema</vt:lpstr>
      </vt:variant>
      <vt:variant>
        <vt:i4>1</vt:i4>
      </vt:variant>
      <vt:variant>
        <vt:lpstr>Bildrubriker</vt:lpstr>
      </vt:variant>
      <vt:variant>
        <vt:i4>32</vt:i4>
      </vt:variant>
    </vt:vector>
  </HeadingPairs>
  <TitlesOfParts>
    <vt:vector size="33" baseType="lpstr">
      <vt:lpstr>Executive</vt:lpstr>
      <vt:lpstr>RADIOAKTIVA ÄMNEN</vt:lpstr>
      <vt:lpstr>Kärnkraft</vt:lpstr>
      <vt:lpstr>Kärnklyvning</vt:lpstr>
      <vt:lpstr>PowerPoint-presentation</vt:lpstr>
      <vt:lpstr>Kärnklyvning</vt:lpstr>
      <vt:lpstr>Kärnkraft</vt:lpstr>
      <vt:lpstr>Kärnkraft</vt:lpstr>
      <vt:lpstr>Kärnkraft</vt:lpstr>
      <vt:lpstr>Svenska kärnkraftverk</vt:lpstr>
      <vt:lpstr>Kärnkraft</vt:lpstr>
      <vt:lpstr>Kärnkraftreaktor</vt:lpstr>
      <vt:lpstr>Kärnkraft</vt:lpstr>
      <vt:lpstr>Kärnkraft</vt:lpstr>
      <vt:lpstr>Kärnkraft</vt:lpstr>
      <vt:lpstr>Kärnkraft</vt:lpstr>
      <vt:lpstr>Kärnkraft</vt:lpstr>
      <vt:lpstr>Kärnkraft</vt:lpstr>
      <vt:lpstr>Kärnkraft</vt:lpstr>
      <vt:lpstr>Kärnkraft</vt:lpstr>
      <vt:lpstr>Kärnkraft</vt:lpstr>
      <vt:lpstr>Kärnkraft</vt:lpstr>
      <vt:lpstr>Kärnkraft</vt:lpstr>
      <vt:lpstr>Kärnkraft</vt:lpstr>
      <vt:lpstr>Kärnkraft</vt:lpstr>
      <vt:lpstr>Kärnkraft</vt:lpstr>
      <vt:lpstr>Kärnkraftolyckor</vt:lpstr>
      <vt:lpstr>Kärnkraftolyckor</vt:lpstr>
      <vt:lpstr>PowerPoint-presentation</vt:lpstr>
      <vt:lpstr>Kärnkraftolyckor</vt:lpstr>
      <vt:lpstr>PowerPoint-presentation</vt:lpstr>
      <vt:lpstr>PowerPoint-presentation</vt:lpstr>
      <vt:lpstr>PowerPoint-presentation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hakan</dc:creator>
  <cp:lastModifiedBy>hakan</cp:lastModifiedBy>
  <cp:revision>713</cp:revision>
  <dcterms:created xsi:type="dcterms:W3CDTF">2016-11-15T19:01:37Z</dcterms:created>
  <dcterms:modified xsi:type="dcterms:W3CDTF">2017-04-21T20:01:21Z</dcterms:modified>
</cp:coreProperties>
</file>