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6.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7.xml" ContentType="application/vnd.openxmlformats-officedocument.drawingml.chart+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8.xml" ContentType="application/vnd.openxmlformats-officedocument.drawingml.chart+xml"/>
  <Override PartName="/ppt/drawings/drawing3.xml" ContentType="application/vnd.openxmlformats-officedocument.drawingml.chartshape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charts/chart9.xml" ContentType="application/vnd.openxmlformats-officedocument.drawingml.chart+xml"/>
  <Override PartName="/ppt/notesSlides/notesSlide109.xml" ContentType="application/vnd.openxmlformats-officedocument.presentationml.notesSlide+xml"/>
  <Override PartName="/ppt/charts/chart10.xml" ContentType="application/vnd.openxmlformats-officedocument.drawingml.chart+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256" r:id="rId2"/>
    <p:sldId id="388" r:id="rId3"/>
    <p:sldId id="410" r:id="rId4"/>
    <p:sldId id="258" r:id="rId5"/>
    <p:sldId id="306" r:id="rId6"/>
    <p:sldId id="389" r:id="rId7"/>
    <p:sldId id="285" r:id="rId8"/>
    <p:sldId id="286" r:id="rId9"/>
    <p:sldId id="420" r:id="rId10"/>
    <p:sldId id="387" r:id="rId11"/>
    <p:sldId id="345" r:id="rId12"/>
    <p:sldId id="445" r:id="rId13"/>
    <p:sldId id="342" r:id="rId14"/>
    <p:sldId id="344" r:id="rId15"/>
    <p:sldId id="320" r:id="rId16"/>
    <p:sldId id="422" r:id="rId17"/>
    <p:sldId id="321" r:id="rId18"/>
    <p:sldId id="416" r:id="rId19"/>
    <p:sldId id="418" r:id="rId20"/>
    <p:sldId id="397" r:id="rId21"/>
    <p:sldId id="383" r:id="rId22"/>
    <p:sldId id="412" r:id="rId23"/>
    <p:sldId id="414" r:id="rId24"/>
    <p:sldId id="396" r:id="rId25"/>
    <p:sldId id="325" r:id="rId26"/>
    <p:sldId id="354" r:id="rId27"/>
    <p:sldId id="355" r:id="rId28"/>
    <p:sldId id="350" r:id="rId29"/>
    <p:sldId id="352" r:id="rId30"/>
    <p:sldId id="432" r:id="rId31"/>
    <p:sldId id="379" r:id="rId32"/>
    <p:sldId id="459" r:id="rId33"/>
    <p:sldId id="463" r:id="rId34"/>
    <p:sldId id="466" r:id="rId35"/>
    <p:sldId id="465" r:id="rId36"/>
    <p:sldId id="467" r:id="rId37"/>
    <p:sldId id="348" r:id="rId38"/>
    <p:sldId id="450" r:id="rId39"/>
    <p:sldId id="327" r:id="rId40"/>
    <p:sldId id="338" r:id="rId41"/>
    <p:sldId id="340" r:id="rId42"/>
    <p:sldId id="359" r:id="rId43"/>
    <p:sldId id="358" r:id="rId44"/>
    <p:sldId id="357" r:id="rId45"/>
    <p:sldId id="394" r:id="rId46"/>
    <p:sldId id="428" r:id="rId47"/>
    <p:sldId id="427" r:id="rId48"/>
    <p:sldId id="431" r:id="rId49"/>
    <p:sldId id="430" r:id="rId50"/>
    <p:sldId id="349" r:id="rId51"/>
    <p:sldId id="460" r:id="rId52"/>
    <p:sldId id="455" r:id="rId53"/>
    <p:sldId id="458" r:id="rId54"/>
    <p:sldId id="456" r:id="rId55"/>
    <p:sldId id="461" r:id="rId56"/>
    <p:sldId id="341" r:id="rId57"/>
    <p:sldId id="364" r:id="rId58"/>
    <p:sldId id="368" r:id="rId59"/>
    <p:sldId id="433" r:id="rId60"/>
    <p:sldId id="439" r:id="rId61"/>
    <p:sldId id="370" r:id="rId62"/>
    <p:sldId id="441" r:id="rId63"/>
    <p:sldId id="365" r:id="rId64"/>
    <p:sldId id="366" r:id="rId65"/>
    <p:sldId id="452" r:id="rId66"/>
    <p:sldId id="378" r:id="rId67"/>
    <p:sldId id="377" r:id="rId68"/>
    <p:sldId id="376" r:id="rId69"/>
    <p:sldId id="375" r:id="rId70"/>
    <p:sldId id="374" r:id="rId71"/>
    <p:sldId id="290" r:id="rId72"/>
    <p:sldId id="380" r:id="rId73"/>
    <p:sldId id="469" r:id="rId74"/>
    <p:sldId id="470" r:id="rId75"/>
    <p:sldId id="471" r:id="rId76"/>
    <p:sldId id="468" r:id="rId77"/>
    <p:sldId id="423" r:id="rId78"/>
    <p:sldId id="393" r:id="rId79"/>
    <p:sldId id="324" r:id="rId80"/>
    <p:sldId id="425" r:id="rId81"/>
    <p:sldId id="395" r:id="rId82"/>
    <p:sldId id="334" r:id="rId83"/>
    <p:sldId id="315" r:id="rId84"/>
    <p:sldId id="314" r:id="rId85"/>
    <p:sldId id="317" r:id="rId86"/>
    <p:sldId id="316" r:id="rId87"/>
    <p:sldId id="434" r:id="rId88"/>
    <p:sldId id="303" r:id="rId89"/>
    <p:sldId id="453" r:id="rId90"/>
    <p:sldId id="435" r:id="rId91"/>
    <p:sldId id="300" r:id="rId92"/>
    <p:sldId id="436" r:id="rId93"/>
    <p:sldId id="356" r:id="rId94"/>
    <p:sldId id="448" r:id="rId95"/>
    <p:sldId id="336" r:id="rId96"/>
    <p:sldId id="337" r:id="rId97"/>
    <p:sldId id="361" r:id="rId98"/>
    <p:sldId id="382" r:id="rId99"/>
    <p:sldId id="400" r:id="rId100"/>
    <p:sldId id="392" r:id="rId101"/>
    <p:sldId id="362" r:id="rId102"/>
    <p:sldId id="363" r:id="rId103"/>
    <p:sldId id="381" r:id="rId104"/>
    <p:sldId id="360" r:id="rId105"/>
    <p:sldId id="440" r:id="rId106"/>
    <p:sldId id="438" r:id="rId107"/>
    <p:sldId id="437" r:id="rId108"/>
    <p:sldId id="399" r:id="rId109"/>
    <p:sldId id="401" r:id="rId110"/>
    <p:sldId id="442" r:id="rId111"/>
    <p:sldId id="443" r:id="rId112"/>
    <p:sldId id="444" r:id="rId113"/>
  </p:sldIdLst>
  <p:sldSz cx="9144000" cy="6858000" type="screen4x3"/>
  <p:notesSz cx="6889750" cy="1002188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99FF"/>
    <a:srgbClr val="1A921A"/>
    <a:srgbClr val="CC0099"/>
    <a:srgbClr val="E8082D"/>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31" autoAdjust="0"/>
    <p:restoredTop sz="80427" autoAdjust="0"/>
  </p:normalViewPr>
  <p:slideViewPr>
    <p:cSldViewPr>
      <p:cViewPr>
        <p:scale>
          <a:sx n="100" d="100"/>
          <a:sy n="100" d="100"/>
        </p:scale>
        <p:origin x="-540" y="6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928"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akan\Documents\REE\F&#246;rekomster\REE%20f&#246;rekomst%20i%20jordskorpa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hakan\Documents\REE\Handel,%20politik\Tb-oxid%20Dy-oxid%20priser.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akan\Documents\REE\Egenskaper\Jonradier.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akan\Documents\REE\Egenskaper\Jonradie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akan\Documents\REE\Fysikaliska%20egenskape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akan\Documents\REE\Procent%20REE%20i%203%20miner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akan\Documents\REE\F&#246;rekomster\REE%20reserver.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hakan\Documents\REE\Till&#228;mpningar\Anv%20Cirkeldiagram.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hakan\Documents\REE\Handel,%20politik\Pris%20Nd-oxi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Medelförekomst </a:t>
            </a:r>
            <a:r>
              <a:rPr lang="en-US" sz="2000" dirty="0"/>
              <a:t>av REE i jordskorpan i ppm </a:t>
            </a:r>
            <a:r>
              <a:rPr lang="en-US" sz="2000" dirty="0" smtClean="0"/>
              <a:t>(gram/ton)</a:t>
            </a:r>
            <a:r>
              <a:rPr lang="en-US" dirty="0" smtClean="0"/>
              <a:t> </a:t>
            </a:r>
            <a:endParaRPr lang="en-US" dirty="0"/>
          </a:p>
        </c:rich>
      </c:tx>
      <c:layout/>
      <c:overlay val="0"/>
    </c:title>
    <c:autoTitleDeleted val="0"/>
    <c:plotArea>
      <c:layout>
        <c:manualLayout>
          <c:layoutTarget val="inner"/>
          <c:xMode val="edge"/>
          <c:yMode val="edge"/>
          <c:x val="0.1164613022795447"/>
          <c:y val="0.11904343961782024"/>
          <c:w val="0.88353869772045535"/>
          <c:h val="0.73600451801651667"/>
        </c:manualLayout>
      </c:layout>
      <c:lineChart>
        <c:grouping val="standard"/>
        <c:varyColors val="0"/>
        <c:ser>
          <c:idx val="0"/>
          <c:order val="0"/>
          <c:spPr>
            <a:ln>
              <a:solidFill>
                <a:schemeClr val="tx2"/>
              </a:solidFill>
            </a:ln>
          </c:spPr>
          <c:marker>
            <c:spPr>
              <a:solidFill>
                <a:schemeClr val="tx1"/>
              </a:solidFill>
              <a:ln>
                <a:noFill/>
              </a:ln>
            </c:spPr>
          </c:marker>
          <c:cat>
            <c:strRef>
              <c:f>Blad1!$A$4:$A$20</c:f>
              <c:strCache>
                <c:ptCount val="17"/>
                <c:pt idx="0">
                  <c:v>Sc</c:v>
                </c:pt>
                <c:pt idx="1">
                  <c:v>Y</c:v>
                </c:pt>
                <c:pt idx="2">
                  <c:v>La</c:v>
                </c:pt>
                <c:pt idx="3">
                  <c:v>Ce</c:v>
                </c:pt>
                <c:pt idx="4">
                  <c:v>Pr</c:v>
                </c:pt>
                <c:pt idx="5">
                  <c:v>Nd</c:v>
                </c:pt>
                <c:pt idx="6">
                  <c:v>Pm</c:v>
                </c:pt>
                <c:pt idx="7">
                  <c:v>Sm</c:v>
                </c:pt>
                <c:pt idx="8">
                  <c:v>Eu</c:v>
                </c:pt>
                <c:pt idx="9">
                  <c:v>Gd</c:v>
                </c:pt>
                <c:pt idx="10">
                  <c:v>Tb</c:v>
                </c:pt>
                <c:pt idx="11">
                  <c:v>Dy</c:v>
                </c:pt>
                <c:pt idx="12">
                  <c:v>Ho</c:v>
                </c:pt>
                <c:pt idx="13">
                  <c:v>Er</c:v>
                </c:pt>
                <c:pt idx="14">
                  <c:v>Tm</c:v>
                </c:pt>
                <c:pt idx="15">
                  <c:v>Yb</c:v>
                </c:pt>
                <c:pt idx="16">
                  <c:v>Lu</c:v>
                </c:pt>
              </c:strCache>
            </c:strRef>
          </c:cat>
          <c:val>
            <c:numRef>
              <c:f>Blad1!$C$4:$C$20</c:f>
              <c:numCache>
                <c:formatCode>General</c:formatCode>
                <c:ptCount val="17"/>
                <c:pt idx="0">
                  <c:v>22</c:v>
                </c:pt>
                <c:pt idx="1">
                  <c:v>33</c:v>
                </c:pt>
                <c:pt idx="2">
                  <c:v>39</c:v>
                </c:pt>
                <c:pt idx="3">
                  <c:v>66</c:v>
                </c:pt>
                <c:pt idx="4">
                  <c:v>9.1999999999999993</c:v>
                </c:pt>
                <c:pt idx="5">
                  <c:v>41</c:v>
                </c:pt>
                <c:pt idx="6">
                  <c:v>0</c:v>
                </c:pt>
                <c:pt idx="7">
                  <c:v>7</c:v>
                </c:pt>
                <c:pt idx="8">
                  <c:v>2</c:v>
                </c:pt>
                <c:pt idx="9">
                  <c:v>6.2</c:v>
                </c:pt>
                <c:pt idx="10">
                  <c:v>1.2</c:v>
                </c:pt>
                <c:pt idx="11">
                  <c:v>5.2</c:v>
                </c:pt>
                <c:pt idx="12">
                  <c:v>1.3</c:v>
                </c:pt>
                <c:pt idx="13">
                  <c:v>3.5</c:v>
                </c:pt>
                <c:pt idx="14">
                  <c:v>0.52</c:v>
                </c:pt>
                <c:pt idx="15">
                  <c:v>3.2</c:v>
                </c:pt>
                <c:pt idx="16">
                  <c:v>0.8</c:v>
                </c:pt>
              </c:numCache>
            </c:numRef>
          </c:val>
          <c:smooth val="0"/>
        </c:ser>
        <c:dLbls>
          <c:showLegendKey val="0"/>
          <c:showVal val="0"/>
          <c:showCatName val="0"/>
          <c:showSerName val="0"/>
          <c:showPercent val="0"/>
          <c:showBubbleSize val="0"/>
        </c:dLbls>
        <c:marker val="1"/>
        <c:smooth val="0"/>
        <c:axId val="124974976"/>
        <c:axId val="185338112"/>
      </c:lineChart>
      <c:catAx>
        <c:axId val="124974976"/>
        <c:scaling>
          <c:orientation val="minMax"/>
        </c:scaling>
        <c:delete val="0"/>
        <c:axPos val="b"/>
        <c:title>
          <c:tx>
            <c:rich>
              <a:bodyPr/>
              <a:lstStyle/>
              <a:p>
                <a:pPr>
                  <a:defRPr sz="1500" baseline="0"/>
                </a:pPr>
                <a:r>
                  <a:rPr lang="en-US" sz="1500" baseline="0" dirty="0"/>
                  <a:t>Element</a:t>
                </a:r>
              </a:p>
            </c:rich>
          </c:tx>
          <c:layout/>
          <c:overlay val="0"/>
        </c:title>
        <c:majorTickMark val="out"/>
        <c:minorTickMark val="none"/>
        <c:tickLblPos val="nextTo"/>
        <c:txPr>
          <a:bodyPr/>
          <a:lstStyle/>
          <a:p>
            <a:pPr>
              <a:defRPr sz="1500" b="1" i="0" baseline="0"/>
            </a:pPr>
            <a:endParaRPr lang="sv-SE"/>
          </a:p>
        </c:txPr>
        <c:crossAx val="185338112"/>
        <c:crosses val="autoZero"/>
        <c:auto val="1"/>
        <c:lblAlgn val="ctr"/>
        <c:lblOffset val="100"/>
        <c:noMultiLvlLbl val="0"/>
      </c:catAx>
      <c:valAx>
        <c:axId val="185338112"/>
        <c:scaling>
          <c:orientation val="minMax"/>
        </c:scaling>
        <c:delete val="0"/>
        <c:axPos val="l"/>
        <c:majorGridlines/>
        <c:title>
          <c:tx>
            <c:rich>
              <a:bodyPr rot="-5400000" vert="horz"/>
              <a:lstStyle/>
              <a:p>
                <a:pPr>
                  <a:defRPr sz="1500" baseline="0"/>
                </a:pPr>
                <a:r>
                  <a:rPr lang="en-US" sz="1500" baseline="0" dirty="0"/>
                  <a:t>ppm</a:t>
                </a:r>
              </a:p>
            </c:rich>
          </c:tx>
          <c:layout/>
          <c:overlay val="0"/>
        </c:title>
        <c:numFmt formatCode="General" sourceLinked="1"/>
        <c:majorTickMark val="out"/>
        <c:minorTickMark val="none"/>
        <c:tickLblPos val="nextTo"/>
        <c:txPr>
          <a:bodyPr/>
          <a:lstStyle/>
          <a:p>
            <a:pPr>
              <a:defRPr sz="2000" baseline="0"/>
            </a:pPr>
            <a:endParaRPr lang="sv-SE"/>
          </a:p>
        </c:txPr>
        <c:crossAx val="124974976"/>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dirty="0"/>
              <a:t>Priser</a:t>
            </a:r>
            <a:r>
              <a:rPr lang="sv-SE" baseline="0" dirty="0"/>
              <a:t> Tb-oxid och Dy-oxid</a:t>
            </a:r>
            <a:endParaRPr lang="sv-SE" dirty="0"/>
          </a:p>
        </c:rich>
      </c:tx>
      <c:layout/>
      <c:overlay val="0"/>
    </c:title>
    <c:autoTitleDeleted val="0"/>
    <c:plotArea>
      <c:layout/>
      <c:barChart>
        <c:barDir val="col"/>
        <c:grouping val="clustered"/>
        <c:varyColors val="0"/>
        <c:ser>
          <c:idx val="0"/>
          <c:order val="0"/>
          <c:tx>
            <c:strRef>
              <c:f>Blad1!$B$3</c:f>
              <c:strCache>
                <c:ptCount val="1"/>
                <c:pt idx="0">
                  <c:v>Tb-oxid</c:v>
                </c:pt>
              </c:strCache>
            </c:strRef>
          </c:tx>
          <c:spPr>
            <a:solidFill>
              <a:srgbClr val="FF0000"/>
            </a:solidFill>
            <a:ln w="28575">
              <a:solidFill>
                <a:srgbClr val="C00000"/>
              </a:solidFill>
            </a:ln>
          </c:spPr>
          <c:invertIfNegative val="0"/>
          <c:cat>
            <c:numRef>
              <c:f>Blad1!$A$4:$A$15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Blad1!$B$4:$B$15</c:f>
              <c:numCache>
                <c:formatCode>General</c:formatCode>
                <c:ptCount val="12"/>
                <c:pt idx="0">
                  <c:v>360</c:v>
                </c:pt>
                <c:pt idx="1">
                  <c:v>557</c:v>
                </c:pt>
                <c:pt idx="2">
                  <c:v>2344</c:v>
                </c:pt>
                <c:pt idx="3">
                  <c:v>2026</c:v>
                </c:pt>
                <c:pt idx="4">
                  <c:v>920</c:v>
                </c:pt>
                <c:pt idx="5">
                  <c:v>788</c:v>
                </c:pt>
                <c:pt idx="6">
                  <c:v>807</c:v>
                </c:pt>
                <c:pt idx="7">
                  <c:v>881</c:v>
                </c:pt>
                <c:pt idx="8">
                  <c:v>892</c:v>
                </c:pt>
                <c:pt idx="9">
                  <c:v>868</c:v>
                </c:pt>
                <c:pt idx="10">
                  <c:v>692</c:v>
                </c:pt>
                <c:pt idx="11">
                  <c:v>544</c:v>
                </c:pt>
              </c:numCache>
            </c:numRef>
          </c:val>
        </c:ser>
        <c:ser>
          <c:idx val="1"/>
          <c:order val="1"/>
          <c:tx>
            <c:strRef>
              <c:f>Blad1!$C$3</c:f>
              <c:strCache>
                <c:ptCount val="1"/>
                <c:pt idx="0">
                  <c:v>Dy-oxid</c:v>
                </c:pt>
              </c:strCache>
            </c:strRef>
          </c:tx>
          <c:spPr>
            <a:solidFill>
              <a:srgbClr val="00B050"/>
            </a:solidFill>
            <a:ln w="28575">
              <a:solidFill>
                <a:srgbClr val="0070C0"/>
              </a:solidFill>
            </a:ln>
          </c:spPr>
          <c:invertIfNegative val="0"/>
          <c:cat>
            <c:numRef>
              <c:f>Blad1!$A$4:$A$15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Blad1!$C$4:$C$15</c:f>
              <c:numCache>
                <c:formatCode>General</c:formatCode>
                <c:ptCount val="12"/>
                <c:pt idx="0">
                  <c:v>109</c:v>
                </c:pt>
                <c:pt idx="1">
                  <c:v>235</c:v>
                </c:pt>
                <c:pt idx="2">
                  <c:v>1508</c:v>
                </c:pt>
                <c:pt idx="3">
                  <c:v>1190</c:v>
                </c:pt>
                <c:pt idx="4">
                  <c:v>555</c:v>
                </c:pt>
                <c:pt idx="5">
                  <c:v>451</c:v>
                </c:pt>
                <c:pt idx="6">
                  <c:v>450</c:v>
                </c:pt>
                <c:pt idx="7">
                  <c:v>446</c:v>
                </c:pt>
                <c:pt idx="8">
                  <c:v>451</c:v>
                </c:pt>
                <c:pt idx="9">
                  <c:v>454</c:v>
                </c:pt>
                <c:pt idx="10">
                  <c:v>415</c:v>
                </c:pt>
                <c:pt idx="11">
                  <c:v>361</c:v>
                </c:pt>
              </c:numCache>
            </c:numRef>
          </c:val>
        </c:ser>
        <c:dLbls>
          <c:showLegendKey val="0"/>
          <c:showVal val="0"/>
          <c:showCatName val="0"/>
          <c:showSerName val="0"/>
          <c:showPercent val="0"/>
          <c:showBubbleSize val="0"/>
        </c:dLbls>
        <c:gapWidth val="150"/>
        <c:axId val="191013248"/>
        <c:axId val="191014784"/>
      </c:barChart>
      <c:catAx>
        <c:axId val="191013248"/>
        <c:scaling>
          <c:orientation val="minMax"/>
        </c:scaling>
        <c:delete val="0"/>
        <c:axPos val="b"/>
        <c:numFmt formatCode="General" sourceLinked="1"/>
        <c:majorTickMark val="out"/>
        <c:minorTickMark val="none"/>
        <c:tickLblPos val="nextTo"/>
        <c:txPr>
          <a:bodyPr rot="-5400000" vert="horz"/>
          <a:lstStyle/>
          <a:p>
            <a:pPr>
              <a:defRPr sz="1600"/>
            </a:pPr>
            <a:endParaRPr lang="sv-SE"/>
          </a:p>
        </c:txPr>
        <c:crossAx val="191014784"/>
        <c:crosses val="autoZero"/>
        <c:auto val="1"/>
        <c:lblAlgn val="ctr"/>
        <c:lblOffset val="100"/>
        <c:noMultiLvlLbl val="0"/>
      </c:catAx>
      <c:valAx>
        <c:axId val="191014784"/>
        <c:scaling>
          <c:orientation val="minMax"/>
        </c:scaling>
        <c:delete val="0"/>
        <c:axPos val="l"/>
        <c:majorGridlines/>
        <c:title>
          <c:tx>
            <c:rich>
              <a:bodyPr rot="-5400000" vert="horz"/>
              <a:lstStyle/>
              <a:p>
                <a:pPr>
                  <a:defRPr sz="1800" b="0"/>
                </a:pPr>
                <a:r>
                  <a:rPr lang="sv-SE" sz="1800" b="0" dirty="0"/>
                  <a:t>USD/kg</a:t>
                </a:r>
              </a:p>
            </c:rich>
          </c:tx>
          <c:layout>
            <c:manualLayout>
              <c:xMode val="edge"/>
              <c:yMode val="edge"/>
              <c:x val="2.3557126030624265E-2"/>
              <c:y val="0.42696261181638012"/>
            </c:manualLayout>
          </c:layout>
          <c:overlay val="0"/>
        </c:title>
        <c:numFmt formatCode="General" sourceLinked="1"/>
        <c:majorTickMark val="out"/>
        <c:minorTickMark val="none"/>
        <c:tickLblPos val="nextTo"/>
        <c:txPr>
          <a:bodyPr/>
          <a:lstStyle/>
          <a:p>
            <a:pPr>
              <a:defRPr sz="1600"/>
            </a:pPr>
            <a:endParaRPr lang="sv-SE"/>
          </a:p>
        </c:txPr>
        <c:crossAx val="191013248"/>
        <c:crosses val="autoZero"/>
        <c:crossBetween val="between"/>
      </c:valAx>
    </c:plotArea>
    <c:legend>
      <c:legendPos val="r"/>
      <c:layout/>
      <c:overlay val="0"/>
      <c:txPr>
        <a:bodyPr/>
        <a:lstStyle/>
        <a:p>
          <a:pPr>
            <a:defRPr sz="1400"/>
          </a:pPr>
          <a:endParaRPr lang="sv-SE"/>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REE , 3-värda jonradier</a:t>
            </a:r>
          </a:p>
        </c:rich>
      </c:tx>
      <c:layout>
        <c:manualLayout>
          <c:xMode val="edge"/>
          <c:yMode val="edge"/>
          <c:x val="0.30311811023622048"/>
          <c:y val="0"/>
        </c:manualLayout>
      </c:layout>
      <c:overlay val="0"/>
    </c:title>
    <c:autoTitleDeleted val="0"/>
    <c:plotArea>
      <c:layout>
        <c:manualLayout>
          <c:layoutTarget val="inner"/>
          <c:xMode val="edge"/>
          <c:yMode val="edge"/>
          <c:x val="0.10776073361200222"/>
          <c:y val="0.11822785868580586"/>
          <c:w val="0.85749062333975623"/>
          <c:h val="0.7482678352988682"/>
        </c:manualLayout>
      </c:layout>
      <c:scatterChart>
        <c:scatterStyle val="smoothMarker"/>
        <c:varyColors val="0"/>
        <c:ser>
          <c:idx val="0"/>
          <c:order val="0"/>
          <c:tx>
            <c:strRef>
              <c:f>Blad1!$C$1</c:f>
              <c:strCache>
                <c:ptCount val="1"/>
                <c:pt idx="0">
                  <c:v>R, Å</c:v>
                </c:pt>
              </c:strCache>
            </c:strRef>
          </c:tx>
          <c:marker>
            <c:symbol val="square"/>
            <c:size val="7"/>
          </c:marker>
          <c:xVal>
            <c:numRef>
              <c:f>Blad1!$B$2:$B$16</c:f>
              <c:numCache>
                <c:formatCode>General</c:formatCode>
                <c:ptCount val="15"/>
                <c:pt idx="0">
                  <c:v>57</c:v>
                </c:pt>
                <c:pt idx="1">
                  <c:v>58</c:v>
                </c:pt>
                <c:pt idx="2">
                  <c:v>59</c:v>
                </c:pt>
                <c:pt idx="3">
                  <c:v>60</c:v>
                </c:pt>
                <c:pt idx="4">
                  <c:v>61</c:v>
                </c:pt>
                <c:pt idx="5">
                  <c:v>62</c:v>
                </c:pt>
                <c:pt idx="6">
                  <c:v>63</c:v>
                </c:pt>
                <c:pt idx="7">
                  <c:v>64</c:v>
                </c:pt>
                <c:pt idx="8">
                  <c:v>65</c:v>
                </c:pt>
                <c:pt idx="9">
                  <c:v>66</c:v>
                </c:pt>
                <c:pt idx="10">
                  <c:v>67</c:v>
                </c:pt>
                <c:pt idx="11">
                  <c:v>68</c:v>
                </c:pt>
                <c:pt idx="12">
                  <c:v>69</c:v>
                </c:pt>
                <c:pt idx="13">
                  <c:v>70</c:v>
                </c:pt>
                <c:pt idx="14">
                  <c:v>71</c:v>
                </c:pt>
              </c:numCache>
            </c:numRef>
          </c:xVal>
          <c:yVal>
            <c:numRef>
              <c:f>Blad1!$C$2:$C$16</c:f>
              <c:numCache>
                <c:formatCode>General</c:formatCode>
                <c:ptCount val="15"/>
                <c:pt idx="0">
                  <c:v>1.1719999999999999</c:v>
                </c:pt>
                <c:pt idx="1">
                  <c:v>1.1499999999999999</c:v>
                </c:pt>
                <c:pt idx="2">
                  <c:v>1.1299999999999999</c:v>
                </c:pt>
                <c:pt idx="3">
                  <c:v>1.123</c:v>
                </c:pt>
                <c:pt idx="4">
                  <c:v>1.1100000000000001</c:v>
                </c:pt>
                <c:pt idx="5" formatCode="0.00">
                  <c:v>1.0980000000000001</c:v>
                </c:pt>
                <c:pt idx="6">
                  <c:v>1.087</c:v>
                </c:pt>
                <c:pt idx="7">
                  <c:v>1.0780000000000001</c:v>
                </c:pt>
                <c:pt idx="8">
                  <c:v>1.0629999999999999</c:v>
                </c:pt>
                <c:pt idx="9">
                  <c:v>1.052</c:v>
                </c:pt>
                <c:pt idx="10">
                  <c:v>1.0409999999999999</c:v>
                </c:pt>
                <c:pt idx="11">
                  <c:v>1.03</c:v>
                </c:pt>
                <c:pt idx="12">
                  <c:v>1.02</c:v>
                </c:pt>
                <c:pt idx="13">
                  <c:v>1.008</c:v>
                </c:pt>
                <c:pt idx="14">
                  <c:v>1.0009999999999999</c:v>
                </c:pt>
              </c:numCache>
            </c:numRef>
          </c:yVal>
          <c:smooth val="1"/>
        </c:ser>
        <c:dLbls>
          <c:showLegendKey val="0"/>
          <c:showVal val="0"/>
          <c:showCatName val="0"/>
          <c:showSerName val="0"/>
          <c:showPercent val="0"/>
          <c:showBubbleSize val="0"/>
        </c:dLbls>
        <c:axId val="191742720"/>
        <c:axId val="191744640"/>
      </c:scatterChart>
      <c:valAx>
        <c:axId val="191742720"/>
        <c:scaling>
          <c:orientation val="minMax"/>
          <c:max val="72"/>
          <c:min val="56"/>
        </c:scaling>
        <c:delete val="0"/>
        <c:axPos val="b"/>
        <c:title>
          <c:tx>
            <c:rich>
              <a:bodyPr/>
              <a:lstStyle/>
              <a:p>
                <a:pPr>
                  <a:defRPr sz="2000"/>
                </a:pPr>
                <a:r>
                  <a:rPr lang="sv-SE" sz="2000" dirty="0"/>
                  <a:t>Atomnummer</a:t>
                </a:r>
              </a:p>
            </c:rich>
          </c:tx>
          <c:layout/>
          <c:overlay val="0"/>
        </c:title>
        <c:numFmt formatCode="General" sourceLinked="1"/>
        <c:majorTickMark val="out"/>
        <c:minorTickMark val="none"/>
        <c:tickLblPos val="nextTo"/>
        <c:txPr>
          <a:bodyPr/>
          <a:lstStyle/>
          <a:p>
            <a:pPr>
              <a:defRPr sz="1400"/>
            </a:pPr>
            <a:endParaRPr lang="sv-SE"/>
          </a:p>
        </c:txPr>
        <c:crossAx val="191744640"/>
        <c:crossesAt val="1"/>
        <c:crossBetween val="midCat"/>
      </c:valAx>
      <c:valAx>
        <c:axId val="191744640"/>
        <c:scaling>
          <c:orientation val="minMax"/>
          <c:max val="1.2"/>
          <c:min val="1"/>
        </c:scaling>
        <c:delete val="0"/>
        <c:axPos val="l"/>
        <c:majorGridlines/>
        <c:title>
          <c:tx>
            <c:rich>
              <a:bodyPr rot="-5400000" vert="horz"/>
              <a:lstStyle/>
              <a:p>
                <a:pPr>
                  <a:defRPr sz="2000"/>
                </a:pPr>
                <a:r>
                  <a:rPr lang="sv-SE" sz="2000" dirty="0"/>
                  <a:t>Jonradie, Å</a:t>
                </a:r>
              </a:p>
            </c:rich>
          </c:tx>
          <c:layout>
            <c:manualLayout>
              <c:xMode val="edge"/>
              <c:yMode val="edge"/>
              <c:x val="0"/>
              <c:y val="0.39027635704828934"/>
            </c:manualLayout>
          </c:layout>
          <c:overlay val="0"/>
        </c:title>
        <c:numFmt formatCode="General" sourceLinked="1"/>
        <c:majorTickMark val="out"/>
        <c:minorTickMark val="none"/>
        <c:tickLblPos val="nextTo"/>
        <c:txPr>
          <a:bodyPr/>
          <a:lstStyle/>
          <a:p>
            <a:pPr>
              <a:defRPr sz="1600" b="1"/>
            </a:pPr>
            <a:endParaRPr lang="sv-SE"/>
          </a:p>
        </c:txPr>
        <c:crossAx val="191742720"/>
        <c:crosses val="autoZero"/>
        <c:crossBetween val="midCat"/>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REE , 3-värda jonradier</a:t>
            </a:r>
          </a:p>
        </c:rich>
      </c:tx>
      <c:layout>
        <c:manualLayout>
          <c:xMode val="edge"/>
          <c:yMode val="edge"/>
          <c:x val="0.30311811023622048"/>
          <c:y val="0"/>
        </c:manualLayout>
      </c:layout>
      <c:overlay val="0"/>
    </c:title>
    <c:autoTitleDeleted val="0"/>
    <c:plotArea>
      <c:layout>
        <c:manualLayout>
          <c:layoutTarget val="inner"/>
          <c:xMode val="edge"/>
          <c:yMode val="edge"/>
          <c:x val="0.10776073361200222"/>
          <c:y val="0.11822785868580586"/>
          <c:w val="0.85749062333975623"/>
          <c:h val="0.7482678352988682"/>
        </c:manualLayout>
      </c:layout>
      <c:scatterChart>
        <c:scatterStyle val="smoothMarker"/>
        <c:varyColors val="0"/>
        <c:ser>
          <c:idx val="0"/>
          <c:order val="0"/>
          <c:tx>
            <c:strRef>
              <c:f>Blad1!$C$1</c:f>
              <c:strCache>
                <c:ptCount val="1"/>
                <c:pt idx="0">
                  <c:v>R, Å</c:v>
                </c:pt>
              </c:strCache>
            </c:strRef>
          </c:tx>
          <c:marker>
            <c:symbol val="square"/>
            <c:size val="7"/>
          </c:marker>
          <c:xVal>
            <c:numRef>
              <c:f>Blad1!$B$2:$B$16</c:f>
              <c:numCache>
                <c:formatCode>General</c:formatCode>
                <c:ptCount val="15"/>
                <c:pt idx="0">
                  <c:v>57</c:v>
                </c:pt>
                <c:pt idx="1">
                  <c:v>58</c:v>
                </c:pt>
                <c:pt idx="2">
                  <c:v>59</c:v>
                </c:pt>
                <c:pt idx="3">
                  <c:v>60</c:v>
                </c:pt>
                <c:pt idx="4">
                  <c:v>61</c:v>
                </c:pt>
                <c:pt idx="5">
                  <c:v>62</c:v>
                </c:pt>
                <c:pt idx="6">
                  <c:v>63</c:v>
                </c:pt>
                <c:pt idx="7">
                  <c:v>64</c:v>
                </c:pt>
                <c:pt idx="8">
                  <c:v>65</c:v>
                </c:pt>
                <c:pt idx="9">
                  <c:v>66</c:v>
                </c:pt>
                <c:pt idx="10">
                  <c:v>67</c:v>
                </c:pt>
                <c:pt idx="11">
                  <c:v>68</c:v>
                </c:pt>
                <c:pt idx="12">
                  <c:v>69</c:v>
                </c:pt>
                <c:pt idx="13">
                  <c:v>70</c:v>
                </c:pt>
                <c:pt idx="14">
                  <c:v>71</c:v>
                </c:pt>
              </c:numCache>
            </c:numRef>
          </c:xVal>
          <c:yVal>
            <c:numRef>
              <c:f>Blad1!$C$2:$C$16</c:f>
              <c:numCache>
                <c:formatCode>General</c:formatCode>
                <c:ptCount val="15"/>
                <c:pt idx="0">
                  <c:v>1.1719999999999999</c:v>
                </c:pt>
                <c:pt idx="1">
                  <c:v>1.1499999999999999</c:v>
                </c:pt>
                <c:pt idx="2">
                  <c:v>1.1299999999999999</c:v>
                </c:pt>
                <c:pt idx="3">
                  <c:v>1.123</c:v>
                </c:pt>
                <c:pt idx="4">
                  <c:v>1.1100000000000001</c:v>
                </c:pt>
                <c:pt idx="5" formatCode="0.00">
                  <c:v>1.0980000000000001</c:v>
                </c:pt>
                <c:pt idx="6">
                  <c:v>1.087</c:v>
                </c:pt>
                <c:pt idx="7">
                  <c:v>1.0780000000000001</c:v>
                </c:pt>
                <c:pt idx="8">
                  <c:v>1.0629999999999999</c:v>
                </c:pt>
                <c:pt idx="9">
                  <c:v>1.052</c:v>
                </c:pt>
                <c:pt idx="10">
                  <c:v>1.0409999999999999</c:v>
                </c:pt>
                <c:pt idx="11">
                  <c:v>1.03</c:v>
                </c:pt>
                <c:pt idx="12">
                  <c:v>1.02</c:v>
                </c:pt>
                <c:pt idx="13">
                  <c:v>1.008</c:v>
                </c:pt>
                <c:pt idx="14">
                  <c:v>1.0009999999999999</c:v>
                </c:pt>
              </c:numCache>
            </c:numRef>
          </c:yVal>
          <c:smooth val="1"/>
        </c:ser>
        <c:dLbls>
          <c:showLegendKey val="0"/>
          <c:showVal val="0"/>
          <c:showCatName val="0"/>
          <c:showSerName val="0"/>
          <c:showPercent val="0"/>
          <c:showBubbleSize val="0"/>
        </c:dLbls>
        <c:axId val="192606208"/>
        <c:axId val="192608128"/>
      </c:scatterChart>
      <c:valAx>
        <c:axId val="192606208"/>
        <c:scaling>
          <c:orientation val="minMax"/>
          <c:max val="72"/>
          <c:min val="56"/>
        </c:scaling>
        <c:delete val="0"/>
        <c:axPos val="b"/>
        <c:title>
          <c:tx>
            <c:rich>
              <a:bodyPr/>
              <a:lstStyle/>
              <a:p>
                <a:pPr>
                  <a:defRPr sz="2000"/>
                </a:pPr>
                <a:r>
                  <a:rPr lang="sv-SE" sz="2000" dirty="0"/>
                  <a:t>Atomnummer</a:t>
                </a:r>
              </a:p>
            </c:rich>
          </c:tx>
          <c:layout/>
          <c:overlay val="0"/>
        </c:title>
        <c:numFmt formatCode="General" sourceLinked="1"/>
        <c:majorTickMark val="out"/>
        <c:minorTickMark val="none"/>
        <c:tickLblPos val="nextTo"/>
        <c:txPr>
          <a:bodyPr/>
          <a:lstStyle/>
          <a:p>
            <a:pPr>
              <a:defRPr sz="1400"/>
            </a:pPr>
            <a:endParaRPr lang="sv-SE"/>
          </a:p>
        </c:txPr>
        <c:crossAx val="192608128"/>
        <c:crossesAt val="1"/>
        <c:crossBetween val="midCat"/>
      </c:valAx>
      <c:valAx>
        <c:axId val="192608128"/>
        <c:scaling>
          <c:orientation val="minMax"/>
          <c:max val="1.2"/>
          <c:min val="1"/>
        </c:scaling>
        <c:delete val="0"/>
        <c:axPos val="l"/>
        <c:majorGridlines/>
        <c:title>
          <c:tx>
            <c:rich>
              <a:bodyPr rot="-5400000" vert="horz"/>
              <a:lstStyle/>
              <a:p>
                <a:pPr>
                  <a:defRPr sz="2000"/>
                </a:pPr>
                <a:r>
                  <a:rPr lang="sv-SE" sz="2000" dirty="0"/>
                  <a:t>Jonradie, Å</a:t>
                </a:r>
              </a:p>
            </c:rich>
          </c:tx>
          <c:layout>
            <c:manualLayout>
              <c:xMode val="edge"/>
              <c:yMode val="edge"/>
              <c:x val="0"/>
              <c:y val="0.39027635704828934"/>
            </c:manualLayout>
          </c:layout>
          <c:overlay val="0"/>
        </c:title>
        <c:numFmt formatCode="General" sourceLinked="1"/>
        <c:majorTickMark val="out"/>
        <c:minorTickMark val="none"/>
        <c:tickLblPos val="nextTo"/>
        <c:txPr>
          <a:bodyPr/>
          <a:lstStyle/>
          <a:p>
            <a:pPr>
              <a:defRPr sz="1600" b="1"/>
            </a:pPr>
            <a:endParaRPr lang="sv-SE"/>
          </a:p>
        </c:txPr>
        <c:crossAx val="192606208"/>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4"/>
    </mc:Choice>
    <mc:Fallback>
      <c:style val="4"/>
    </mc:Fallback>
  </mc:AlternateContent>
  <c:chart>
    <c:title>
      <c:layout>
        <c:manualLayout>
          <c:xMode val="edge"/>
          <c:yMode val="edge"/>
          <c:x val="0.41984470572843929"/>
          <c:y val="2.7295212812611463E-2"/>
        </c:manualLayout>
      </c:layout>
      <c:overlay val="0"/>
      <c:txPr>
        <a:bodyPr/>
        <a:lstStyle/>
        <a:p>
          <a:pPr>
            <a:defRPr sz="2800"/>
          </a:pPr>
          <a:endParaRPr lang="sv-SE"/>
        </a:p>
      </c:txPr>
    </c:title>
    <c:autoTitleDeleted val="0"/>
    <c:plotArea>
      <c:layout>
        <c:manualLayout>
          <c:layoutTarget val="inner"/>
          <c:xMode val="edge"/>
          <c:yMode val="edge"/>
          <c:x val="0.14248337486311044"/>
          <c:y val="0.19769132794768834"/>
          <c:w val="0.81720364403955115"/>
          <c:h val="0.58681806518852397"/>
        </c:manualLayout>
      </c:layout>
      <c:barChart>
        <c:barDir val="col"/>
        <c:grouping val="clustered"/>
        <c:varyColors val="0"/>
        <c:ser>
          <c:idx val="0"/>
          <c:order val="0"/>
          <c:tx>
            <c:strRef>
              <c:f>Blad1!$F$3</c:f>
              <c:strCache>
                <c:ptCount val="1"/>
                <c:pt idx="0">
                  <c:v>Densitet</c:v>
                </c:pt>
              </c:strCache>
            </c:strRef>
          </c:tx>
          <c:invertIfNegative val="0"/>
          <c:cat>
            <c:strRef>
              <c:f>Blad1!$A$4:$A$20</c:f>
              <c:strCache>
                <c:ptCount val="17"/>
                <c:pt idx="0">
                  <c:v>Scandium</c:v>
                </c:pt>
                <c:pt idx="1">
                  <c:v>Yttrium</c:v>
                </c:pt>
                <c:pt idx="2">
                  <c:v>Lantan</c:v>
                </c:pt>
                <c:pt idx="3">
                  <c:v>Cerium</c:v>
                </c:pt>
                <c:pt idx="4">
                  <c:v>Praseodym</c:v>
                </c:pt>
                <c:pt idx="5">
                  <c:v>Neodym</c:v>
                </c:pt>
                <c:pt idx="6">
                  <c:v>Prometium</c:v>
                </c:pt>
                <c:pt idx="7">
                  <c:v>Samarium</c:v>
                </c:pt>
                <c:pt idx="8">
                  <c:v>Europium</c:v>
                </c:pt>
                <c:pt idx="9">
                  <c:v>Gadolinium</c:v>
                </c:pt>
                <c:pt idx="10">
                  <c:v>Terbium</c:v>
                </c:pt>
                <c:pt idx="11">
                  <c:v>Dysprosium</c:v>
                </c:pt>
                <c:pt idx="12">
                  <c:v>Holmium</c:v>
                </c:pt>
                <c:pt idx="13">
                  <c:v>Erbium</c:v>
                </c:pt>
                <c:pt idx="14">
                  <c:v>Tulium</c:v>
                </c:pt>
                <c:pt idx="15">
                  <c:v>Ytterbium</c:v>
                </c:pt>
                <c:pt idx="16">
                  <c:v>Lutetium</c:v>
                </c:pt>
              </c:strCache>
            </c:strRef>
          </c:cat>
          <c:val>
            <c:numRef>
              <c:f>Blad1!$F$4:$F$20</c:f>
              <c:numCache>
                <c:formatCode>0.00</c:formatCode>
                <c:ptCount val="17"/>
                <c:pt idx="0">
                  <c:v>2.99</c:v>
                </c:pt>
                <c:pt idx="1">
                  <c:v>4.47</c:v>
                </c:pt>
                <c:pt idx="2">
                  <c:v>6.15</c:v>
                </c:pt>
                <c:pt idx="3">
                  <c:v>8.16</c:v>
                </c:pt>
                <c:pt idx="4">
                  <c:v>6.77</c:v>
                </c:pt>
                <c:pt idx="5">
                  <c:v>7.01</c:v>
                </c:pt>
                <c:pt idx="6">
                  <c:v>7.26</c:v>
                </c:pt>
                <c:pt idx="7">
                  <c:v>7.52</c:v>
                </c:pt>
                <c:pt idx="8">
                  <c:v>5.24</c:v>
                </c:pt>
                <c:pt idx="9">
                  <c:v>7.9</c:v>
                </c:pt>
                <c:pt idx="10">
                  <c:v>8.23</c:v>
                </c:pt>
                <c:pt idx="11">
                  <c:v>8.5500000000000007</c:v>
                </c:pt>
                <c:pt idx="12">
                  <c:v>8.8000000000000007</c:v>
                </c:pt>
                <c:pt idx="13">
                  <c:v>9.07</c:v>
                </c:pt>
                <c:pt idx="14">
                  <c:v>9.32</c:v>
                </c:pt>
                <c:pt idx="15">
                  <c:v>6.97</c:v>
                </c:pt>
                <c:pt idx="16">
                  <c:v>9.84</c:v>
                </c:pt>
              </c:numCache>
            </c:numRef>
          </c:val>
        </c:ser>
        <c:dLbls>
          <c:showLegendKey val="0"/>
          <c:showVal val="0"/>
          <c:showCatName val="0"/>
          <c:showSerName val="0"/>
          <c:showPercent val="0"/>
          <c:showBubbleSize val="0"/>
        </c:dLbls>
        <c:gapWidth val="150"/>
        <c:axId val="192369408"/>
        <c:axId val="192370944"/>
      </c:barChart>
      <c:catAx>
        <c:axId val="192369408"/>
        <c:scaling>
          <c:orientation val="minMax"/>
        </c:scaling>
        <c:delete val="0"/>
        <c:axPos val="b"/>
        <c:majorTickMark val="out"/>
        <c:minorTickMark val="none"/>
        <c:tickLblPos val="nextTo"/>
        <c:txPr>
          <a:bodyPr/>
          <a:lstStyle/>
          <a:p>
            <a:pPr>
              <a:defRPr sz="1600" b="1" baseline="0"/>
            </a:pPr>
            <a:endParaRPr lang="sv-SE"/>
          </a:p>
        </c:txPr>
        <c:crossAx val="192370944"/>
        <c:crosses val="autoZero"/>
        <c:auto val="1"/>
        <c:lblAlgn val="ctr"/>
        <c:lblOffset val="100"/>
        <c:noMultiLvlLbl val="0"/>
      </c:catAx>
      <c:valAx>
        <c:axId val="192370944"/>
        <c:scaling>
          <c:orientation val="minMax"/>
          <c:max val="10"/>
        </c:scaling>
        <c:delete val="0"/>
        <c:axPos val="l"/>
        <c:majorGridlines/>
        <c:title>
          <c:tx>
            <c:rich>
              <a:bodyPr rot="-5400000" vert="horz"/>
              <a:lstStyle/>
              <a:p>
                <a:pPr>
                  <a:defRPr sz="2000"/>
                </a:pPr>
                <a:r>
                  <a:rPr lang="sv-SE" sz="2000" dirty="0" smtClean="0"/>
                  <a:t>Densitet g/cm</a:t>
                </a:r>
                <a:r>
                  <a:rPr lang="sv-SE" sz="2000" baseline="30000" dirty="0" smtClean="0"/>
                  <a:t>3</a:t>
                </a:r>
                <a:endParaRPr lang="sv-SE" sz="2000" dirty="0"/>
              </a:p>
            </c:rich>
          </c:tx>
          <c:layout>
            <c:manualLayout>
              <c:xMode val="edge"/>
              <c:yMode val="edge"/>
              <c:x val="1.4600758645864746E-2"/>
              <c:y val="0.37931565804857659"/>
            </c:manualLayout>
          </c:layout>
          <c:overlay val="0"/>
        </c:title>
        <c:numFmt formatCode="0.00" sourceLinked="1"/>
        <c:majorTickMark val="out"/>
        <c:minorTickMark val="none"/>
        <c:tickLblPos val="nextTo"/>
        <c:txPr>
          <a:bodyPr/>
          <a:lstStyle/>
          <a:p>
            <a:pPr>
              <a:defRPr sz="1400" b="1"/>
            </a:pPr>
            <a:endParaRPr lang="sv-SE"/>
          </a:p>
        </c:txPr>
        <c:crossAx val="19236940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Blad1!$B$1</c:f>
              <c:strCache>
                <c:ptCount val="1"/>
                <c:pt idx="0">
                  <c:v>Bastnäsit</c:v>
                </c:pt>
              </c:strCache>
            </c:strRef>
          </c:tx>
          <c:invertIfNegative val="0"/>
          <c:cat>
            <c:strRef>
              <c:f>Blad1!$A$2:$A$16</c:f>
              <c:strCache>
                <c:ptCount val="15"/>
                <c:pt idx="0">
                  <c:v>Y</c:v>
                </c:pt>
                <c:pt idx="1">
                  <c:v>La</c:v>
                </c:pt>
                <c:pt idx="2">
                  <c:v>Ce</c:v>
                </c:pt>
                <c:pt idx="3">
                  <c:v>Pr</c:v>
                </c:pt>
                <c:pt idx="4">
                  <c:v>Nd</c:v>
                </c:pt>
                <c:pt idx="5">
                  <c:v>Sm</c:v>
                </c:pt>
                <c:pt idx="6">
                  <c:v>Eu</c:v>
                </c:pt>
                <c:pt idx="7">
                  <c:v>Gd</c:v>
                </c:pt>
                <c:pt idx="8">
                  <c:v>Tb</c:v>
                </c:pt>
                <c:pt idx="9">
                  <c:v>Dy</c:v>
                </c:pt>
                <c:pt idx="10">
                  <c:v>Ho</c:v>
                </c:pt>
                <c:pt idx="11">
                  <c:v>Er</c:v>
                </c:pt>
                <c:pt idx="12">
                  <c:v>Tm</c:v>
                </c:pt>
                <c:pt idx="13">
                  <c:v>Yb</c:v>
                </c:pt>
                <c:pt idx="14">
                  <c:v>Lu</c:v>
                </c:pt>
              </c:strCache>
            </c:strRef>
          </c:cat>
          <c:val>
            <c:numRef>
              <c:f>Blad1!$B$2:$B$16</c:f>
              <c:numCache>
                <c:formatCode>General</c:formatCode>
                <c:ptCount val="15"/>
                <c:pt idx="0">
                  <c:v>0.1</c:v>
                </c:pt>
                <c:pt idx="1">
                  <c:v>32</c:v>
                </c:pt>
                <c:pt idx="2">
                  <c:v>49</c:v>
                </c:pt>
                <c:pt idx="3">
                  <c:v>4.4000000000000004</c:v>
                </c:pt>
                <c:pt idx="4">
                  <c:v>13.5</c:v>
                </c:pt>
                <c:pt idx="5">
                  <c:v>0.5</c:v>
                </c:pt>
                <c:pt idx="6">
                  <c:v>0.1</c:v>
                </c:pt>
                <c:pt idx="11">
                  <c:v>0.1</c:v>
                </c:pt>
              </c:numCache>
            </c:numRef>
          </c:val>
        </c:ser>
        <c:ser>
          <c:idx val="1"/>
          <c:order val="1"/>
          <c:tx>
            <c:strRef>
              <c:f>Blad1!$C$1</c:f>
              <c:strCache>
                <c:ptCount val="1"/>
                <c:pt idx="0">
                  <c:v>Monazit</c:v>
                </c:pt>
              </c:strCache>
            </c:strRef>
          </c:tx>
          <c:invertIfNegative val="0"/>
          <c:cat>
            <c:strRef>
              <c:f>Blad1!$A$2:$A$16</c:f>
              <c:strCache>
                <c:ptCount val="15"/>
                <c:pt idx="0">
                  <c:v>Y</c:v>
                </c:pt>
                <c:pt idx="1">
                  <c:v>La</c:v>
                </c:pt>
                <c:pt idx="2">
                  <c:v>Ce</c:v>
                </c:pt>
                <c:pt idx="3">
                  <c:v>Pr</c:v>
                </c:pt>
                <c:pt idx="4">
                  <c:v>Nd</c:v>
                </c:pt>
                <c:pt idx="5">
                  <c:v>Sm</c:v>
                </c:pt>
                <c:pt idx="6">
                  <c:v>Eu</c:v>
                </c:pt>
                <c:pt idx="7">
                  <c:v>Gd</c:v>
                </c:pt>
                <c:pt idx="8">
                  <c:v>Tb</c:v>
                </c:pt>
                <c:pt idx="9">
                  <c:v>Dy</c:v>
                </c:pt>
                <c:pt idx="10">
                  <c:v>Ho</c:v>
                </c:pt>
                <c:pt idx="11">
                  <c:v>Er</c:v>
                </c:pt>
                <c:pt idx="12">
                  <c:v>Tm</c:v>
                </c:pt>
                <c:pt idx="13">
                  <c:v>Yb</c:v>
                </c:pt>
                <c:pt idx="14">
                  <c:v>Lu</c:v>
                </c:pt>
              </c:strCache>
            </c:strRef>
          </c:cat>
          <c:val>
            <c:numRef>
              <c:f>Blad1!$C$2:$C$16</c:f>
              <c:numCache>
                <c:formatCode>General</c:formatCode>
                <c:ptCount val="15"/>
                <c:pt idx="0">
                  <c:v>2.1</c:v>
                </c:pt>
                <c:pt idx="1">
                  <c:v>23</c:v>
                </c:pt>
                <c:pt idx="2">
                  <c:v>45.5</c:v>
                </c:pt>
                <c:pt idx="3">
                  <c:v>5</c:v>
                </c:pt>
                <c:pt idx="4">
                  <c:v>18</c:v>
                </c:pt>
                <c:pt idx="5">
                  <c:v>3.5</c:v>
                </c:pt>
                <c:pt idx="6">
                  <c:v>0.1</c:v>
                </c:pt>
                <c:pt idx="7">
                  <c:v>1.8</c:v>
                </c:pt>
                <c:pt idx="11">
                  <c:v>1</c:v>
                </c:pt>
              </c:numCache>
            </c:numRef>
          </c:val>
        </c:ser>
        <c:ser>
          <c:idx val="2"/>
          <c:order val="2"/>
          <c:tx>
            <c:strRef>
              <c:f>Blad1!$D$1</c:f>
              <c:strCache>
                <c:ptCount val="1"/>
                <c:pt idx="0">
                  <c:v>Xenotim</c:v>
                </c:pt>
              </c:strCache>
            </c:strRef>
          </c:tx>
          <c:invertIfNegative val="0"/>
          <c:cat>
            <c:strRef>
              <c:f>Blad1!$A$2:$A$16</c:f>
              <c:strCache>
                <c:ptCount val="15"/>
                <c:pt idx="0">
                  <c:v>Y</c:v>
                </c:pt>
                <c:pt idx="1">
                  <c:v>La</c:v>
                </c:pt>
                <c:pt idx="2">
                  <c:v>Ce</c:v>
                </c:pt>
                <c:pt idx="3">
                  <c:v>Pr</c:v>
                </c:pt>
                <c:pt idx="4">
                  <c:v>Nd</c:v>
                </c:pt>
                <c:pt idx="5">
                  <c:v>Sm</c:v>
                </c:pt>
                <c:pt idx="6">
                  <c:v>Eu</c:v>
                </c:pt>
                <c:pt idx="7">
                  <c:v>Gd</c:v>
                </c:pt>
                <c:pt idx="8">
                  <c:v>Tb</c:v>
                </c:pt>
                <c:pt idx="9">
                  <c:v>Dy</c:v>
                </c:pt>
                <c:pt idx="10">
                  <c:v>Ho</c:v>
                </c:pt>
                <c:pt idx="11">
                  <c:v>Er</c:v>
                </c:pt>
                <c:pt idx="12">
                  <c:v>Tm</c:v>
                </c:pt>
                <c:pt idx="13">
                  <c:v>Yb</c:v>
                </c:pt>
                <c:pt idx="14">
                  <c:v>Lu</c:v>
                </c:pt>
              </c:strCache>
            </c:strRef>
          </c:cat>
          <c:val>
            <c:numRef>
              <c:f>Blad1!$D$2:$D$16</c:f>
              <c:numCache>
                <c:formatCode>General</c:formatCode>
                <c:ptCount val="15"/>
                <c:pt idx="0">
                  <c:v>60.8</c:v>
                </c:pt>
                <c:pt idx="1">
                  <c:v>0.5</c:v>
                </c:pt>
                <c:pt idx="2">
                  <c:v>5</c:v>
                </c:pt>
                <c:pt idx="3">
                  <c:v>0.7</c:v>
                </c:pt>
                <c:pt idx="4">
                  <c:v>2.2000000000000002</c:v>
                </c:pt>
                <c:pt idx="5">
                  <c:v>1.9</c:v>
                </c:pt>
                <c:pt idx="6">
                  <c:v>0.2</c:v>
                </c:pt>
                <c:pt idx="7">
                  <c:v>4</c:v>
                </c:pt>
                <c:pt idx="8">
                  <c:v>1</c:v>
                </c:pt>
                <c:pt idx="9">
                  <c:v>8.6999999999999993</c:v>
                </c:pt>
                <c:pt idx="10">
                  <c:v>2.1</c:v>
                </c:pt>
                <c:pt idx="11">
                  <c:v>5.4</c:v>
                </c:pt>
                <c:pt idx="12">
                  <c:v>0.9</c:v>
                </c:pt>
                <c:pt idx="13">
                  <c:v>6.2</c:v>
                </c:pt>
                <c:pt idx="14">
                  <c:v>0.4</c:v>
                </c:pt>
              </c:numCache>
            </c:numRef>
          </c:val>
        </c:ser>
        <c:dLbls>
          <c:showLegendKey val="0"/>
          <c:showVal val="0"/>
          <c:showCatName val="0"/>
          <c:showSerName val="0"/>
          <c:showPercent val="0"/>
          <c:showBubbleSize val="0"/>
        </c:dLbls>
        <c:gapWidth val="150"/>
        <c:shape val="box"/>
        <c:axId val="192443904"/>
        <c:axId val="192445824"/>
        <c:axId val="0"/>
      </c:bar3DChart>
      <c:catAx>
        <c:axId val="192443904"/>
        <c:scaling>
          <c:orientation val="minMax"/>
        </c:scaling>
        <c:delete val="0"/>
        <c:axPos val="b"/>
        <c:title>
          <c:tx>
            <c:rich>
              <a:bodyPr/>
              <a:lstStyle/>
              <a:p>
                <a:pPr>
                  <a:defRPr sz="1400"/>
                </a:pPr>
                <a:r>
                  <a:rPr lang="en-US" sz="1400" dirty="0"/>
                  <a:t>REO</a:t>
                </a:r>
              </a:p>
            </c:rich>
          </c:tx>
          <c:layout/>
          <c:overlay val="0"/>
        </c:title>
        <c:majorTickMark val="out"/>
        <c:minorTickMark val="none"/>
        <c:tickLblPos val="nextTo"/>
        <c:txPr>
          <a:bodyPr/>
          <a:lstStyle/>
          <a:p>
            <a:pPr>
              <a:defRPr sz="1600" b="1"/>
            </a:pPr>
            <a:endParaRPr lang="sv-SE"/>
          </a:p>
        </c:txPr>
        <c:crossAx val="192445824"/>
        <c:crosses val="autoZero"/>
        <c:auto val="1"/>
        <c:lblAlgn val="ctr"/>
        <c:lblOffset val="100"/>
        <c:noMultiLvlLbl val="0"/>
      </c:catAx>
      <c:valAx>
        <c:axId val="192445824"/>
        <c:scaling>
          <c:orientation val="minMax"/>
        </c:scaling>
        <c:delete val="0"/>
        <c:axPos val="l"/>
        <c:majorGridlines/>
        <c:title>
          <c:tx>
            <c:rich>
              <a:bodyPr rot="-5400000" vert="horz"/>
              <a:lstStyle/>
              <a:p>
                <a:pPr>
                  <a:defRPr sz="1600"/>
                </a:pPr>
                <a:r>
                  <a:rPr lang="en-US" sz="1600" dirty="0"/>
                  <a:t>% av TREO</a:t>
                </a:r>
              </a:p>
            </c:rich>
          </c:tx>
          <c:layout/>
          <c:overlay val="0"/>
        </c:title>
        <c:numFmt formatCode="General" sourceLinked="1"/>
        <c:majorTickMark val="out"/>
        <c:minorTickMark val="none"/>
        <c:tickLblPos val="nextTo"/>
        <c:txPr>
          <a:bodyPr/>
          <a:lstStyle/>
          <a:p>
            <a:pPr>
              <a:defRPr sz="1600"/>
            </a:pPr>
            <a:endParaRPr lang="sv-SE"/>
          </a:p>
        </c:txPr>
        <c:crossAx val="192443904"/>
        <c:crosses val="autoZero"/>
        <c:crossBetween val="between"/>
      </c:valAx>
    </c:plotArea>
    <c:legend>
      <c:legendPos val="r"/>
      <c:layout/>
      <c:overlay val="0"/>
      <c:txPr>
        <a:bodyPr/>
        <a:lstStyle/>
        <a:p>
          <a:pPr>
            <a:defRPr sz="1600"/>
          </a:pPr>
          <a:endParaRPr lang="sv-SE"/>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US" dirty="0"/>
              <a:t>REE </a:t>
            </a:r>
            <a:r>
              <a:rPr lang="en-US" dirty="0" err="1"/>
              <a:t>reserver</a:t>
            </a:r>
            <a:r>
              <a:rPr lang="en-US" dirty="0"/>
              <a:t> </a:t>
            </a:r>
            <a:r>
              <a:rPr lang="en-US" dirty="0" smtClean="0"/>
              <a:t>2015 (</a:t>
            </a:r>
            <a:r>
              <a:rPr lang="en-US" dirty="0" err="1" smtClean="0"/>
              <a:t>som</a:t>
            </a:r>
            <a:r>
              <a:rPr lang="en-US" dirty="0" smtClean="0"/>
              <a:t> TREO) </a:t>
            </a:r>
            <a:endParaRPr lang="en-US" dirty="0"/>
          </a:p>
        </c:rich>
      </c:tx>
      <c:layout>
        <c:manualLayout>
          <c:xMode val="edge"/>
          <c:yMode val="edge"/>
          <c:x val="0.35354296841927019"/>
          <c:y val="4.1666666666666664E-2"/>
        </c:manualLayout>
      </c:layout>
      <c:overlay val="1"/>
    </c:title>
    <c:autoTitleDeleted val="0"/>
    <c:plotArea>
      <c:layout/>
      <c:barChart>
        <c:barDir val="col"/>
        <c:grouping val="clustered"/>
        <c:varyColors val="0"/>
        <c:ser>
          <c:idx val="0"/>
          <c:order val="0"/>
          <c:invertIfNegative val="0"/>
          <c:dLbls>
            <c:txPr>
              <a:bodyPr/>
              <a:lstStyle/>
              <a:p>
                <a:pPr>
                  <a:defRPr sz="1100" b="1"/>
                </a:pPr>
                <a:endParaRPr lang="sv-SE"/>
              </a:p>
            </c:txPr>
            <c:dLblPos val="outEnd"/>
            <c:showLegendKey val="0"/>
            <c:showVal val="1"/>
            <c:showCatName val="0"/>
            <c:showSerName val="0"/>
            <c:showPercent val="0"/>
            <c:showBubbleSize val="0"/>
            <c:showLeaderLines val="0"/>
          </c:dLbls>
          <c:cat>
            <c:strRef>
              <c:f>Blad1!$A$3:$A$11</c:f>
              <c:strCache>
                <c:ptCount val="9"/>
                <c:pt idx="0">
                  <c:v>Totalt</c:v>
                </c:pt>
                <c:pt idx="1">
                  <c:v>Kina</c:v>
                </c:pt>
                <c:pt idx="2">
                  <c:v>Brasilien</c:v>
                </c:pt>
                <c:pt idx="3">
                  <c:v>Australien</c:v>
                </c:pt>
                <c:pt idx="4">
                  <c:v>Indien</c:v>
                </c:pt>
                <c:pt idx="5">
                  <c:v>USA</c:v>
                </c:pt>
                <c:pt idx="6">
                  <c:v>Sverige</c:v>
                </c:pt>
                <c:pt idx="7">
                  <c:v>Malaysia</c:v>
                </c:pt>
                <c:pt idx="8">
                  <c:v>Övriga världen</c:v>
                </c:pt>
              </c:strCache>
            </c:strRef>
          </c:cat>
          <c:val>
            <c:numRef>
              <c:f>Blad1!$B$3:$B$11</c:f>
              <c:numCache>
                <c:formatCode>General</c:formatCode>
                <c:ptCount val="9"/>
                <c:pt idx="0">
                  <c:v>130</c:v>
                </c:pt>
                <c:pt idx="1">
                  <c:v>55</c:v>
                </c:pt>
                <c:pt idx="2">
                  <c:v>22</c:v>
                </c:pt>
                <c:pt idx="3">
                  <c:v>3.2</c:v>
                </c:pt>
                <c:pt idx="4">
                  <c:v>3.1</c:v>
                </c:pt>
                <c:pt idx="5">
                  <c:v>1.8</c:v>
                </c:pt>
                <c:pt idx="6">
                  <c:v>0.41</c:v>
                </c:pt>
                <c:pt idx="7">
                  <c:v>0.03</c:v>
                </c:pt>
                <c:pt idx="8">
                  <c:v>45</c:v>
                </c:pt>
              </c:numCache>
            </c:numRef>
          </c:val>
        </c:ser>
        <c:dLbls>
          <c:dLblPos val="outEnd"/>
          <c:showLegendKey val="0"/>
          <c:showVal val="1"/>
          <c:showCatName val="0"/>
          <c:showSerName val="0"/>
          <c:showPercent val="0"/>
          <c:showBubbleSize val="0"/>
        </c:dLbls>
        <c:gapWidth val="150"/>
        <c:axId val="192484480"/>
        <c:axId val="192491520"/>
      </c:barChart>
      <c:catAx>
        <c:axId val="192484480"/>
        <c:scaling>
          <c:orientation val="minMax"/>
        </c:scaling>
        <c:delete val="0"/>
        <c:axPos val="b"/>
        <c:majorTickMark val="out"/>
        <c:minorTickMark val="none"/>
        <c:tickLblPos val="nextTo"/>
        <c:txPr>
          <a:bodyPr/>
          <a:lstStyle/>
          <a:p>
            <a:pPr>
              <a:defRPr sz="1200" b="1"/>
            </a:pPr>
            <a:endParaRPr lang="sv-SE"/>
          </a:p>
        </c:txPr>
        <c:crossAx val="192491520"/>
        <c:crosses val="autoZero"/>
        <c:auto val="1"/>
        <c:lblAlgn val="ctr"/>
        <c:lblOffset val="100"/>
        <c:noMultiLvlLbl val="0"/>
      </c:catAx>
      <c:valAx>
        <c:axId val="192491520"/>
        <c:scaling>
          <c:orientation val="minMax"/>
        </c:scaling>
        <c:delete val="0"/>
        <c:axPos val="l"/>
        <c:majorGridlines/>
        <c:title>
          <c:tx>
            <c:rich>
              <a:bodyPr rot="-5400000" vert="horz"/>
              <a:lstStyle/>
              <a:p>
                <a:pPr>
                  <a:defRPr sz="1400"/>
                </a:pPr>
                <a:r>
                  <a:rPr lang="sv-SE" sz="1400"/>
                  <a:t>Millioner ton</a:t>
                </a:r>
              </a:p>
            </c:rich>
          </c:tx>
          <c:layout>
            <c:manualLayout>
              <c:xMode val="edge"/>
              <c:yMode val="edge"/>
              <c:x val="2.3655913978494623E-2"/>
              <c:y val="0.31974434686048858"/>
            </c:manualLayout>
          </c:layout>
          <c:overlay val="0"/>
        </c:title>
        <c:numFmt formatCode="General" sourceLinked="1"/>
        <c:majorTickMark val="out"/>
        <c:minorTickMark val="none"/>
        <c:tickLblPos val="nextTo"/>
        <c:crossAx val="1924844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Blad1!$C$1</c:f>
              <c:strCache>
                <c:ptCount val="1"/>
                <c:pt idx="0">
                  <c:v>logD</c:v>
                </c:pt>
              </c:strCache>
            </c:strRef>
          </c:tx>
          <c:spPr>
            <a:ln w="28575">
              <a:noFill/>
            </a:ln>
          </c:spPr>
          <c:xVal>
            <c:numRef>
              <c:f>Blad1!$B$2:$B$11</c:f>
              <c:numCache>
                <c:formatCode>General</c:formatCode>
                <c:ptCount val="10"/>
                <c:pt idx="0">
                  <c:v>57</c:v>
                </c:pt>
                <c:pt idx="1">
                  <c:v>58</c:v>
                </c:pt>
                <c:pt idx="2">
                  <c:v>59</c:v>
                </c:pt>
                <c:pt idx="3">
                  <c:v>61</c:v>
                </c:pt>
                <c:pt idx="4">
                  <c:v>63</c:v>
                </c:pt>
                <c:pt idx="5">
                  <c:v>65</c:v>
                </c:pt>
                <c:pt idx="6">
                  <c:v>67.599999999999994</c:v>
                </c:pt>
                <c:pt idx="7">
                  <c:v>69</c:v>
                </c:pt>
                <c:pt idx="8">
                  <c:v>70</c:v>
                </c:pt>
                <c:pt idx="9">
                  <c:v>71</c:v>
                </c:pt>
              </c:numCache>
            </c:numRef>
          </c:xVal>
          <c:yVal>
            <c:numRef>
              <c:f>Blad1!$C$2:$C$11</c:f>
              <c:numCache>
                <c:formatCode>General</c:formatCode>
                <c:ptCount val="10"/>
                <c:pt idx="0">
                  <c:v>-3</c:v>
                </c:pt>
                <c:pt idx="1">
                  <c:v>-2.6</c:v>
                </c:pt>
                <c:pt idx="2">
                  <c:v>-2.2000000000000002</c:v>
                </c:pt>
                <c:pt idx="3">
                  <c:v>-1.5</c:v>
                </c:pt>
                <c:pt idx="4">
                  <c:v>-0.75</c:v>
                </c:pt>
                <c:pt idx="5">
                  <c:v>0.15</c:v>
                </c:pt>
                <c:pt idx="6">
                  <c:v>1.25</c:v>
                </c:pt>
                <c:pt idx="7">
                  <c:v>1.85</c:v>
                </c:pt>
                <c:pt idx="8">
                  <c:v>2.35</c:v>
                </c:pt>
                <c:pt idx="9">
                  <c:v>2.6</c:v>
                </c:pt>
              </c:numCache>
            </c:numRef>
          </c:yVal>
          <c:smooth val="0"/>
        </c:ser>
        <c:dLbls>
          <c:showLegendKey val="0"/>
          <c:showVal val="0"/>
          <c:showCatName val="0"/>
          <c:showSerName val="0"/>
          <c:showPercent val="0"/>
          <c:showBubbleSize val="0"/>
        </c:dLbls>
        <c:axId val="192534400"/>
        <c:axId val="192536576"/>
      </c:scatterChart>
      <c:valAx>
        <c:axId val="192534400"/>
        <c:scaling>
          <c:orientation val="minMax"/>
          <c:max val="71"/>
          <c:min val="57"/>
        </c:scaling>
        <c:delete val="0"/>
        <c:axPos val="b"/>
        <c:title>
          <c:tx>
            <c:rich>
              <a:bodyPr/>
              <a:lstStyle/>
              <a:p>
                <a:pPr>
                  <a:defRPr/>
                </a:pPr>
                <a:r>
                  <a:rPr lang="en-US" sz="1100"/>
                  <a:t>atomnr Z</a:t>
                </a:r>
              </a:p>
            </c:rich>
          </c:tx>
          <c:layout>
            <c:manualLayout>
              <c:xMode val="edge"/>
              <c:yMode val="edge"/>
              <c:x val="0.86758333333333337"/>
              <c:y val="0.68782407407407409"/>
            </c:manualLayout>
          </c:layout>
          <c:overlay val="0"/>
        </c:title>
        <c:numFmt formatCode="General" sourceLinked="1"/>
        <c:majorTickMark val="out"/>
        <c:minorTickMark val="none"/>
        <c:tickLblPos val="nextTo"/>
        <c:crossAx val="192536576"/>
        <c:crossesAt val="-3"/>
        <c:crossBetween val="midCat"/>
      </c:valAx>
      <c:valAx>
        <c:axId val="192536576"/>
        <c:scaling>
          <c:orientation val="minMax"/>
          <c:min val="-3"/>
        </c:scaling>
        <c:delete val="0"/>
        <c:axPos val="l"/>
        <c:majorGridlines/>
        <c:title>
          <c:tx>
            <c:rich>
              <a:bodyPr/>
              <a:lstStyle/>
              <a:p>
                <a:pPr>
                  <a:defRPr sz="1200"/>
                </a:pPr>
                <a:r>
                  <a:rPr lang="sv-SE" sz="1200"/>
                  <a:t>log D</a:t>
                </a:r>
              </a:p>
            </c:rich>
          </c:tx>
          <c:layout>
            <c:manualLayout>
              <c:xMode val="edge"/>
              <c:yMode val="edge"/>
              <c:x val="3.6111111111111108E-2"/>
              <c:y val="4.9265091863517074E-2"/>
            </c:manualLayout>
          </c:layout>
          <c:overlay val="0"/>
        </c:title>
        <c:numFmt formatCode="General" sourceLinked="1"/>
        <c:majorTickMark val="out"/>
        <c:minorTickMark val="none"/>
        <c:tickLblPos val="nextTo"/>
        <c:crossAx val="192534400"/>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05664109883482"/>
          <c:y val="0"/>
          <c:w val="0.75828734449006796"/>
          <c:h val="0.97779157578982456"/>
        </c:manualLayout>
      </c:layout>
      <c:pieChart>
        <c:varyColors val="1"/>
        <c:ser>
          <c:idx val="0"/>
          <c:order val="0"/>
          <c:tx>
            <c:strRef>
              <c:f>Blad1!$B$3</c:f>
              <c:strCache>
                <c:ptCount val="1"/>
                <c:pt idx="0">
                  <c:v>procent</c:v>
                </c:pt>
              </c:strCache>
            </c:strRef>
          </c:tx>
          <c:cat>
            <c:strRef>
              <c:f>Blad1!$A$4:$A$12</c:f>
              <c:strCache>
                <c:ptCount val="9"/>
                <c:pt idx="0">
                  <c:v>Magneter</c:v>
                </c:pt>
                <c:pt idx="1">
                  <c:v>Batterier</c:v>
                </c:pt>
                <c:pt idx="2">
                  <c:v>Metallurgi</c:v>
                </c:pt>
                <c:pt idx="3">
                  <c:v>Bilkatalysatorer</c:v>
                </c:pt>
                <c:pt idx="4">
                  <c:v>Krackningskatalysatorer</c:v>
                </c:pt>
                <c:pt idx="5">
                  <c:v>Polermedel</c:v>
                </c:pt>
                <c:pt idx="6">
                  <c:v>Tillsats i glas</c:v>
                </c:pt>
                <c:pt idx="7">
                  <c:v>Luminiscens</c:v>
                </c:pt>
                <c:pt idx="8">
                  <c:v>Annat</c:v>
                </c:pt>
              </c:strCache>
            </c:strRef>
          </c:cat>
          <c:val>
            <c:numRef>
              <c:f>Blad1!$B$4:$B$12</c:f>
              <c:numCache>
                <c:formatCode>General</c:formatCode>
                <c:ptCount val="9"/>
                <c:pt idx="0">
                  <c:v>25</c:v>
                </c:pt>
                <c:pt idx="1">
                  <c:v>14</c:v>
                </c:pt>
                <c:pt idx="2">
                  <c:v>9</c:v>
                </c:pt>
                <c:pt idx="3">
                  <c:v>7</c:v>
                </c:pt>
                <c:pt idx="4">
                  <c:v>15</c:v>
                </c:pt>
                <c:pt idx="5">
                  <c:v>14</c:v>
                </c:pt>
                <c:pt idx="6">
                  <c:v>6</c:v>
                </c:pt>
                <c:pt idx="7">
                  <c:v>6</c:v>
                </c:pt>
                <c:pt idx="8">
                  <c:v>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Priser Nd-oxid och Ce-oxid USD/kg </a:t>
            </a:r>
          </a:p>
        </c:rich>
      </c:tx>
      <c:layout/>
      <c:overlay val="0"/>
    </c:title>
    <c:autoTitleDeleted val="0"/>
    <c:plotArea>
      <c:layout>
        <c:manualLayout>
          <c:layoutTarget val="inner"/>
          <c:xMode val="edge"/>
          <c:yMode val="edge"/>
          <c:x val="0.13354284331219435"/>
          <c:y val="0.12874979379395554"/>
          <c:w val="0.79446969044255855"/>
          <c:h val="0.7400509791841311"/>
        </c:manualLayout>
      </c:layout>
      <c:barChart>
        <c:barDir val="col"/>
        <c:grouping val="clustered"/>
        <c:varyColors val="0"/>
        <c:ser>
          <c:idx val="0"/>
          <c:order val="0"/>
          <c:tx>
            <c:strRef>
              <c:f>Blad1!$B$3</c:f>
              <c:strCache>
                <c:ptCount val="1"/>
                <c:pt idx="0">
                  <c:v>USD/kg</c:v>
                </c:pt>
              </c:strCache>
            </c:strRef>
          </c:tx>
          <c:spPr>
            <a:ln w="28575">
              <a:noFill/>
            </a:ln>
          </c:spPr>
          <c:invertIfNegative val="0"/>
          <c:cat>
            <c:numRef>
              <c:f>Blad1!$A$4:$A$15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Blad1!$B$4:$B$15</c:f>
              <c:numCache>
                <c:formatCode>General</c:formatCode>
                <c:ptCount val="12"/>
                <c:pt idx="0">
                  <c:v>15.2</c:v>
                </c:pt>
                <c:pt idx="1">
                  <c:v>50.6</c:v>
                </c:pt>
                <c:pt idx="2">
                  <c:v>250</c:v>
                </c:pt>
                <c:pt idx="3">
                  <c:v>122</c:v>
                </c:pt>
                <c:pt idx="4">
                  <c:v>72</c:v>
                </c:pt>
                <c:pt idx="5">
                  <c:v>71</c:v>
                </c:pt>
                <c:pt idx="6">
                  <c:v>69</c:v>
                </c:pt>
                <c:pt idx="7">
                  <c:v>82</c:v>
                </c:pt>
                <c:pt idx="8">
                  <c:v>94</c:v>
                </c:pt>
                <c:pt idx="9">
                  <c:v>108</c:v>
                </c:pt>
                <c:pt idx="10">
                  <c:v>109</c:v>
                </c:pt>
                <c:pt idx="11">
                  <c:v>104</c:v>
                </c:pt>
              </c:numCache>
            </c:numRef>
          </c:val>
        </c:ser>
        <c:ser>
          <c:idx val="1"/>
          <c:order val="1"/>
          <c:invertIfNegative val="0"/>
          <c:cat>
            <c:numRef>
              <c:f>Blad1!$A$4:$A$15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Blad1!$C$4:$C$15</c:f>
              <c:numCache>
                <c:formatCode>0.00</c:formatCode>
                <c:ptCount val="12"/>
                <c:pt idx="0">
                  <c:v>3.44</c:v>
                </c:pt>
                <c:pt idx="1">
                  <c:v>23.1</c:v>
                </c:pt>
                <c:pt idx="2">
                  <c:v>98.22</c:v>
                </c:pt>
                <c:pt idx="3">
                  <c:v>24.68</c:v>
                </c:pt>
                <c:pt idx="4">
                  <c:v>7.9</c:v>
                </c:pt>
                <c:pt idx="5">
                  <c:v>8.85</c:v>
                </c:pt>
                <c:pt idx="6">
                  <c:v>6.41</c:v>
                </c:pt>
                <c:pt idx="7">
                  <c:v>5.9</c:v>
                </c:pt>
                <c:pt idx="8">
                  <c:v>6</c:v>
                </c:pt>
                <c:pt idx="9">
                  <c:v>5.5</c:v>
                </c:pt>
                <c:pt idx="10">
                  <c:v>4.2</c:v>
                </c:pt>
                <c:pt idx="11">
                  <c:v>3.2</c:v>
                </c:pt>
              </c:numCache>
            </c:numRef>
          </c:val>
        </c:ser>
        <c:dLbls>
          <c:showLegendKey val="0"/>
          <c:showVal val="0"/>
          <c:showCatName val="0"/>
          <c:showSerName val="0"/>
          <c:showPercent val="0"/>
          <c:showBubbleSize val="0"/>
        </c:dLbls>
        <c:gapWidth val="150"/>
        <c:axId val="192729088"/>
        <c:axId val="192730624"/>
      </c:barChart>
      <c:catAx>
        <c:axId val="192729088"/>
        <c:scaling>
          <c:orientation val="minMax"/>
        </c:scaling>
        <c:delete val="0"/>
        <c:axPos val="b"/>
        <c:numFmt formatCode="General" sourceLinked="1"/>
        <c:majorTickMark val="out"/>
        <c:minorTickMark val="none"/>
        <c:tickLblPos val="nextTo"/>
        <c:txPr>
          <a:bodyPr rot="-5400000" vert="horz"/>
          <a:lstStyle/>
          <a:p>
            <a:pPr>
              <a:defRPr sz="1600"/>
            </a:pPr>
            <a:endParaRPr lang="sv-SE"/>
          </a:p>
        </c:txPr>
        <c:crossAx val="192730624"/>
        <c:crosses val="autoZero"/>
        <c:auto val="1"/>
        <c:lblAlgn val="ctr"/>
        <c:lblOffset val="100"/>
        <c:noMultiLvlLbl val="0"/>
      </c:catAx>
      <c:valAx>
        <c:axId val="192730624"/>
        <c:scaling>
          <c:orientation val="minMax"/>
        </c:scaling>
        <c:delete val="0"/>
        <c:axPos val="l"/>
        <c:majorGridlines/>
        <c:title>
          <c:tx>
            <c:rich>
              <a:bodyPr rot="-5400000" vert="horz"/>
              <a:lstStyle/>
              <a:p>
                <a:pPr>
                  <a:defRPr sz="1600"/>
                </a:pPr>
                <a:r>
                  <a:rPr lang="sv-SE" sz="1600" dirty="0"/>
                  <a:t>USD/kg</a:t>
                </a:r>
              </a:p>
            </c:rich>
          </c:tx>
          <c:layout/>
          <c:overlay val="0"/>
        </c:title>
        <c:numFmt formatCode="General" sourceLinked="1"/>
        <c:majorTickMark val="out"/>
        <c:minorTickMark val="none"/>
        <c:tickLblPos val="nextTo"/>
        <c:txPr>
          <a:bodyPr/>
          <a:lstStyle/>
          <a:p>
            <a:pPr>
              <a:defRPr sz="1600"/>
            </a:pPr>
            <a:endParaRPr lang="sv-SE"/>
          </a:p>
        </c:txPr>
        <c:crossAx val="192729088"/>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0.13897</cdr:x>
      <cdr:y>0.13348</cdr:y>
    </cdr:from>
    <cdr:to>
      <cdr:x>0.2145</cdr:x>
      <cdr:y>0.1991</cdr:y>
    </cdr:to>
    <cdr:sp macro="" textlink="">
      <cdr:nvSpPr>
        <cdr:cNvPr id="2" name="textruta 1"/>
        <cdr:cNvSpPr txBox="1"/>
      </cdr:nvSpPr>
      <cdr:spPr>
        <a:xfrm xmlns:a="http://schemas.openxmlformats.org/drawingml/2006/main">
          <a:off x="876300" y="561975"/>
          <a:ext cx="47625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La</a:t>
          </a:r>
          <a:r>
            <a:rPr lang="sv-SE" sz="1800" b="1" baseline="30000" dirty="0"/>
            <a:t>3</a:t>
          </a:r>
          <a:r>
            <a:rPr lang="sv-SE" sz="1600" baseline="30000" dirty="0"/>
            <a:t>+</a:t>
          </a:r>
          <a:endParaRPr lang="sv-SE" sz="1600" dirty="0"/>
        </a:p>
      </cdr:txBody>
    </cdr:sp>
  </cdr:relSizeAnchor>
  <cdr:relSizeAnchor xmlns:cdr="http://schemas.openxmlformats.org/drawingml/2006/chartDrawing">
    <cdr:from>
      <cdr:x>0.19033</cdr:x>
      <cdr:y>0.20362</cdr:y>
    </cdr:from>
    <cdr:to>
      <cdr:x>0.26888</cdr:x>
      <cdr:y>0.26923</cdr:y>
    </cdr:to>
    <cdr:sp macro="" textlink="">
      <cdr:nvSpPr>
        <cdr:cNvPr id="3" name="textruta 2"/>
        <cdr:cNvSpPr txBox="1"/>
      </cdr:nvSpPr>
      <cdr:spPr>
        <a:xfrm xmlns:a="http://schemas.openxmlformats.org/drawingml/2006/main">
          <a:off x="1200150" y="857250"/>
          <a:ext cx="49530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Ce</a:t>
          </a:r>
          <a:r>
            <a:rPr lang="sv-SE" sz="1800" b="1" baseline="30000" dirty="0"/>
            <a:t>3</a:t>
          </a:r>
          <a:r>
            <a:rPr lang="sv-SE" sz="1400" baseline="30000" dirty="0"/>
            <a:t>+</a:t>
          </a:r>
          <a:endParaRPr lang="sv-SE" sz="1400" dirty="0"/>
        </a:p>
      </cdr:txBody>
    </cdr:sp>
  </cdr:relSizeAnchor>
  <cdr:relSizeAnchor xmlns:cdr="http://schemas.openxmlformats.org/drawingml/2006/chartDrawing">
    <cdr:from>
      <cdr:x>0.24018</cdr:x>
      <cdr:y>0.27376</cdr:y>
    </cdr:from>
    <cdr:to>
      <cdr:x>0.30665</cdr:x>
      <cdr:y>0.33937</cdr:y>
    </cdr:to>
    <cdr:sp macro="" textlink="">
      <cdr:nvSpPr>
        <cdr:cNvPr id="4" name="textruta 3"/>
        <cdr:cNvSpPr txBox="1"/>
      </cdr:nvSpPr>
      <cdr:spPr>
        <a:xfrm xmlns:a="http://schemas.openxmlformats.org/drawingml/2006/main">
          <a:off x="1514475" y="1152525"/>
          <a:ext cx="41910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Pr</a:t>
          </a:r>
          <a:r>
            <a:rPr lang="sv-SE" sz="1800" b="1" baseline="30000" dirty="0"/>
            <a:t>3</a:t>
          </a:r>
          <a:r>
            <a:rPr lang="sv-SE" sz="1400" baseline="30000" dirty="0"/>
            <a:t>+</a:t>
          </a:r>
          <a:endParaRPr lang="sv-SE" sz="1400" dirty="0"/>
        </a:p>
      </cdr:txBody>
    </cdr:sp>
  </cdr:relSizeAnchor>
  <cdr:relSizeAnchor xmlns:cdr="http://schemas.openxmlformats.org/drawingml/2006/chartDrawing">
    <cdr:from>
      <cdr:x>0.3006</cdr:x>
      <cdr:y>0.33032</cdr:y>
    </cdr:from>
    <cdr:to>
      <cdr:x>0.37764</cdr:x>
      <cdr:y>0.39593</cdr:y>
    </cdr:to>
    <cdr:sp macro="" textlink="">
      <cdr:nvSpPr>
        <cdr:cNvPr id="5" name="textruta 4"/>
        <cdr:cNvSpPr txBox="1"/>
      </cdr:nvSpPr>
      <cdr:spPr>
        <a:xfrm xmlns:a="http://schemas.openxmlformats.org/drawingml/2006/main">
          <a:off x="1895474" y="1390650"/>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Nd</a:t>
          </a:r>
          <a:r>
            <a:rPr lang="sv-SE" sz="1800" b="1" baseline="30000" dirty="0"/>
            <a:t>3</a:t>
          </a:r>
          <a:r>
            <a:rPr lang="sv-SE" sz="1400" baseline="30000" dirty="0"/>
            <a:t>+</a:t>
          </a:r>
          <a:endParaRPr lang="sv-SE" sz="1400" dirty="0"/>
        </a:p>
      </cdr:txBody>
    </cdr:sp>
  </cdr:relSizeAnchor>
  <cdr:relSizeAnchor xmlns:cdr="http://schemas.openxmlformats.org/drawingml/2006/chartDrawing">
    <cdr:from>
      <cdr:x>0.35952</cdr:x>
      <cdr:y>0.3662</cdr:y>
    </cdr:from>
    <cdr:to>
      <cdr:x>0.48133</cdr:x>
      <cdr:y>0.4331</cdr:y>
    </cdr:to>
    <cdr:sp macro="" textlink="">
      <cdr:nvSpPr>
        <cdr:cNvPr id="7" name="textruta 6"/>
        <cdr:cNvSpPr txBox="1"/>
      </cdr:nvSpPr>
      <cdr:spPr>
        <a:xfrm xmlns:a="http://schemas.openxmlformats.org/drawingml/2006/main">
          <a:off x="2773787" y="1970733"/>
          <a:ext cx="93982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smtClean="0"/>
            <a:t>(Pm</a:t>
          </a:r>
          <a:r>
            <a:rPr lang="sv-SE" sz="1800" b="1" baseline="30000" dirty="0" smtClean="0"/>
            <a:t>3</a:t>
          </a:r>
          <a:r>
            <a:rPr lang="sv-SE" sz="1400" baseline="30000" dirty="0" smtClean="0"/>
            <a:t>+</a:t>
          </a:r>
          <a:r>
            <a:rPr lang="sv-SE" sz="1800" b="1" dirty="0" smtClean="0"/>
            <a:t>)</a:t>
          </a:r>
          <a:endParaRPr lang="sv-SE" sz="1400" b="1" dirty="0"/>
        </a:p>
      </cdr:txBody>
    </cdr:sp>
  </cdr:relSizeAnchor>
  <cdr:relSizeAnchor xmlns:cdr="http://schemas.openxmlformats.org/drawingml/2006/chartDrawing">
    <cdr:from>
      <cdr:x>0.40785</cdr:x>
      <cdr:y>0.41403</cdr:y>
    </cdr:from>
    <cdr:to>
      <cdr:x>0.48489</cdr:x>
      <cdr:y>0.47964</cdr:y>
    </cdr:to>
    <cdr:sp macro="" textlink="">
      <cdr:nvSpPr>
        <cdr:cNvPr id="8" name="textruta 7"/>
        <cdr:cNvSpPr txBox="1"/>
      </cdr:nvSpPr>
      <cdr:spPr>
        <a:xfrm xmlns:a="http://schemas.openxmlformats.org/drawingml/2006/main">
          <a:off x="2571749" y="1743075"/>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Sm</a:t>
          </a:r>
          <a:r>
            <a:rPr lang="sv-SE" sz="1800" b="1" baseline="30000" dirty="0"/>
            <a:t>3</a:t>
          </a:r>
          <a:r>
            <a:rPr lang="sv-SE" sz="1400" b="1" baseline="30000" dirty="0"/>
            <a:t>+</a:t>
          </a:r>
          <a:endParaRPr lang="sv-SE" sz="1400" b="1" dirty="0"/>
        </a:p>
      </cdr:txBody>
    </cdr:sp>
  </cdr:relSizeAnchor>
  <cdr:relSizeAnchor xmlns:cdr="http://schemas.openxmlformats.org/drawingml/2006/chartDrawing">
    <cdr:from>
      <cdr:x>0.46526</cdr:x>
      <cdr:y>0.45475</cdr:y>
    </cdr:from>
    <cdr:to>
      <cdr:x>0.5423</cdr:x>
      <cdr:y>0.52036</cdr:y>
    </cdr:to>
    <cdr:sp macro="" textlink="">
      <cdr:nvSpPr>
        <cdr:cNvPr id="9" name="textruta 8"/>
        <cdr:cNvSpPr txBox="1"/>
      </cdr:nvSpPr>
      <cdr:spPr>
        <a:xfrm xmlns:a="http://schemas.openxmlformats.org/drawingml/2006/main">
          <a:off x="2933699" y="1914525"/>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Eu</a:t>
          </a:r>
          <a:r>
            <a:rPr lang="sv-SE" sz="1800" b="1" baseline="30000" dirty="0"/>
            <a:t>3</a:t>
          </a:r>
          <a:r>
            <a:rPr lang="sv-SE" sz="1600" baseline="30000" dirty="0"/>
            <a:t>+</a:t>
          </a:r>
          <a:endParaRPr lang="sv-SE" sz="1600" dirty="0"/>
        </a:p>
      </cdr:txBody>
    </cdr:sp>
  </cdr:relSizeAnchor>
  <cdr:relSizeAnchor xmlns:cdr="http://schemas.openxmlformats.org/drawingml/2006/chartDrawing">
    <cdr:from>
      <cdr:x>0.52266</cdr:x>
      <cdr:y>0.49774</cdr:y>
    </cdr:from>
    <cdr:to>
      <cdr:x>0.5997</cdr:x>
      <cdr:y>0.56335</cdr:y>
    </cdr:to>
    <cdr:sp macro="" textlink="">
      <cdr:nvSpPr>
        <cdr:cNvPr id="10" name="textruta 9"/>
        <cdr:cNvSpPr txBox="1"/>
      </cdr:nvSpPr>
      <cdr:spPr>
        <a:xfrm xmlns:a="http://schemas.openxmlformats.org/drawingml/2006/main">
          <a:off x="3295649" y="2095500"/>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Gd</a:t>
          </a:r>
          <a:r>
            <a:rPr lang="sv-SE" sz="1800" b="1" baseline="30000" dirty="0"/>
            <a:t>3</a:t>
          </a:r>
          <a:r>
            <a:rPr lang="sv-SE" sz="1400" baseline="30000" dirty="0"/>
            <a:t>+</a:t>
          </a:r>
          <a:endParaRPr lang="sv-SE" sz="1400" dirty="0"/>
        </a:p>
      </cdr:txBody>
    </cdr:sp>
  </cdr:relSizeAnchor>
  <cdr:relSizeAnchor xmlns:cdr="http://schemas.openxmlformats.org/drawingml/2006/chartDrawing">
    <cdr:from>
      <cdr:x>0.56949</cdr:x>
      <cdr:y>0.54525</cdr:y>
    </cdr:from>
    <cdr:to>
      <cdr:x>0.64653</cdr:x>
      <cdr:y>0.61086</cdr:y>
    </cdr:to>
    <cdr:sp macro="" textlink="">
      <cdr:nvSpPr>
        <cdr:cNvPr id="11" name="textruta 10"/>
        <cdr:cNvSpPr txBox="1"/>
      </cdr:nvSpPr>
      <cdr:spPr>
        <a:xfrm xmlns:a="http://schemas.openxmlformats.org/drawingml/2006/main">
          <a:off x="3590924" y="2295525"/>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600" b="1" dirty="0"/>
            <a:t>Tb</a:t>
          </a:r>
          <a:r>
            <a:rPr lang="sv-SE" sz="1600" b="1" baseline="30000" dirty="0"/>
            <a:t>3</a:t>
          </a:r>
          <a:r>
            <a:rPr lang="sv-SE" sz="1600" baseline="30000" dirty="0"/>
            <a:t>+</a:t>
          </a:r>
          <a:endParaRPr lang="sv-SE" sz="1600" dirty="0"/>
        </a:p>
      </cdr:txBody>
    </cdr:sp>
  </cdr:relSizeAnchor>
  <cdr:relSizeAnchor xmlns:cdr="http://schemas.openxmlformats.org/drawingml/2006/chartDrawing">
    <cdr:from>
      <cdr:x>0.62085</cdr:x>
      <cdr:y>0.58824</cdr:y>
    </cdr:from>
    <cdr:to>
      <cdr:x>0.69789</cdr:x>
      <cdr:y>0.65385</cdr:y>
    </cdr:to>
    <cdr:sp macro="" textlink="">
      <cdr:nvSpPr>
        <cdr:cNvPr id="12" name="textruta 11"/>
        <cdr:cNvSpPr txBox="1"/>
      </cdr:nvSpPr>
      <cdr:spPr>
        <a:xfrm xmlns:a="http://schemas.openxmlformats.org/drawingml/2006/main">
          <a:off x="3914774" y="2476500"/>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600" b="1" dirty="0"/>
            <a:t>Dy</a:t>
          </a:r>
          <a:r>
            <a:rPr lang="sv-SE" sz="1600" b="1" baseline="30000" dirty="0"/>
            <a:t>3</a:t>
          </a:r>
          <a:r>
            <a:rPr lang="sv-SE" sz="1600" baseline="30000" dirty="0"/>
            <a:t>+</a:t>
          </a:r>
          <a:endParaRPr lang="sv-SE" sz="1600" dirty="0"/>
        </a:p>
      </cdr:txBody>
    </cdr:sp>
  </cdr:relSizeAnchor>
  <cdr:relSizeAnchor xmlns:cdr="http://schemas.openxmlformats.org/drawingml/2006/chartDrawing">
    <cdr:from>
      <cdr:x>0.67674</cdr:x>
      <cdr:y>0.63575</cdr:y>
    </cdr:from>
    <cdr:to>
      <cdr:x>0.75378</cdr:x>
      <cdr:y>0.70136</cdr:y>
    </cdr:to>
    <cdr:sp macro="" textlink="">
      <cdr:nvSpPr>
        <cdr:cNvPr id="13" name="textruta 12"/>
        <cdr:cNvSpPr txBox="1"/>
      </cdr:nvSpPr>
      <cdr:spPr>
        <a:xfrm xmlns:a="http://schemas.openxmlformats.org/drawingml/2006/main">
          <a:off x="4267199" y="2676525"/>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Ho</a:t>
          </a:r>
          <a:r>
            <a:rPr lang="sv-SE" sz="1800" b="1" baseline="30000" dirty="0"/>
            <a:t>3</a:t>
          </a:r>
          <a:r>
            <a:rPr lang="sv-SE" sz="1600" b="1" baseline="30000" dirty="0"/>
            <a:t>+</a:t>
          </a:r>
          <a:endParaRPr lang="sv-SE" sz="1600" b="1" dirty="0"/>
        </a:p>
      </cdr:txBody>
    </cdr:sp>
  </cdr:relSizeAnchor>
  <cdr:relSizeAnchor xmlns:cdr="http://schemas.openxmlformats.org/drawingml/2006/chartDrawing">
    <cdr:from>
      <cdr:x>0.73112</cdr:x>
      <cdr:y>0.66516</cdr:y>
    </cdr:from>
    <cdr:to>
      <cdr:x>0.80816</cdr:x>
      <cdr:y>0.73077</cdr:y>
    </cdr:to>
    <cdr:sp macro="" textlink="">
      <cdr:nvSpPr>
        <cdr:cNvPr id="14" name="textruta 13"/>
        <cdr:cNvSpPr txBox="1"/>
      </cdr:nvSpPr>
      <cdr:spPr>
        <a:xfrm xmlns:a="http://schemas.openxmlformats.org/drawingml/2006/main">
          <a:off x="4610099" y="2800350"/>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Er</a:t>
          </a:r>
          <a:r>
            <a:rPr lang="sv-SE" sz="1800" b="1" baseline="30000" dirty="0"/>
            <a:t>3</a:t>
          </a:r>
          <a:r>
            <a:rPr lang="sv-SE" sz="1600" baseline="30000" dirty="0"/>
            <a:t>+</a:t>
          </a:r>
          <a:endParaRPr lang="sv-SE" sz="1600" dirty="0"/>
        </a:p>
      </cdr:txBody>
    </cdr:sp>
  </cdr:relSizeAnchor>
  <cdr:relSizeAnchor xmlns:cdr="http://schemas.openxmlformats.org/drawingml/2006/chartDrawing">
    <cdr:from>
      <cdr:x>0.7719</cdr:x>
      <cdr:y>0.70136</cdr:y>
    </cdr:from>
    <cdr:to>
      <cdr:x>0.84894</cdr:x>
      <cdr:y>0.76697</cdr:y>
    </cdr:to>
    <cdr:sp macro="" textlink="">
      <cdr:nvSpPr>
        <cdr:cNvPr id="15" name="textruta 14"/>
        <cdr:cNvSpPr txBox="1"/>
      </cdr:nvSpPr>
      <cdr:spPr>
        <a:xfrm xmlns:a="http://schemas.openxmlformats.org/drawingml/2006/main">
          <a:off x="4867274" y="2952750"/>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Tm</a:t>
          </a:r>
          <a:r>
            <a:rPr lang="sv-SE" sz="1800" b="1" baseline="30000" dirty="0"/>
            <a:t>3</a:t>
          </a:r>
          <a:r>
            <a:rPr lang="sv-SE" sz="1400" baseline="30000" dirty="0"/>
            <a:t>+</a:t>
          </a:r>
          <a:endParaRPr lang="sv-SE" sz="1400" dirty="0"/>
        </a:p>
      </cdr:txBody>
    </cdr:sp>
  </cdr:relSizeAnchor>
  <cdr:relSizeAnchor xmlns:cdr="http://schemas.openxmlformats.org/drawingml/2006/chartDrawing">
    <cdr:from>
      <cdr:x>0.82175</cdr:x>
      <cdr:y>0.75339</cdr:y>
    </cdr:from>
    <cdr:to>
      <cdr:x>0.89879</cdr:x>
      <cdr:y>0.819</cdr:y>
    </cdr:to>
    <cdr:sp macro="" textlink="">
      <cdr:nvSpPr>
        <cdr:cNvPr id="16" name="textruta 15"/>
        <cdr:cNvSpPr txBox="1"/>
      </cdr:nvSpPr>
      <cdr:spPr>
        <a:xfrm xmlns:a="http://schemas.openxmlformats.org/drawingml/2006/main">
          <a:off x="5181599" y="3171825"/>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Yb</a:t>
          </a:r>
          <a:r>
            <a:rPr lang="sv-SE" sz="1800" b="1" baseline="30000" dirty="0"/>
            <a:t>3</a:t>
          </a:r>
          <a:r>
            <a:rPr lang="sv-SE" sz="1400" baseline="30000" dirty="0"/>
            <a:t>+</a:t>
          </a:r>
          <a:endParaRPr lang="sv-SE" sz="1400" dirty="0"/>
        </a:p>
      </cdr:txBody>
    </cdr:sp>
  </cdr:relSizeAnchor>
  <cdr:relSizeAnchor xmlns:cdr="http://schemas.openxmlformats.org/drawingml/2006/chartDrawing">
    <cdr:from>
      <cdr:x>0.87613</cdr:x>
      <cdr:y>0.78281</cdr:y>
    </cdr:from>
    <cdr:to>
      <cdr:x>0.95317</cdr:x>
      <cdr:y>0.84842</cdr:y>
    </cdr:to>
    <cdr:sp macro="" textlink="">
      <cdr:nvSpPr>
        <cdr:cNvPr id="17" name="textruta 16"/>
        <cdr:cNvSpPr txBox="1"/>
      </cdr:nvSpPr>
      <cdr:spPr>
        <a:xfrm xmlns:a="http://schemas.openxmlformats.org/drawingml/2006/main">
          <a:off x="5524499" y="3295650"/>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Lu</a:t>
          </a:r>
          <a:r>
            <a:rPr lang="sv-SE" sz="1800" b="1" baseline="30000" dirty="0"/>
            <a:t>3</a:t>
          </a:r>
          <a:r>
            <a:rPr lang="sv-SE" sz="1400" baseline="30000" dirty="0"/>
            <a:t>+</a:t>
          </a:r>
          <a:endParaRPr lang="sv-SE" sz="1400" dirty="0"/>
        </a:p>
      </cdr:txBody>
    </cdr:sp>
  </cdr:relSizeAnchor>
  <cdr:relSizeAnchor xmlns:cdr="http://schemas.openxmlformats.org/drawingml/2006/chartDrawing">
    <cdr:from>
      <cdr:x>0.54667</cdr:x>
      <cdr:y>0.67394</cdr:y>
    </cdr:from>
    <cdr:to>
      <cdr:x>0.62878</cdr:x>
      <cdr:y>0.75424</cdr:y>
    </cdr:to>
    <cdr:sp macro="" textlink="">
      <cdr:nvSpPr>
        <cdr:cNvPr id="6" name="textruta 5"/>
        <cdr:cNvSpPr txBox="1"/>
      </cdr:nvSpPr>
      <cdr:spPr>
        <a:xfrm xmlns:a="http://schemas.openxmlformats.org/drawingml/2006/main">
          <a:off x="4217665" y="3626917"/>
          <a:ext cx="633558" cy="4320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2000" b="1" dirty="0" smtClean="0"/>
            <a:t>Y</a:t>
          </a:r>
          <a:r>
            <a:rPr lang="sv-SE" sz="2000" b="1" baseline="30000" dirty="0" smtClean="0"/>
            <a:t>3</a:t>
          </a:r>
          <a:r>
            <a:rPr lang="sv-SE" sz="2000" baseline="30000" dirty="0" smtClean="0"/>
            <a:t>+</a:t>
          </a:r>
          <a:endParaRPr lang="sv-SE" sz="2000" dirty="0"/>
        </a:p>
      </cdr:txBody>
    </cdr:sp>
  </cdr:relSizeAnchor>
  <cdr:relSizeAnchor xmlns:cdr="http://schemas.openxmlformats.org/drawingml/2006/chartDrawing">
    <cdr:from>
      <cdr:x>0.60733</cdr:x>
      <cdr:y>0.71409</cdr:y>
    </cdr:from>
    <cdr:to>
      <cdr:x>0.668</cdr:x>
      <cdr:y>0.71409</cdr:y>
    </cdr:to>
    <cdr:cxnSp macro="">
      <cdr:nvCxnSpPr>
        <cdr:cNvPr id="19" name="Rak pil 18"/>
        <cdr:cNvCxnSpPr/>
      </cdr:nvCxnSpPr>
      <cdr:spPr>
        <a:xfrm xmlns:a="http://schemas.openxmlformats.org/drawingml/2006/main">
          <a:off x="4685717" y="3842941"/>
          <a:ext cx="468070" cy="26"/>
        </a:xfrm>
        <a:prstGeom xmlns:a="http://schemas.openxmlformats.org/drawingml/2006/main" prst="straightConnector1">
          <a:avLst/>
        </a:prstGeom>
        <a:ln xmlns:a="http://schemas.openxmlformats.org/drawingml/2006/main" w="28575">
          <a:solidFill>
            <a:srgbClr val="00206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0.13897</cdr:x>
      <cdr:y>0.13348</cdr:y>
    </cdr:from>
    <cdr:to>
      <cdr:x>0.2145</cdr:x>
      <cdr:y>0.1991</cdr:y>
    </cdr:to>
    <cdr:sp macro="" textlink="">
      <cdr:nvSpPr>
        <cdr:cNvPr id="2" name="textruta 1"/>
        <cdr:cNvSpPr txBox="1"/>
      </cdr:nvSpPr>
      <cdr:spPr>
        <a:xfrm xmlns:a="http://schemas.openxmlformats.org/drawingml/2006/main">
          <a:off x="876300" y="561975"/>
          <a:ext cx="47625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La</a:t>
          </a:r>
          <a:r>
            <a:rPr lang="sv-SE" sz="1800" b="1" baseline="30000" dirty="0"/>
            <a:t>3</a:t>
          </a:r>
          <a:r>
            <a:rPr lang="sv-SE" sz="1600" baseline="30000" dirty="0"/>
            <a:t>+</a:t>
          </a:r>
          <a:endParaRPr lang="sv-SE" sz="1600" dirty="0"/>
        </a:p>
      </cdr:txBody>
    </cdr:sp>
  </cdr:relSizeAnchor>
  <cdr:relSizeAnchor xmlns:cdr="http://schemas.openxmlformats.org/drawingml/2006/chartDrawing">
    <cdr:from>
      <cdr:x>0.19033</cdr:x>
      <cdr:y>0.20362</cdr:y>
    </cdr:from>
    <cdr:to>
      <cdr:x>0.26888</cdr:x>
      <cdr:y>0.26923</cdr:y>
    </cdr:to>
    <cdr:sp macro="" textlink="">
      <cdr:nvSpPr>
        <cdr:cNvPr id="3" name="textruta 2"/>
        <cdr:cNvSpPr txBox="1"/>
      </cdr:nvSpPr>
      <cdr:spPr>
        <a:xfrm xmlns:a="http://schemas.openxmlformats.org/drawingml/2006/main">
          <a:off x="1200150" y="857250"/>
          <a:ext cx="49530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Ce</a:t>
          </a:r>
          <a:r>
            <a:rPr lang="sv-SE" sz="1800" b="1" baseline="30000" dirty="0"/>
            <a:t>3</a:t>
          </a:r>
          <a:r>
            <a:rPr lang="sv-SE" sz="1400" baseline="30000" dirty="0"/>
            <a:t>+</a:t>
          </a:r>
          <a:endParaRPr lang="sv-SE" sz="1400" dirty="0"/>
        </a:p>
      </cdr:txBody>
    </cdr:sp>
  </cdr:relSizeAnchor>
  <cdr:relSizeAnchor xmlns:cdr="http://schemas.openxmlformats.org/drawingml/2006/chartDrawing">
    <cdr:from>
      <cdr:x>0.24018</cdr:x>
      <cdr:y>0.27376</cdr:y>
    </cdr:from>
    <cdr:to>
      <cdr:x>0.30665</cdr:x>
      <cdr:y>0.33937</cdr:y>
    </cdr:to>
    <cdr:sp macro="" textlink="">
      <cdr:nvSpPr>
        <cdr:cNvPr id="4" name="textruta 3"/>
        <cdr:cNvSpPr txBox="1"/>
      </cdr:nvSpPr>
      <cdr:spPr>
        <a:xfrm xmlns:a="http://schemas.openxmlformats.org/drawingml/2006/main">
          <a:off x="1514475" y="1152525"/>
          <a:ext cx="41910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Pr</a:t>
          </a:r>
          <a:r>
            <a:rPr lang="sv-SE" sz="1800" b="1" baseline="30000" dirty="0"/>
            <a:t>3</a:t>
          </a:r>
          <a:r>
            <a:rPr lang="sv-SE" sz="1400" baseline="30000" dirty="0"/>
            <a:t>+</a:t>
          </a:r>
          <a:endParaRPr lang="sv-SE" sz="1400" dirty="0"/>
        </a:p>
      </cdr:txBody>
    </cdr:sp>
  </cdr:relSizeAnchor>
  <cdr:relSizeAnchor xmlns:cdr="http://schemas.openxmlformats.org/drawingml/2006/chartDrawing">
    <cdr:from>
      <cdr:x>0.3006</cdr:x>
      <cdr:y>0.33032</cdr:y>
    </cdr:from>
    <cdr:to>
      <cdr:x>0.37764</cdr:x>
      <cdr:y>0.39593</cdr:y>
    </cdr:to>
    <cdr:sp macro="" textlink="">
      <cdr:nvSpPr>
        <cdr:cNvPr id="5" name="textruta 4"/>
        <cdr:cNvSpPr txBox="1"/>
      </cdr:nvSpPr>
      <cdr:spPr>
        <a:xfrm xmlns:a="http://schemas.openxmlformats.org/drawingml/2006/main">
          <a:off x="1895474" y="1390650"/>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Nd</a:t>
          </a:r>
          <a:r>
            <a:rPr lang="sv-SE" sz="1800" b="1" baseline="30000" dirty="0"/>
            <a:t>3</a:t>
          </a:r>
          <a:r>
            <a:rPr lang="sv-SE" sz="1400" baseline="30000" dirty="0"/>
            <a:t>+</a:t>
          </a:r>
          <a:endParaRPr lang="sv-SE" sz="1400" dirty="0"/>
        </a:p>
      </cdr:txBody>
    </cdr:sp>
  </cdr:relSizeAnchor>
  <cdr:relSizeAnchor xmlns:cdr="http://schemas.openxmlformats.org/drawingml/2006/chartDrawing">
    <cdr:from>
      <cdr:x>0.35952</cdr:x>
      <cdr:y>0.3662</cdr:y>
    </cdr:from>
    <cdr:to>
      <cdr:x>0.48133</cdr:x>
      <cdr:y>0.4331</cdr:y>
    </cdr:to>
    <cdr:sp macro="" textlink="">
      <cdr:nvSpPr>
        <cdr:cNvPr id="7" name="textruta 6"/>
        <cdr:cNvSpPr txBox="1"/>
      </cdr:nvSpPr>
      <cdr:spPr>
        <a:xfrm xmlns:a="http://schemas.openxmlformats.org/drawingml/2006/main">
          <a:off x="2773787" y="1970733"/>
          <a:ext cx="93982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smtClean="0"/>
            <a:t>(Pm</a:t>
          </a:r>
          <a:r>
            <a:rPr lang="sv-SE" sz="1800" b="1" baseline="30000" dirty="0" smtClean="0"/>
            <a:t>3</a:t>
          </a:r>
          <a:r>
            <a:rPr lang="sv-SE" sz="1400" baseline="30000" dirty="0" smtClean="0"/>
            <a:t>+</a:t>
          </a:r>
          <a:r>
            <a:rPr lang="sv-SE" sz="1800" b="1" dirty="0" smtClean="0"/>
            <a:t>)</a:t>
          </a:r>
          <a:endParaRPr lang="sv-SE" sz="1400" b="1" dirty="0"/>
        </a:p>
      </cdr:txBody>
    </cdr:sp>
  </cdr:relSizeAnchor>
  <cdr:relSizeAnchor xmlns:cdr="http://schemas.openxmlformats.org/drawingml/2006/chartDrawing">
    <cdr:from>
      <cdr:x>0.40785</cdr:x>
      <cdr:y>0.41403</cdr:y>
    </cdr:from>
    <cdr:to>
      <cdr:x>0.48489</cdr:x>
      <cdr:y>0.47964</cdr:y>
    </cdr:to>
    <cdr:sp macro="" textlink="">
      <cdr:nvSpPr>
        <cdr:cNvPr id="8" name="textruta 7"/>
        <cdr:cNvSpPr txBox="1"/>
      </cdr:nvSpPr>
      <cdr:spPr>
        <a:xfrm xmlns:a="http://schemas.openxmlformats.org/drawingml/2006/main">
          <a:off x="2571749" y="1743075"/>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Sm</a:t>
          </a:r>
          <a:r>
            <a:rPr lang="sv-SE" sz="1800" b="1" baseline="30000" dirty="0"/>
            <a:t>3</a:t>
          </a:r>
          <a:r>
            <a:rPr lang="sv-SE" sz="1400" b="1" baseline="30000" dirty="0"/>
            <a:t>+</a:t>
          </a:r>
          <a:endParaRPr lang="sv-SE" sz="1400" b="1" dirty="0"/>
        </a:p>
      </cdr:txBody>
    </cdr:sp>
  </cdr:relSizeAnchor>
  <cdr:relSizeAnchor xmlns:cdr="http://schemas.openxmlformats.org/drawingml/2006/chartDrawing">
    <cdr:from>
      <cdr:x>0.46526</cdr:x>
      <cdr:y>0.45475</cdr:y>
    </cdr:from>
    <cdr:to>
      <cdr:x>0.5423</cdr:x>
      <cdr:y>0.52036</cdr:y>
    </cdr:to>
    <cdr:sp macro="" textlink="">
      <cdr:nvSpPr>
        <cdr:cNvPr id="9" name="textruta 8"/>
        <cdr:cNvSpPr txBox="1"/>
      </cdr:nvSpPr>
      <cdr:spPr>
        <a:xfrm xmlns:a="http://schemas.openxmlformats.org/drawingml/2006/main">
          <a:off x="2933699" y="1914525"/>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Eu</a:t>
          </a:r>
          <a:r>
            <a:rPr lang="sv-SE" sz="1800" b="1" baseline="30000" dirty="0"/>
            <a:t>3</a:t>
          </a:r>
          <a:r>
            <a:rPr lang="sv-SE" sz="1600" baseline="30000" dirty="0"/>
            <a:t>+</a:t>
          </a:r>
          <a:endParaRPr lang="sv-SE" sz="1600" dirty="0"/>
        </a:p>
      </cdr:txBody>
    </cdr:sp>
  </cdr:relSizeAnchor>
  <cdr:relSizeAnchor xmlns:cdr="http://schemas.openxmlformats.org/drawingml/2006/chartDrawing">
    <cdr:from>
      <cdr:x>0.52266</cdr:x>
      <cdr:y>0.49774</cdr:y>
    </cdr:from>
    <cdr:to>
      <cdr:x>0.5997</cdr:x>
      <cdr:y>0.56335</cdr:y>
    </cdr:to>
    <cdr:sp macro="" textlink="">
      <cdr:nvSpPr>
        <cdr:cNvPr id="10" name="textruta 9"/>
        <cdr:cNvSpPr txBox="1"/>
      </cdr:nvSpPr>
      <cdr:spPr>
        <a:xfrm xmlns:a="http://schemas.openxmlformats.org/drawingml/2006/main">
          <a:off x="3295649" y="2095500"/>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Gd</a:t>
          </a:r>
          <a:r>
            <a:rPr lang="sv-SE" sz="1800" b="1" baseline="30000" dirty="0"/>
            <a:t>3</a:t>
          </a:r>
          <a:r>
            <a:rPr lang="sv-SE" sz="1400" baseline="30000" dirty="0"/>
            <a:t>+</a:t>
          </a:r>
          <a:endParaRPr lang="sv-SE" sz="1400" dirty="0"/>
        </a:p>
      </cdr:txBody>
    </cdr:sp>
  </cdr:relSizeAnchor>
  <cdr:relSizeAnchor xmlns:cdr="http://schemas.openxmlformats.org/drawingml/2006/chartDrawing">
    <cdr:from>
      <cdr:x>0.56949</cdr:x>
      <cdr:y>0.54525</cdr:y>
    </cdr:from>
    <cdr:to>
      <cdr:x>0.64653</cdr:x>
      <cdr:y>0.61086</cdr:y>
    </cdr:to>
    <cdr:sp macro="" textlink="">
      <cdr:nvSpPr>
        <cdr:cNvPr id="11" name="textruta 10"/>
        <cdr:cNvSpPr txBox="1"/>
      </cdr:nvSpPr>
      <cdr:spPr>
        <a:xfrm xmlns:a="http://schemas.openxmlformats.org/drawingml/2006/main">
          <a:off x="3590924" y="2295525"/>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600" b="1" dirty="0"/>
            <a:t>Tb</a:t>
          </a:r>
          <a:r>
            <a:rPr lang="sv-SE" sz="1600" b="1" baseline="30000" dirty="0"/>
            <a:t>3</a:t>
          </a:r>
          <a:r>
            <a:rPr lang="sv-SE" sz="1600" baseline="30000" dirty="0"/>
            <a:t>+</a:t>
          </a:r>
          <a:endParaRPr lang="sv-SE" sz="1600" dirty="0"/>
        </a:p>
      </cdr:txBody>
    </cdr:sp>
  </cdr:relSizeAnchor>
  <cdr:relSizeAnchor xmlns:cdr="http://schemas.openxmlformats.org/drawingml/2006/chartDrawing">
    <cdr:from>
      <cdr:x>0.62085</cdr:x>
      <cdr:y>0.58824</cdr:y>
    </cdr:from>
    <cdr:to>
      <cdr:x>0.69789</cdr:x>
      <cdr:y>0.65385</cdr:y>
    </cdr:to>
    <cdr:sp macro="" textlink="">
      <cdr:nvSpPr>
        <cdr:cNvPr id="12" name="textruta 11"/>
        <cdr:cNvSpPr txBox="1"/>
      </cdr:nvSpPr>
      <cdr:spPr>
        <a:xfrm xmlns:a="http://schemas.openxmlformats.org/drawingml/2006/main">
          <a:off x="3914774" y="2476500"/>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600" b="1" dirty="0"/>
            <a:t>Dy</a:t>
          </a:r>
          <a:r>
            <a:rPr lang="sv-SE" sz="1600" b="1" baseline="30000" dirty="0"/>
            <a:t>3</a:t>
          </a:r>
          <a:r>
            <a:rPr lang="sv-SE" sz="1600" baseline="30000" dirty="0"/>
            <a:t>+</a:t>
          </a:r>
          <a:endParaRPr lang="sv-SE" sz="1600" dirty="0"/>
        </a:p>
      </cdr:txBody>
    </cdr:sp>
  </cdr:relSizeAnchor>
  <cdr:relSizeAnchor xmlns:cdr="http://schemas.openxmlformats.org/drawingml/2006/chartDrawing">
    <cdr:from>
      <cdr:x>0.67674</cdr:x>
      <cdr:y>0.63575</cdr:y>
    </cdr:from>
    <cdr:to>
      <cdr:x>0.75378</cdr:x>
      <cdr:y>0.70136</cdr:y>
    </cdr:to>
    <cdr:sp macro="" textlink="">
      <cdr:nvSpPr>
        <cdr:cNvPr id="13" name="textruta 12"/>
        <cdr:cNvSpPr txBox="1"/>
      </cdr:nvSpPr>
      <cdr:spPr>
        <a:xfrm xmlns:a="http://schemas.openxmlformats.org/drawingml/2006/main">
          <a:off x="4267199" y="2676525"/>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Ho</a:t>
          </a:r>
          <a:r>
            <a:rPr lang="sv-SE" sz="1800" b="1" baseline="30000" dirty="0"/>
            <a:t>3</a:t>
          </a:r>
          <a:r>
            <a:rPr lang="sv-SE" sz="1600" b="1" baseline="30000" dirty="0"/>
            <a:t>+</a:t>
          </a:r>
          <a:endParaRPr lang="sv-SE" sz="1600" b="1" dirty="0"/>
        </a:p>
      </cdr:txBody>
    </cdr:sp>
  </cdr:relSizeAnchor>
  <cdr:relSizeAnchor xmlns:cdr="http://schemas.openxmlformats.org/drawingml/2006/chartDrawing">
    <cdr:from>
      <cdr:x>0.73112</cdr:x>
      <cdr:y>0.66516</cdr:y>
    </cdr:from>
    <cdr:to>
      <cdr:x>0.80816</cdr:x>
      <cdr:y>0.73077</cdr:y>
    </cdr:to>
    <cdr:sp macro="" textlink="">
      <cdr:nvSpPr>
        <cdr:cNvPr id="14" name="textruta 13"/>
        <cdr:cNvSpPr txBox="1"/>
      </cdr:nvSpPr>
      <cdr:spPr>
        <a:xfrm xmlns:a="http://schemas.openxmlformats.org/drawingml/2006/main">
          <a:off x="4610099" y="2800350"/>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Er</a:t>
          </a:r>
          <a:r>
            <a:rPr lang="sv-SE" sz="1800" b="1" baseline="30000" dirty="0"/>
            <a:t>3</a:t>
          </a:r>
          <a:r>
            <a:rPr lang="sv-SE" sz="1600" baseline="30000" dirty="0"/>
            <a:t>+</a:t>
          </a:r>
          <a:endParaRPr lang="sv-SE" sz="1600" dirty="0"/>
        </a:p>
      </cdr:txBody>
    </cdr:sp>
  </cdr:relSizeAnchor>
  <cdr:relSizeAnchor xmlns:cdr="http://schemas.openxmlformats.org/drawingml/2006/chartDrawing">
    <cdr:from>
      <cdr:x>0.7719</cdr:x>
      <cdr:y>0.70136</cdr:y>
    </cdr:from>
    <cdr:to>
      <cdr:x>0.84894</cdr:x>
      <cdr:y>0.76697</cdr:y>
    </cdr:to>
    <cdr:sp macro="" textlink="">
      <cdr:nvSpPr>
        <cdr:cNvPr id="15" name="textruta 14"/>
        <cdr:cNvSpPr txBox="1"/>
      </cdr:nvSpPr>
      <cdr:spPr>
        <a:xfrm xmlns:a="http://schemas.openxmlformats.org/drawingml/2006/main">
          <a:off x="4867274" y="2952750"/>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Tm</a:t>
          </a:r>
          <a:r>
            <a:rPr lang="sv-SE" sz="1800" b="1" baseline="30000" dirty="0"/>
            <a:t>3</a:t>
          </a:r>
          <a:r>
            <a:rPr lang="sv-SE" sz="1400" baseline="30000" dirty="0"/>
            <a:t>+</a:t>
          </a:r>
          <a:endParaRPr lang="sv-SE" sz="1400" dirty="0"/>
        </a:p>
      </cdr:txBody>
    </cdr:sp>
  </cdr:relSizeAnchor>
  <cdr:relSizeAnchor xmlns:cdr="http://schemas.openxmlformats.org/drawingml/2006/chartDrawing">
    <cdr:from>
      <cdr:x>0.82175</cdr:x>
      <cdr:y>0.75339</cdr:y>
    </cdr:from>
    <cdr:to>
      <cdr:x>0.89879</cdr:x>
      <cdr:y>0.819</cdr:y>
    </cdr:to>
    <cdr:sp macro="" textlink="">
      <cdr:nvSpPr>
        <cdr:cNvPr id="16" name="textruta 15"/>
        <cdr:cNvSpPr txBox="1"/>
      </cdr:nvSpPr>
      <cdr:spPr>
        <a:xfrm xmlns:a="http://schemas.openxmlformats.org/drawingml/2006/main">
          <a:off x="5181599" y="3171825"/>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Yb</a:t>
          </a:r>
          <a:r>
            <a:rPr lang="sv-SE" sz="1800" b="1" baseline="30000" dirty="0"/>
            <a:t>3</a:t>
          </a:r>
          <a:r>
            <a:rPr lang="sv-SE" sz="1400" baseline="30000" dirty="0"/>
            <a:t>+</a:t>
          </a:r>
          <a:endParaRPr lang="sv-SE" sz="1400" dirty="0"/>
        </a:p>
      </cdr:txBody>
    </cdr:sp>
  </cdr:relSizeAnchor>
  <cdr:relSizeAnchor xmlns:cdr="http://schemas.openxmlformats.org/drawingml/2006/chartDrawing">
    <cdr:from>
      <cdr:x>0.87613</cdr:x>
      <cdr:y>0.78281</cdr:y>
    </cdr:from>
    <cdr:to>
      <cdr:x>0.95317</cdr:x>
      <cdr:y>0.84842</cdr:y>
    </cdr:to>
    <cdr:sp macro="" textlink="">
      <cdr:nvSpPr>
        <cdr:cNvPr id="17" name="textruta 16"/>
        <cdr:cNvSpPr txBox="1"/>
      </cdr:nvSpPr>
      <cdr:spPr>
        <a:xfrm xmlns:a="http://schemas.openxmlformats.org/drawingml/2006/main">
          <a:off x="5524499" y="3295650"/>
          <a:ext cx="485776"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a:t>Lu</a:t>
          </a:r>
          <a:r>
            <a:rPr lang="sv-SE" sz="1800" b="1" baseline="30000" dirty="0"/>
            <a:t>3</a:t>
          </a:r>
          <a:r>
            <a:rPr lang="sv-SE" sz="1400" baseline="30000" dirty="0"/>
            <a:t>+</a:t>
          </a:r>
          <a:endParaRPr lang="sv-SE" sz="1400" dirty="0"/>
        </a:p>
      </cdr:txBody>
    </cdr:sp>
  </cdr:relSizeAnchor>
  <cdr:relSizeAnchor xmlns:cdr="http://schemas.openxmlformats.org/drawingml/2006/chartDrawing">
    <cdr:from>
      <cdr:x>0.54667</cdr:x>
      <cdr:y>0.67394</cdr:y>
    </cdr:from>
    <cdr:to>
      <cdr:x>0.62878</cdr:x>
      <cdr:y>0.75424</cdr:y>
    </cdr:to>
    <cdr:sp macro="" textlink="">
      <cdr:nvSpPr>
        <cdr:cNvPr id="6" name="textruta 5"/>
        <cdr:cNvSpPr txBox="1"/>
      </cdr:nvSpPr>
      <cdr:spPr>
        <a:xfrm xmlns:a="http://schemas.openxmlformats.org/drawingml/2006/main">
          <a:off x="4217665" y="3626917"/>
          <a:ext cx="633558" cy="4320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2000" b="1" dirty="0" smtClean="0"/>
            <a:t>Y</a:t>
          </a:r>
          <a:r>
            <a:rPr lang="sv-SE" sz="2000" b="1" baseline="30000" dirty="0" smtClean="0"/>
            <a:t>3</a:t>
          </a:r>
          <a:r>
            <a:rPr lang="sv-SE" sz="2000" baseline="30000" dirty="0" smtClean="0"/>
            <a:t>+</a:t>
          </a:r>
          <a:endParaRPr lang="sv-SE" sz="2000" dirty="0"/>
        </a:p>
      </cdr:txBody>
    </cdr:sp>
  </cdr:relSizeAnchor>
  <cdr:relSizeAnchor xmlns:cdr="http://schemas.openxmlformats.org/drawingml/2006/chartDrawing">
    <cdr:from>
      <cdr:x>0.60733</cdr:x>
      <cdr:y>0.71409</cdr:y>
    </cdr:from>
    <cdr:to>
      <cdr:x>0.668</cdr:x>
      <cdr:y>0.71409</cdr:y>
    </cdr:to>
    <cdr:cxnSp macro="">
      <cdr:nvCxnSpPr>
        <cdr:cNvPr id="19" name="Rak pil 18"/>
        <cdr:cNvCxnSpPr/>
      </cdr:nvCxnSpPr>
      <cdr:spPr>
        <a:xfrm xmlns:a="http://schemas.openxmlformats.org/drawingml/2006/main">
          <a:off x="4685717" y="3842941"/>
          <a:ext cx="468070" cy="26"/>
        </a:xfrm>
        <a:prstGeom xmlns:a="http://schemas.openxmlformats.org/drawingml/2006/main" prst="straightConnector1">
          <a:avLst/>
        </a:prstGeom>
        <a:ln xmlns:a="http://schemas.openxmlformats.org/drawingml/2006/main" w="28575">
          <a:solidFill>
            <a:srgbClr val="00206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0.10126</cdr:x>
      <cdr:y>0.2071</cdr:y>
    </cdr:from>
    <cdr:to>
      <cdr:x>0.50174</cdr:x>
      <cdr:y>0.44719</cdr:y>
    </cdr:to>
    <cdr:sp macro="" textlink="">
      <cdr:nvSpPr>
        <cdr:cNvPr id="18" name="Ellips 17"/>
        <cdr:cNvSpPr/>
      </cdr:nvSpPr>
      <cdr:spPr>
        <a:xfrm xmlns:a="http://schemas.openxmlformats.org/drawingml/2006/main" rot="2007365">
          <a:off x="781269" y="1114539"/>
          <a:ext cx="3089761" cy="1292062"/>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sv-SE" dirty="0"/>
        </a:p>
      </cdr:txBody>
    </cdr:sp>
  </cdr:relSizeAnchor>
  <cdr:relSizeAnchor xmlns:cdr="http://schemas.openxmlformats.org/drawingml/2006/chartDrawing">
    <cdr:from>
      <cdr:x>0.4151</cdr:x>
      <cdr:y>0.55596</cdr:y>
    </cdr:from>
    <cdr:to>
      <cdr:x>0.97795</cdr:x>
      <cdr:y>0.83832</cdr:y>
    </cdr:to>
    <cdr:sp macro="" textlink="">
      <cdr:nvSpPr>
        <cdr:cNvPr id="20" name="Ellips 19"/>
        <cdr:cNvSpPr/>
      </cdr:nvSpPr>
      <cdr:spPr>
        <a:xfrm xmlns:a="http://schemas.openxmlformats.org/drawingml/2006/main" rot="1744241">
          <a:off x="3202600" y="2991944"/>
          <a:ext cx="4342547" cy="1519582"/>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sv-SE" dirty="0"/>
        </a:p>
      </cdr:txBody>
    </cdr:sp>
  </cdr:relSizeAnchor>
  <cdr:relSizeAnchor xmlns:cdr="http://schemas.openxmlformats.org/drawingml/2006/chartDrawing">
    <cdr:from>
      <cdr:x>0.4011</cdr:x>
      <cdr:y>0.19204</cdr:y>
    </cdr:from>
    <cdr:to>
      <cdr:x>0.52243</cdr:x>
      <cdr:y>0.25894</cdr:y>
    </cdr:to>
    <cdr:sp macro="" textlink="">
      <cdr:nvSpPr>
        <cdr:cNvPr id="21" name="textruta 20"/>
        <cdr:cNvSpPr txBox="1"/>
      </cdr:nvSpPr>
      <cdr:spPr>
        <a:xfrm xmlns:a="http://schemas.openxmlformats.org/drawingml/2006/main">
          <a:off x="3094566" y="1033502"/>
          <a:ext cx="93610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smtClean="0">
              <a:solidFill>
                <a:srgbClr val="00B050"/>
              </a:solidFill>
            </a:rPr>
            <a:t>LREE</a:t>
          </a:r>
          <a:endParaRPr lang="sv-SE" sz="1800" b="1" dirty="0">
            <a:solidFill>
              <a:srgbClr val="00B050"/>
            </a:solidFill>
          </a:endParaRPr>
        </a:p>
      </cdr:txBody>
    </cdr:sp>
  </cdr:relSizeAnchor>
  <cdr:relSizeAnchor xmlns:cdr="http://schemas.openxmlformats.org/drawingml/2006/chartDrawing">
    <cdr:from>
      <cdr:x>0.78</cdr:x>
      <cdr:y>0.48662</cdr:y>
    </cdr:from>
    <cdr:to>
      <cdr:x>0.90133</cdr:x>
      <cdr:y>0.55352</cdr:y>
    </cdr:to>
    <cdr:sp macro="" textlink="">
      <cdr:nvSpPr>
        <cdr:cNvPr id="22" name="textruta 21"/>
        <cdr:cNvSpPr txBox="1"/>
      </cdr:nvSpPr>
      <cdr:spPr>
        <a:xfrm xmlns:a="http://schemas.openxmlformats.org/drawingml/2006/main">
          <a:off x="6017865" y="2618805"/>
          <a:ext cx="93610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smtClean="0">
              <a:solidFill>
                <a:srgbClr val="002060"/>
              </a:solidFill>
            </a:rPr>
            <a:t>HREE</a:t>
          </a:r>
          <a:endParaRPr lang="sv-SE" sz="1800" b="1" dirty="0">
            <a:solidFill>
              <a:srgbClr val="00206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0.57408</cdr:x>
      <cdr:y>0.21492</cdr:y>
    </cdr:from>
    <cdr:to>
      <cdr:x>0.76973</cdr:x>
      <cdr:y>0.38635</cdr:y>
    </cdr:to>
    <cdr:sp macro="" textlink="">
      <cdr:nvSpPr>
        <cdr:cNvPr id="2" name="textruta 1"/>
        <cdr:cNvSpPr txBox="1"/>
      </cdr:nvSpPr>
      <cdr:spPr>
        <a:xfrm xmlns:a="http://schemas.openxmlformats.org/drawingml/2006/main" rot="19528146">
          <a:off x="3803133" y="1083328"/>
          <a:ext cx="1296130" cy="8640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2000" b="1" dirty="0" smtClean="0">
              <a:solidFill>
                <a:schemeClr val="bg1"/>
              </a:solidFill>
            </a:rPr>
            <a:t>Magneter</a:t>
          </a:r>
        </a:p>
        <a:p xmlns:a="http://schemas.openxmlformats.org/drawingml/2006/main">
          <a:pPr algn="ctr"/>
          <a:r>
            <a:rPr lang="sv-SE" sz="2000" b="1" dirty="0" smtClean="0">
              <a:solidFill>
                <a:schemeClr val="bg1"/>
              </a:solidFill>
            </a:rPr>
            <a:t>25 %</a:t>
          </a:r>
          <a:endParaRPr lang="sv-SE" sz="2000" b="1" dirty="0">
            <a:solidFill>
              <a:schemeClr val="bg1"/>
            </a:solidFill>
          </a:endParaRPr>
        </a:p>
      </cdr:txBody>
    </cdr:sp>
  </cdr:relSizeAnchor>
  <cdr:relSizeAnchor xmlns:cdr="http://schemas.openxmlformats.org/drawingml/2006/chartDrawing">
    <cdr:from>
      <cdr:x>0.64499</cdr:x>
      <cdr:y>0.55442</cdr:y>
    </cdr:from>
    <cdr:to>
      <cdr:x>0.81891</cdr:x>
      <cdr:y>0.69727</cdr:y>
    </cdr:to>
    <cdr:sp macro="" textlink="">
      <cdr:nvSpPr>
        <cdr:cNvPr id="3" name="textruta 2"/>
        <cdr:cNvSpPr txBox="1"/>
      </cdr:nvSpPr>
      <cdr:spPr>
        <a:xfrm xmlns:a="http://schemas.openxmlformats.org/drawingml/2006/main" rot="1431861">
          <a:off x="4272874" y="2794576"/>
          <a:ext cx="1152174"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2000" b="1" dirty="0" smtClean="0">
              <a:solidFill>
                <a:schemeClr val="bg1"/>
              </a:solidFill>
            </a:rPr>
            <a:t>Batterier</a:t>
          </a:r>
        </a:p>
        <a:p xmlns:a="http://schemas.openxmlformats.org/drawingml/2006/main">
          <a:pPr algn="ctr"/>
          <a:r>
            <a:rPr lang="sv-SE" sz="2000" b="1" dirty="0" smtClean="0">
              <a:solidFill>
                <a:schemeClr val="bg1"/>
              </a:solidFill>
            </a:rPr>
            <a:t>14 %</a:t>
          </a:r>
          <a:endParaRPr lang="sv-SE" sz="2000" b="1" dirty="0">
            <a:solidFill>
              <a:schemeClr val="bg1"/>
            </a:solidFill>
          </a:endParaRPr>
        </a:p>
      </cdr:txBody>
    </cdr:sp>
  </cdr:relSizeAnchor>
  <cdr:relSizeAnchor xmlns:cdr="http://schemas.openxmlformats.org/drawingml/2006/chartDrawing">
    <cdr:from>
      <cdr:x>0.53423</cdr:x>
      <cdr:y>0.64914</cdr:y>
    </cdr:from>
    <cdr:to>
      <cdr:x>0.65568</cdr:x>
      <cdr:y>0.93816</cdr:y>
    </cdr:to>
    <cdr:sp macro="" textlink="">
      <cdr:nvSpPr>
        <cdr:cNvPr id="4" name="textruta 3"/>
        <cdr:cNvSpPr txBox="1"/>
      </cdr:nvSpPr>
      <cdr:spPr>
        <a:xfrm xmlns:a="http://schemas.openxmlformats.org/drawingml/2006/main" rot="3690395">
          <a:off x="3213028" y="3598134"/>
          <a:ext cx="1456790" cy="8046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2000" b="1" dirty="0" smtClean="0">
              <a:solidFill>
                <a:schemeClr val="tx1"/>
              </a:solidFill>
            </a:rPr>
            <a:t>Metallurgi</a:t>
          </a:r>
        </a:p>
        <a:p xmlns:a="http://schemas.openxmlformats.org/drawingml/2006/main">
          <a:pPr algn="ctr"/>
          <a:r>
            <a:rPr lang="sv-SE" sz="2000" b="1" dirty="0" smtClean="0">
              <a:solidFill>
                <a:schemeClr val="tx1"/>
              </a:solidFill>
            </a:rPr>
            <a:t>9 %</a:t>
          </a:r>
          <a:endParaRPr lang="sv-SE" sz="2000" b="1" dirty="0">
            <a:solidFill>
              <a:schemeClr val="tx1"/>
            </a:solidFill>
          </a:endParaRPr>
        </a:p>
      </cdr:txBody>
    </cdr:sp>
  </cdr:relSizeAnchor>
  <cdr:relSizeAnchor xmlns:cdr="http://schemas.openxmlformats.org/drawingml/2006/chartDrawing">
    <cdr:from>
      <cdr:x>0.30208</cdr:x>
      <cdr:y>0.84286</cdr:y>
    </cdr:from>
    <cdr:to>
      <cdr:x>0.42708</cdr:x>
      <cdr:y>0.92857</cdr:y>
    </cdr:to>
    <cdr:sp macro="" textlink="">
      <cdr:nvSpPr>
        <cdr:cNvPr id="5" name="textruta 4"/>
        <cdr:cNvSpPr txBox="1"/>
      </cdr:nvSpPr>
      <cdr:spPr>
        <a:xfrm xmlns:a="http://schemas.openxmlformats.org/drawingml/2006/main">
          <a:off x="2088232" y="4248472"/>
          <a:ext cx="86409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sz="1100" dirty="0"/>
        </a:p>
      </cdr:txBody>
    </cdr:sp>
  </cdr:relSizeAnchor>
  <cdr:relSizeAnchor xmlns:cdr="http://schemas.openxmlformats.org/drawingml/2006/chartDrawing">
    <cdr:from>
      <cdr:x>0.42959</cdr:x>
      <cdr:y>0.61455</cdr:y>
    </cdr:from>
    <cdr:to>
      <cdr:x>0.52742</cdr:x>
      <cdr:y>0.99406</cdr:y>
    </cdr:to>
    <cdr:sp macro="" textlink="">
      <cdr:nvSpPr>
        <cdr:cNvPr id="6" name="textruta 5"/>
        <cdr:cNvSpPr txBox="1"/>
      </cdr:nvSpPr>
      <cdr:spPr>
        <a:xfrm xmlns:a="http://schemas.openxmlformats.org/drawingml/2006/main" rot="16761922">
          <a:off x="2213482" y="3730091"/>
          <a:ext cx="1912943" cy="6480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1600" b="1" dirty="0" smtClean="0">
              <a:solidFill>
                <a:schemeClr val="tx1"/>
              </a:solidFill>
            </a:rPr>
            <a:t>Bilkatalysatorer</a:t>
          </a:r>
        </a:p>
        <a:p xmlns:a="http://schemas.openxmlformats.org/drawingml/2006/main">
          <a:pPr algn="ctr"/>
          <a:r>
            <a:rPr lang="sv-SE" sz="1600" b="1" dirty="0" smtClean="0">
              <a:solidFill>
                <a:schemeClr val="tx1"/>
              </a:solidFill>
            </a:rPr>
            <a:t>7 %</a:t>
          </a:r>
          <a:endParaRPr lang="sv-SE" sz="1600" b="1" dirty="0">
            <a:solidFill>
              <a:schemeClr val="tx1"/>
            </a:solidFill>
          </a:endParaRPr>
        </a:p>
      </cdr:txBody>
    </cdr:sp>
  </cdr:relSizeAnchor>
  <cdr:relSizeAnchor xmlns:cdr="http://schemas.openxmlformats.org/drawingml/2006/chartDrawing">
    <cdr:from>
      <cdr:x>0.11458</cdr:x>
      <cdr:y>0.68571</cdr:y>
    </cdr:from>
    <cdr:to>
      <cdr:x>0.3125</cdr:x>
      <cdr:y>0.81429</cdr:y>
    </cdr:to>
    <cdr:sp macro="" textlink="">
      <cdr:nvSpPr>
        <cdr:cNvPr id="7" name="textruta 6"/>
        <cdr:cNvSpPr txBox="1"/>
      </cdr:nvSpPr>
      <cdr:spPr>
        <a:xfrm xmlns:a="http://schemas.openxmlformats.org/drawingml/2006/main">
          <a:off x="792088" y="3456384"/>
          <a:ext cx="1368152"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sz="1100" dirty="0"/>
        </a:p>
      </cdr:txBody>
    </cdr:sp>
  </cdr:relSizeAnchor>
  <cdr:relSizeAnchor xmlns:cdr="http://schemas.openxmlformats.org/drawingml/2006/chartDrawing">
    <cdr:from>
      <cdr:x>0.2672</cdr:x>
      <cdr:y>0.5316</cdr:y>
    </cdr:from>
    <cdr:to>
      <cdr:x>0.41095</cdr:x>
      <cdr:y>0.88122</cdr:y>
    </cdr:to>
    <cdr:sp macro="" textlink="">
      <cdr:nvSpPr>
        <cdr:cNvPr id="8" name="textruta 7"/>
        <cdr:cNvSpPr txBox="1"/>
      </cdr:nvSpPr>
      <cdr:spPr>
        <a:xfrm xmlns:a="http://schemas.openxmlformats.org/drawingml/2006/main" rot="18790368">
          <a:off x="1365147" y="3084529"/>
          <a:ext cx="1762297" cy="9523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1800" b="1" dirty="0" smtClean="0">
              <a:solidFill>
                <a:schemeClr val="tx1"/>
              </a:solidFill>
            </a:rPr>
            <a:t>Kracknings-katalysatorer</a:t>
          </a:r>
        </a:p>
        <a:p xmlns:a="http://schemas.openxmlformats.org/drawingml/2006/main">
          <a:pPr algn="ctr"/>
          <a:r>
            <a:rPr lang="sv-SE" sz="1800" b="1" dirty="0" smtClean="0">
              <a:solidFill>
                <a:schemeClr val="tx1"/>
              </a:solidFill>
            </a:rPr>
            <a:t>15 %</a:t>
          </a:r>
          <a:endParaRPr lang="sv-SE" sz="1800" b="1" dirty="0">
            <a:solidFill>
              <a:schemeClr val="tx1"/>
            </a:solidFill>
          </a:endParaRPr>
        </a:p>
      </cdr:txBody>
    </cdr:sp>
  </cdr:relSizeAnchor>
  <cdr:relSizeAnchor xmlns:cdr="http://schemas.openxmlformats.org/drawingml/2006/chartDrawing">
    <cdr:from>
      <cdr:x>0.1413</cdr:x>
      <cdr:y>0.41429</cdr:y>
    </cdr:from>
    <cdr:to>
      <cdr:x>0.42391</cdr:x>
      <cdr:y>0.57143</cdr:y>
    </cdr:to>
    <cdr:sp macro="" textlink="">
      <cdr:nvSpPr>
        <cdr:cNvPr id="9" name="textruta 8"/>
        <cdr:cNvSpPr txBox="1"/>
      </cdr:nvSpPr>
      <cdr:spPr>
        <a:xfrm xmlns:a="http://schemas.openxmlformats.org/drawingml/2006/main">
          <a:off x="936074" y="2088254"/>
          <a:ext cx="1872237" cy="7920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2000" b="1" dirty="0" smtClean="0">
              <a:solidFill>
                <a:schemeClr val="tx1"/>
              </a:solidFill>
            </a:rPr>
            <a:t>Polermedel</a:t>
          </a:r>
          <a:endParaRPr lang="sv-SE" sz="1050" b="1" dirty="0" smtClean="0">
            <a:solidFill>
              <a:schemeClr val="tx1"/>
            </a:solidFill>
          </a:endParaRPr>
        </a:p>
        <a:p xmlns:a="http://schemas.openxmlformats.org/drawingml/2006/main">
          <a:pPr algn="ctr"/>
          <a:r>
            <a:rPr lang="sv-SE" sz="1800" b="1" dirty="0" smtClean="0">
              <a:solidFill>
                <a:schemeClr val="tx1"/>
              </a:solidFill>
            </a:rPr>
            <a:t>14 %</a:t>
          </a:r>
          <a:endParaRPr lang="sv-SE" sz="1800" b="1" dirty="0">
            <a:solidFill>
              <a:schemeClr val="tx1"/>
            </a:solidFill>
          </a:endParaRPr>
        </a:p>
      </cdr:txBody>
    </cdr:sp>
  </cdr:relSizeAnchor>
  <cdr:relSizeAnchor xmlns:cdr="http://schemas.openxmlformats.org/drawingml/2006/chartDrawing">
    <cdr:from>
      <cdr:x>0.25427</cdr:x>
      <cdr:y>0.13419</cdr:y>
    </cdr:from>
    <cdr:to>
      <cdr:x>0.37384</cdr:x>
      <cdr:y>0.44848</cdr:y>
    </cdr:to>
    <cdr:sp macro="" textlink="">
      <cdr:nvSpPr>
        <cdr:cNvPr id="10" name="textruta 9"/>
        <cdr:cNvSpPr txBox="1"/>
      </cdr:nvSpPr>
      <cdr:spPr>
        <a:xfrm xmlns:a="http://schemas.openxmlformats.org/drawingml/2006/main" rot="2731155">
          <a:off x="1288438" y="1072441"/>
          <a:ext cx="1584188"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1800" b="1" dirty="0" smtClean="0">
              <a:solidFill>
                <a:schemeClr val="tx1"/>
              </a:solidFill>
            </a:rPr>
            <a:t>Tillsats i glas</a:t>
          </a:r>
        </a:p>
        <a:p xmlns:a="http://schemas.openxmlformats.org/drawingml/2006/main">
          <a:pPr algn="ctr"/>
          <a:r>
            <a:rPr lang="sv-SE" sz="1800" b="1" dirty="0" smtClean="0">
              <a:solidFill>
                <a:schemeClr val="tx1"/>
              </a:solidFill>
            </a:rPr>
            <a:t>6 %</a:t>
          </a:r>
          <a:endParaRPr lang="sv-SE" sz="1800" b="1" dirty="0">
            <a:solidFill>
              <a:schemeClr val="tx1"/>
            </a:solidFill>
          </a:endParaRPr>
        </a:p>
      </cdr:txBody>
    </cdr:sp>
  </cdr:relSizeAnchor>
  <cdr:relSizeAnchor xmlns:cdr="http://schemas.openxmlformats.org/drawingml/2006/chartDrawing">
    <cdr:from>
      <cdr:x>0.33112</cdr:x>
      <cdr:y>0.02851</cdr:y>
    </cdr:from>
    <cdr:to>
      <cdr:x>0.43982</cdr:x>
      <cdr:y>0.37136</cdr:y>
    </cdr:to>
    <cdr:sp macro="" textlink="">
      <cdr:nvSpPr>
        <cdr:cNvPr id="12" name="textruta 11"/>
        <cdr:cNvSpPr txBox="1"/>
      </cdr:nvSpPr>
      <cdr:spPr>
        <a:xfrm xmlns:a="http://schemas.openxmlformats.org/drawingml/2006/main" rot="3954367">
          <a:off x="1689541" y="647756"/>
          <a:ext cx="1728180"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1800" b="1" dirty="0" smtClean="0">
              <a:solidFill>
                <a:schemeClr val="tx1"/>
              </a:solidFill>
            </a:rPr>
            <a:t>Luminiscens</a:t>
          </a:r>
        </a:p>
        <a:p xmlns:a="http://schemas.openxmlformats.org/drawingml/2006/main">
          <a:pPr algn="ctr"/>
          <a:r>
            <a:rPr lang="sv-SE" sz="1800" b="1" dirty="0" smtClean="0">
              <a:solidFill>
                <a:schemeClr val="tx1"/>
              </a:solidFill>
            </a:rPr>
            <a:t>6 %</a:t>
          </a:r>
          <a:endParaRPr lang="sv-SE" sz="1800" b="1" dirty="0">
            <a:solidFill>
              <a:schemeClr val="tx1"/>
            </a:solidFill>
          </a:endParaRPr>
        </a:p>
      </cdr:txBody>
    </cdr:sp>
  </cdr:relSizeAnchor>
  <cdr:relSizeAnchor xmlns:cdr="http://schemas.openxmlformats.org/drawingml/2006/chartDrawing">
    <cdr:from>
      <cdr:x>0.43566</cdr:x>
      <cdr:y>0.02919</cdr:y>
    </cdr:from>
    <cdr:to>
      <cdr:x>0.49513</cdr:x>
      <cdr:y>0.24659</cdr:y>
    </cdr:to>
    <cdr:sp macro="" textlink="">
      <cdr:nvSpPr>
        <cdr:cNvPr id="14" name="textruta 13"/>
        <cdr:cNvSpPr txBox="1"/>
      </cdr:nvSpPr>
      <cdr:spPr>
        <a:xfrm xmlns:a="http://schemas.openxmlformats.org/drawingml/2006/main" rot="5106277">
          <a:off x="2689330" y="544759"/>
          <a:ext cx="1189722" cy="4197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smtClean="0">
              <a:solidFill>
                <a:schemeClr val="tx1"/>
              </a:solidFill>
            </a:rPr>
            <a:t>Annat 4 %</a:t>
          </a:r>
          <a:endParaRPr lang="sv-SE" sz="18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5558" cy="500695"/>
          </a:xfrm>
          <a:prstGeom prst="rect">
            <a:avLst/>
          </a:prstGeom>
        </p:spPr>
        <p:txBody>
          <a:bodyPr vert="horz" lIns="92025" tIns="46013" rIns="92025" bIns="46013" rtlCol="0"/>
          <a:lstStyle>
            <a:lvl1pPr algn="l">
              <a:defRPr sz="1200"/>
            </a:lvl1pPr>
          </a:lstStyle>
          <a:p>
            <a:endParaRPr lang="sv-SE" dirty="0"/>
          </a:p>
        </p:txBody>
      </p:sp>
      <p:sp>
        <p:nvSpPr>
          <p:cNvPr id="3" name="Platshållare för datum 2"/>
          <p:cNvSpPr>
            <a:spLocks noGrp="1"/>
          </p:cNvSpPr>
          <p:nvPr>
            <p:ph type="dt" idx="1"/>
          </p:nvPr>
        </p:nvSpPr>
        <p:spPr>
          <a:xfrm>
            <a:off x="3902597" y="0"/>
            <a:ext cx="2985558" cy="500695"/>
          </a:xfrm>
          <a:prstGeom prst="rect">
            <a:avLst/>
          </a:prstGeom>
        </p:spPr>
        <p:txBody>
          <a:bodyPr vert="horz" lIns="92025" tIns="46013" rIns="92025" bIns="46013" rtlCol="0"/>
          <a:lstStyle>
            <a:lvl1pPr algn="r">
              <a:defRPr sz="1200"/>
            </a:lvl1pPr>
          </a:lstStyle>
          <a:p>
            <a:fld id="{62ECF444-618F-4DC8-B58F-EFFAC2FCCAB4}" type="datetimeFigureOut">
              <a:rPr lang="sv-SE" smtClean="0"/>
              <a:t>2018-10-29</a:t>
            </a:fld>
            <a:endParaRPr lang="sv-SE" dirty="0"/>
          </a:p>
        </p:txBody>
      </p:sp>
      <p:sp>
        <p:nvSpPr>
          <p:cNvPr id="4" name="Platshållare för bildobjekt 3"/>
          <p:cNvSpPr>
            <a:spLocks noGrp="1" noRot="1" noChangeAspect="1"/>
          </p:cNvSpPr>
          <p:nvPr>
            <p:ph type="sldImg" idx="2"/>
          </p:nvPr>
        </p:nvSpPr>
        <p:spPr>
          <a:xfrm>
            <a:off x="939800" y="752475"/>
            <a:ext cx="5010150" cy="3757613"/>
          </a:xfrm>
          <a:prstGeom prst="rect">
            <a:avLst/>
          </a:prstGeom>
          <a:noFill/>
          <a:ln w="12700">
            <a:solidFill>
              <a:prstClr val="black"/>
            </a:solidFill>
          </a:ln>
        </p:spPr>
        <p:txBody>
          <a:bodyPr vert="horz" lIns="92025" tIns="46013" rIns="92025" bIns="46013" rtlCol="0" anchor="ctr"/>
          <a:lstStyle/>
          <a:p>
            <a:endParaRPr lang="sv-SE" dirty="0"/>
          </a:p>
        </p:txBody>
      </p:sp>
      <p:sp>
        <p:nvSpPr>
          <p:cNvPr id="5" name="Platshållare för anteckningar 4"/>
          <p:cNvSpPr>
            <a:spLocks noGrp="1"/>
          </p:cNvSpPr>
          <p:nvPr>
            <p:ph type="body" sz="quarter" idx="3"/>
          </p:nvPr>
        </p:nvSpPr>
        <p:spPr>
          <a:xfrm>
            <a:off x="688975" y="4760597"/>
            <a:ext cx="5511800" cy="4509450"/>
          </a:xfrm>
          <a:prstGeom prst="rect">
            <a:avLst/>
          </a:prstGeom>
        </p:spPr>
        <p:txBody>
          <a:bodyPr vert="horz" lIns="92025" tIns="46013" rIns="92025" bIns="46013"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519594"/>
            <a:ext cx="2985558" cy="500694"/>
          </a:xfrm>
          <a:prstGeom prst="rect">
            <a:avLst/>
          </a:prstGeom>
        </p:spPr>
        <p:txBody>
          <a:bodyPr vert="horz" lIns="92025" tIns="46013" rIns="92025" bIns="46013"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902597" y="9519594"/>
            <a:ext cx="2985558" cy="500694"/>
          </a:xfrm>
          <a:prstGeom prst="rect">
            <a:avLst/>
          </a:prstGeom>
        </p:spPr>
        <p:txBody>
          <a:bodyPr vert="horz" lIns="92025" tIns="46013" rIns="92025" bIns="46013" rtlCol="0" anchor="b"/>
          <a:lstStyle>
            <a:lvl1pPr algn="r">
              <a:defRPr sz="1200"/>
            </a:lvl1pPr>
          </a:lstStyle>
          <a:p>
            <a:fld id="{A63F34EE-C876-4424-8074-75A9648BCEE6}" type="slidenum">
              <a:rPr lang="sv-SE" smtClean="0"/>
              <a:t>‹#›</a:t>
            </a:fld>
            <a:endParaRPr lang="sv-SE" dirty="0"/>
          </a:p>
        </p:txBody>
      </p:sp>
    </p:spTree>
    <p:extLst>
      <p:ext uri="{BB962C8B-B14F-4D97-AF65-F5344CB8AC3E}">
        <p14:creationId xmlns:p14="http://schemas.microsoft.com/office/powerpoint/2010/main" val="55796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Sällsynta jordartsmetaller är 16</a:t>
            </a:r>
            <a:r>
              <a:rPr lang="sv-SE" baseline="0" dirty="0" smtClean="0"/>
              <a:t> metaller som under senare år fått stor strategisk betydelse inom den moderna teknologin. Jag ska berätta om vad det är för något, deras betydelse, var dom finns och hur handel och politik hänger ihop med dessa metaller.</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a:t>
            </a:fld>
            <a:endParaRPr lang="sv-SE" dirty="0"/>
          </a:p>
        </p:txBody>
      </p:sp>
    </p:spTree>
    <p:extLst>
      <p:ext uri="{BB962C8B-B14F-4D97-AF65-F5344CB8AC3E}">
        <p14:creationId xmlns:p14="http://schemas.microsoft.com/office/powerpoint/2010/main" val="55471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lättare elementen, LREE, ersätter</a:t>
            </a:r>
            <a:r>
              <a:rPr lang="sv-SE" baseline="0" dirty="0" smtClean="0"/>
              <a:t> varandra lättare sinsemellan liksom De tyngre, HREE. Yttium och Scandium passar med sina jonradier in bland HREE.</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10</a:t>
            </a:fld>
            <a:endParaRPr lang="sv-SE" dirty="0"/>
          </a:p>
        </p:txBody>
      </p:sp>
    </p:spTree>
    <p:extLst>
      <p:ext uri="{BB962C8B-B14F-4D97-AF65-F5344CB8AC3E}">
        <p14:creationId xmlns:p14="http://schemas.microsoft.com/office/powerpoint/2010/main" val="34057105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ansågs allmänt att Japan förlorade ansiktet i den här konflikten,</a:t>
            </a:r>
            <a:r>
              <a:rPr lang="sv-SE" baseline="0" dirty="0" smtClean="0"/>
              <a:t> men det ledde inte till att överhögheten över öarna ändrades. Kina vann alltså inget på konflikten. Däremot skapade strypningen av exporten till Japan skrämselhicka framförallt i USA, som såg försörjningen av avancerad teknologi till sitt försvar hotas. Priserna steg rekordartat se nästa bild.</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100</a:t>
            </a:fld>
            <a:endParaRPr lang="sv-SE" dirty="0"/>
          </a:p>
        </p:txBody>
      </p:sp>
    </p:spTree>
    <p:extLst>
      <p:ext uri="{BB962C8B-B14F-4D97-AF65-F5344CB8AC3E}">
        <p14:creationId xmlns:p14="http://schemas.microsoft.com/office/powerpoint/2010/main" val="27360601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här är prisförändringar relativt guld och silver. Dessa metaller påverkades marginellt medan priserna på några strategiska REE steg över 10 gånger. De höga priserna ledde</a:t>
            </a:r>
            <a:r>
              <a:rPr lang="sv-SE" baseline="0" dirty="0" smtClean="0"/>
              <a:t> till hamstring. Ökad prospektering, satsningar på ny gruvverksamhet.. Kina återupptog exporten till Japan och</a:t>
            </a:r>
            <a:r>
              <a:rPr lang="sv-SE" dirty="0" smtClean="0"/>
              <a:t> </a:t>
            </a:r>
            <a:r>
              <a:rPr lang="sv-SE" baseline="0" dirty="0" smtClean="0"/>
              <a:t>inom 1 år började priserna sjunka. Småningom var priserna på i stort sett på samma nivå som innan incidenten. En rad investerare förlorade pengar och det resulterade i ett antal konkurser, bl.a. </a:t>
            </a:r>
            <a:r>
              <a:rPr lang="sv-SE" baseline="0" dirty="0" err="1" smtClean="0"/>
              <a:t>Molycorps</a:t>
            </a:r>
            <a:r>
              <a:rPr lang="sv-SE" baseline="0" dirty="0" smtClean="0"/>
              <a:t> Mountain Pass gruva hösten 2015. En bidragande orsak till att det inte blev akut brist på REE berodde på omfattande smuggling från Kina och att strypningen till Japan bara omfattade REO. Metallisk REE och komponenter med REE kunde exporteras utan hinder. Kinas försök att påverka konflikten om öarna med Japan genom strypning av </a:t>
            </a:r>
            <a:r>
              <a:rPr lang="sv-SE" baseline="0" dirty="0" err="1" smtClean="0"/>
              <a:t>REE-exporten</a:t>
            </a:r>
            <a:r>
              <a:rPr lang="sv-SE" baseline="0" dirty="0" smtClean="0"/>
              <a:t> hade misslyckats. Det är ganska klart att intrången av fiskebåtar vid </a:t>
            </a:r>
            <a:r>
              <a:rPr lang="sv-SE" baseline="0" dirty="0" err="1" smtClean="0"/>
              <a:t>Senkaku</a:t>
            </a:r>
            <a:r>
              <a:rPr lang="sv-SE" baseline="0" dirty="0" smtClean="0"/>
              <a:t>-öarna sanktionerades av Kinas regering, som såg en möjlighet att påverka Japan i den här konflikten</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101</a:t>
            </a:fld>
            <a:endParaRPr lang="sv-SE" dirty="0"/>
          </a:p>
        </p:txBody>
      </p:sp>
    </p:spTree>
    <p:extLst>
      <p:ext uri="{BB962C8B-B14F-4D97-AF65-F5344CB8AC3E}">
        <p14:creationId xmlns:p14="http://schemas.microsoft.com/office/powerpoint/2010/main" val="330173108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63F34EE-C876-4424-8074-75A9648BCEE6}" type="slidenum">
              <a:rPr lang="sv-SE" smtClean="0"/>
              <a:t>102</a:t>
            </a:fld>
            <a:endParaRPr lang="sv-SE" dirty="0"/>
          </a:p>
        </p:txBody>
      </p:sp>
    </p:spTree>
    <p:extLst>
      <p:ext uri="{BB962C8B-B14F-4D97-AF65-F5344CB8AC3E}">
        <p14:creationId xmlns:p14="http://schemas.microsoft.com/office/powerpoint/2010/main" val="35781762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här bilden visar prisutvecklingen under och efter </a:t>
            </a:r>
            <a:r>
              <a:rPr lang="sv-SE" dirty="0" err="1" smtClean="0"/>
              <a:t>Senkakuincidenten</a:t>
            </a:r>
            <a:r>
              <a:rPr lang="sv-SE" dirty="0" smtClean="0"/>
              <a:t>. Priserna i USD per ton. Det ligger i Kinas intresse att hålla priserna på en sådan nivå att det inte ska vara lönsamt för aktörer utanför Kina att starta ny gruvverksamhet. Man verkar försöka balansera mellan egen inhemsk efterfrågan och en rimlig exportkvot.</a:t>
            </a:r>
            <a:r>
              <a:rPr lang="sv-SE" baseline="0" dirty="0" smtClean="0"/>
              <a:t> </a:t>
            </a:r>
            <a:r>
              <a:rPr lang="sv-SE" dirty="0" smtClean="0"/>
              <a:t>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103</a:t>
            </a:fld>
            <a:endParaRPr lang="sv-SE" dirty="0"/>
          </a:p>
        </p:txBody>
      </p:sp>
    </p:spTree>
    <p:extLst>
      <p:ext uri="{BB962C8B-B14F-4D97-AF65-F5344CB8AC3E}">
        <p14:creationId xmlns:p14="http://schemas.microsoft.com/office/powerpoint/2010/main" val="120007643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Gruvan gick i konkurs hösten 2015</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104</a:t>
            </a:fld>
            <a:endParaRPr lang="sv-SE" dirty="0"/>
          </a:p>
        </p:txBody>
      </p:sp>
    </p:spTree>
    <p:extLst>
      <p:ext uri="{BB962C8B-B14F-4D97-AF65-F5344CB8AC3E}">
        <p14:creationId xmlns:p14="http://schemas.microsoft.com/office/powerpoint/2010/main" val="41416525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Norra Kärr inget bearbetningstillstånd</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105</a:t>
            </a:fld>
            <a:endParaRPr lang="sv-SE" dirty="0"/>
          </a:p>
        </p:txBody>
      </p:sp>
    </p:spTree>
    <p:extLst>
      <p:ext uri="{BB962C8B-B14F-4D97-AF65-F5344CB8AC3E}">
        <p14:creationId xmlns:p14="http://schemas.microsoft.com/office/powerpoint/2010/main" val="2584882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fem stora dvs</a:t>
            </a:r>
            <a:r>
              <a:rPr lang="sv-SE" baseline="0" dirty="0" smtClean="0"/>
              <a:t> de fem mest strategiska REE har identifierats och hur efterfrågan har ökat sedan 2012.</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106</a:t>
            </a:fld>
            <a:endParaRPr lang="sv-SE" dirty="0"/>
          </a:p>
        </p:txBody>
      </p:sp>
    </p:spTree>
    <p:extLst>
      <p:ext uri="{BB962C8B-B14F-4D97-AF65-F5344CB8AC3E}">
        <p14:creationId xmlns:p14="http://schemas.microsoft.com/office/powerpoint/2010/main" val="22288753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REE och några andra strategiska</a:t>
            </a:r>
            <a:r>
              <a:rPr lang="sv-SE" baseline="0" dirty="0" smtClean="0"/>
              <a:t> metaller har man bedömt hur viktiga de är inom ”</a:t>
            </a:r>
            <a:r>
              <a:rPr lang="sv-SE" baseline="0" dirty="0" err="1" smtClean="0"/>
              <a:t>clean</a:t>
            </a:r>
            <a:r>
              <a:rPr lang="sv-SE" baseline="0" dirty="0" smtClean="0"/>
              <a:t> </a:t>
            </a:r>
            <a:r>
              <a:rPr lang="sv-SE" baseline="0" dirty="0" err="1" smtClean="0"/>
              <a:t>energy</a:t>
            </a:r>
            <a:r>
              <a:rPr lang="sv-SE" baseline="0" dirty="0" smtClean="0"/>
              <a:t>”-sektorn och risken att det ska uppstå brist i tillgången.</a:t>
            </a:r>
          </a:p>
          <a:p>
            <a:r>
              <a:rPr lang="sv-SE" baseline="0" dirty="0" smtClean="0"/>
              <a:t>På några års sikt listas Eu, Nd, Tb, Y och Dy (de fem stora) som mest kritiska i båda aspekterna. På längre sikt 5-15 år minskar bristrisken för Nd men ämnet blir ännu viktigare i ”</a:t>
            </a:r>
            <a:r>
              <a:rPr lang="sv-SE" baseline="0" dirty="0" err="1" smtClean="0"/>
              <a:t>clean</a:t>
            </a:r>
            <a:r>
              <a:rPr lang="sv-SE" baseline="0" dirty="0" smtClean="0"/>
              <a:t>-</a:t>
            </a:r>
            <a:r>
              <a:rPr lang="sv-SE" baseline="0" dirty="0" err="1" smtClean="0"/>
              <a:t>energy</a:t>
            </a:r>
            <a:r>
              <a:rPr lang="sv-SE" baseline="0" dirty="0" smtClean="0"/>
              <a:t>”-sektorn. För yttrium minskar risken att det ska uppstå brist. Cerium och Lantan bedöms bli mindre viktiga.</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107</a:t>
            </a:fld>
            <a:endParaRPr lang="sv-SE" dirty="0"/>
          </a:p>
        </p:txBody>
      </p:sp>
    </p:spTree>
    <p:extLst>
      <p:ext uri="{BB962C8B-B14F-4D97-AF65-F5344CB8AC3E}">
        <p14:creationId xmlns:p14="http://schemas.microsoft.com/office/powerpoint/2010/main" val="28364442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Bedömningen</a:t>
            </a:r>
            <a:r>
              <a:rPr lang="sv-SE" baseline="0" dirty="0" smtClean="0"/>
              <a:t> av prisutvecklingen har gjorts av metallbörsen i Shanghai och visar på en liten ökning de närmaste åren följd av stabilisering av prisnivån  för neodym. Cerium visar en svag prisminskning.</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108</a:t>
            </a:fld>
            <a:endParaRPr lang="sv-SE" dirty="0"/>
          </a:p>
        </p:txBody>
      </p:sp>
    </p:spTree>
    <p:extLst>
      <p:ext uri="{BB962C8B-B14F-4D97-AF65-F5344CB8AC3E}">
        <p14:creationId xmlns:p14="http://schemas.microsoft.com/office/powerpoint/2010/main" val="113166873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de dyraste REE visar terbiumoxid</a:t>
            </a:r>
            <a:r>
              <a:rPr lang="sv-SE" baseline="0" dirty="0" smtClean="0"/>
              <a:t> minskande priser efter 2018 medan dysprosiumoxid visar stabil nivå för att sjunka något efter 2018. Det här verkar ligga i linje med Kinas önskan att hålla en låg och stabil prisnivå för att hindra konkurrens från omvärlden.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109</a:t>
            </a:fld>
            <a:endParaRPr lang="sv-SE" dirty="0"/>
          </a:p>
        </p:txBody>
      </p:sp>
    </p:spTree>
    <p:extLst>
      <p:ext uri="{BB962C8B-B14F-4D97-AF65-F5344CB8AC3E}">
        <p14:creationId xmlns:p14="http://schemas.microsoft.com/office/powerpoint/2010/main" val="4228772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minskande jonradierna avspeglar sig i ökande densitet.</a:t>
            </a:r>
            <a:r>
              <a:rPr lang="sv-SE" baseline="0" dirty="0" smtClean="0"/>
              <a:t> Med samma kristallkonfiguration packas atomerna tätare och stigande atommassa pekar åt samma håll. Avvikelserna för Europium och Ytterbium är lite svårare att förklara, vilket kan ha att göra med att dessa ämnen får halva resp hela skalet fyllt med elektroner.</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11</a:t>
            </a:fld>
            <a:endParaRPr lang="sv-SE" dirty="0"/>
          </a:p>
        </p:txBody>
      </p:sp>
    </p:spTree>
    <p:extLst>
      <p:ext uri="{BB962C8B-B14F-4D97-AF65-F5344CB8AC3E}">
        <p14:creationId xmlns:p14="http://schemas.microsoft.com/office/powerpoint/2010/main" val="42679782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Om Kina minkar sina exportkvoter för mycket leder det till nya gruvor utanför Kina och därmed minskar Kinas kontroll över marknaden. Kina kan kompensera för detta genom att förvärva gruvor utan för Kina och på så sätt behålla kontrollen över</a:t>
            </a:r>
            <a:r>
              <a:rPr lang="sv-SE" baseline="0" dirty="0" smtClean="0"/>
              <a:t> marknaden. Försök har gjorts bl.a. att köpa aktiemajoriteten i Australiens största REE-gruva. Australiska staten gick in och stoppade köpet. Kina har säkert större möjligheter att förvärva gruvor i tredje världen. Man kan kanske befara usla arbetsförhållanden med gästarbetare. Se t.ex. hur gästarbetare behandlades av ett stort kinesiskt byggföretag som byggde fotbollsstadion i Doha i Qatar.</a:t>
            </a:r>
          </a:p>
          <a:p>
            <a:r>
              <a:rPr lang="sv-SE" baseline="0" dirty="0" smtClean="0"/>
              <a:t>Kina har fortfarande de största reserverna, men omvärlden ökar prospekteringstakten. </a:t>
            </a:r>
            <a:r>
              <a:rPr lang="sv-SE" baseline="0" dirty="0" err="1" smtClean="0"/>
              <a:t>EUrare</a:t>
            </a:r>
            <a:r>
              <a:rPr lang="sv-SE" baseline="0" dirty="0" smtClean="0"/>
              <a:t> projektet syftar till att minska beroendet av Kina. Framför allt fyndigheterna på Grönland kommer att utmana Kina när dom kommer i produktion. Kina får troligen mindre möjligheter att hitta nya tillgångar i Kina än vad övriga världen får. Kinas svar blir då att förvärva gruvor utanför Kina.</a:t>
            </a:r>
          </a:p>
          <a:p>
            <a:endParaRPr lang="sv-SE" baseline="0" dirty="0" smtClean="0"/>
          </a:p>
          <a:p>
            <a:r>
              <a:rPr lang="sv-SE" baseline="0" dirty="0" smtClean="0"/>
              <a:t>Plats för frågor</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110</a:t>
            </a:fld>
            <a:endParaRPr lang="sv-SE" dirty="0"/>
          </a:p>
        </p:txBody>
      </p:sp>
    </p:spTree>
    <p:extLst>
      <p:ext uri="{BB962C8B-B14F-4D97-AF65-F5344CB8AC3E}">
        <p14:creationId xmlns:p14="http://schemas.microsoft.com/office/powerpoint/2010/main" val="176733838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helt klart att Kina strävar efter att öka förädlingsgraden, men frågan är hur detta påverkar marknaden. Troligtvis leder det inte till någon stark</a:t>
            </a:r>
            <a:r>
              <a:rPr lang="sv-SE" baseline="0" dirty="0" smtClean="0"/>
              <a:t> prisökning. Däremot kommer utvecklingstakten på REE-industrin i övriga världen att påverkas i negativ riktning, såvitt den globala ökningen inte ökar tillräckligt mycket</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111</a:t>
            </a:fld>
            <a:endParaRPr lang="sv-SE" dirty="0"/>
          </a:p>
        </p:txBody>
      </p:sp>
    </p:spTree>
    <p:extLst>
      <p:ext uri="{BB962C8B-B14F-4D97-AF65-F5344CB8AC3E}">
        <p14:creationId xmlns:p14="http://schemas.microsoft.com/office/powerpoint/2010/main" val="310944070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Kina kan kompensera för detta genom att förvärva gruvor utan för Kina och på så sätt behålla kontrollen över</a:t>
            </a:r>
            <a:r>
              <a:rPr lang="sv-SE" baseline="0" dirty="0" smtClean="0"/>
              <a:t> marknaden. Försök har gjorts bl.a. att köpa aktiemajoriteten i Australiens största REE-gruva. Australiska staten gick in och stoppade köpet. Kina har säkert större möjligheter att förvärva gruvor i tredje världen. Man kan kanske befara usla arbetsförhållanden med gästarbetare. Se t.ex. hur gästarbetare behandlades av ett stort kinesiskt byggföretag som byggde fotbollsstadion i Doha i Qatar.</a:t>
            </a:r>
          </a:p>
          <a:p>
            <a:endParaRPr lang="sv-SE" baseline="0" dirty="0" smtClean="0"/>
          </a:p>
          <a:p>
            <a:r>
              <a:rPr lang="sv-SE" baseline="0" dirty="0" smtClean="0"/>
              <a:t>Plats för frågor</a:t>
            </a:r>
            <a:endParaRPr lang="sv-SE" dirty="0" smtClean="0"/>
          </a:p>
          <a:p>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112</a:t>
            </a:fld>
            <a:endParaRPr lang="sv-SE" dirty="0"/>
          </a:p>
        </p:txBody>
      </p:sp>
    </p:spTree>
    <p:extLst>
      <p:ext uri="{BB962C8B-B14F-4D97-AF65-F5344CB8AC3E}">
        <p14:creationId xmlns:p14="http://schemas.microsoft.com/office/powerpoint/2010/main" val="3829957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Alla REE-metaller oxiderar i luft tämligen snabbt,</a:t>
            </a:r>
            <a:r>
              <a:rPr lang="sv-SE" baseline="0" dirty="0" smtClean="0"/>
              <a:t> mycket snabbare än järn</a:t>
            </a:r>
          </a:p>
          <a:p>
            <a:r>
              <a:rPr lang="sv-SE" baseline="0" dirty="0" smtClean="0"/>
              <a:t>Antänds lätt vid ca 150 </a:t>
            </a:r>
            <a:r>
              <a:rPr lang="sv-SE" baseline="0" dirty="0" smtClean="0">
                <a:latin typeface="Calibri"/>
                <a:cs typeface="Calibri"/>
              </a:rPr>
              <a:t>°C, några t.o.m. självantänder vid den temperaturen (samarium).</a:t>
            </a:r>
          </a:p>
          <a:p>
            <a:r>
              <a:rPr lang="sv-SE" baseline="0" dirty="0" smtClean="0">
                <a:latin typeface="Calibri"/>
                <a:cs typeface="Calibri"/>
              </a:rPr>
              <a:t>REE i metallisk form kan därför inte lagras och transporteras utan att skyddas från luft och fukt. De förekommer därför främst som oxider (motståndskraftiga mot syre och vatten). Eller också som komponenter (neodymmagneter skyddas genom förnickling)</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12</a:t>
            </a:fld>
            <a:endParaRPr lang="sv-SE" dirty="0"/>
          </a:p>
        </p:txBody>
      </p:sp>
    </p:spTree>
    <p:extLst>
      <p:ext uri="{BB962C8B-B14F-4D97-AF65-F5344CB8AC3E}">
        <p14:creationId xmlns:p14="http://schemas.microsoft.com/office/powerpoint/2010/main" val="1953956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Jag nämnde 5d och 4f-skal.</a:t>
            </a:r>
            <a:r>
              <a:rPr lang="sv-SE" baseline="0" dirty="0" smtClean="0"/>
              <a:t> Hur elektronerna besätter de olika elektronskalen styrs av 4 kvanttal. Det innebär att energinivåerna i de olika skalen är kvantiserade dvs de kan bara anta bestämda värden. I själva verket är det inga skal utan elektronerna intar bestämda energinivåer och kan bara lokaliseras som sannolikhetsmoln. Det går att beräkna dessa moln utifrån Schrödingerekvationen. Vi ser att det magnetiska kvanttalet bestämmer hur många orbitaler (skal) som ingår i 4f-skalen nämligen 7 st. Varje orbital kan hysa en eller två elektroner, dvs max 14 atomnummer (58-71) Obs att Lanthan inte ingår i 4f-gruppen.</a:t>
            </a:r>
          </a:p>
          <a:p>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13</a:t>
            </a:fld>
            <a:endParaRPr lang="sv-SE" dirty="0"/>
          </a:p>
        </p:txBody>
      </p:sp>
    </p:spTree>
    <p:extLst>
      <p:ext uri="{BB962C8B-B14F-4D97-AF65-F5344CB8AC3E}">
        <p14:creationId xmlns:p14="http://schemas.microsoft.com/office/powerpoint/2010/main" val="586923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20252">
              <a:defRPr/>
            </a:pPr>
            <a:r>
              <a:rPr lang="sv-SE" baseline="0" dirty="0" smtClean="0"/>
              <a:t>För varje huvudkvanttal (N) finns 1 s-orbital, 3 p-orbitaler, 5 d-orbitaler och 7 f-orbitaler. S-orbitalerna ökar i storlek med stigande N, medan p- och d-orbitalerna minskar. 5f-orbitalerna i actinidserien är inte med på bilden, men vi ser att 4f-orbitalerna är betydligt mindre än 6s och 5d som ligger utanför. Även då 4f är helt fyllt (lutetium) blir inte atomradien större.</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14</a:t>
            </a:fld>
            <a:endParaRPr lang="sv-SE" dirty="0"/>
          </a:p>
        </p:txBody>
      </p:sp>
    </p:spTree>
    <p:extLst>
      <p:ext uri="{BB962C8B-B14F-4D97-AF65-F5344CB8AC3E}">
        <p14:creationId xmlns:p14="http://schemas.microsoft.com/office/powerpoint/2010/main" val="626844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6s består av en orbital med plats för två elektroner. När barium har fyllt 6s kommer lanthan i 5d som omfattar 5 orbitaler. Därefter börjar 4f-skalet att</a:t>
            </a:r>
            <a:r>
              <a:rPr lang="sv-SE" baseline="0" dirty="0" smtClean="0"/>
              <a:t> fyllas med Cerium som första element. Vid jonisering av Cerium avlägsnas de yttersta elektronerna först dvs 6s och därefter den enda elektronen i 5d. Det ger Ce</a:t>
            </a:r>
            <a:r>
              <a:rPr lang="sv-SE" baseline="30000" dirty="0" smtClean="0"/>
              <a:t>3+</a:t>
            </a:r>
            <a:r>
              <a:rPr lang="sv-SE" baseline="0" dirty="0" smtClean="0"/>
              <a:t>. Även den enda elektronen i 4f kan avlägsnas så att jonen Ce</a:t>
            </a:r>
            <a:r>
              <a:rPr lang="sv-SE" baseline="30000" dirty="0" smtClean="0"/>
              <a:t>4+</a:t>
            </a:r>
            <a:r>
              <a:rPr lang="sv-SE" baseline="0" dirty="0" smtClean="0"/>
              <a:t> bildas. Cerium oxideras ganska lätt till 4-värd jon. Detta ligger till grund för att Cerium går lätt att avskilja från övriga REE.</a:t>
            </a:r>
            <a:endParaRPr lang="sv-SE" baseline="0"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15</a:t>
            </a:fld>
            <a:endParaRPr lang="sv-SE" dirty="0"/>
          </a:p>
        </p:txBody>
      </p:sp>
    </p:spTree>
    <p:extLst>
      <p:ext uri="{BB962C8B-B14F-4D97-AF65-F5344CB8AC3E}">
        <p14:creationId xmlns:p14="http://schemas.microsoft.com/office/powerpoint/2010/main" val="1448925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Efter Cerium kommer praseodym med ytterligare</a:t>
            </a:r>
            <a:r>
              <a:rPr lang="sv-SE" baseline="0" dirty="0" smtClean="0"/>
              <a:t> en elektron. Den går inte in i samma orbital som Cerium utan hoppar in i nästa orbital. Det är energimässigt fördelaktigare för elektronerna att gå in med samma spin i lediga orbitaler. Praseodym bildar bara 3-värda joner.</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16</a:t>
            </a:fld>
            <a:endParaRPr lang="sv-SE" dirty="0"/>
          </a:p>
        </p:txBody>
      </p:sp>
    </p:spTree>
    <p:extLst>
      <p:ext uri="{BB962C8B-B14F-4D97-AF65-F5344CB8AC3E}">
        <p14:creationId xmlns:p14="http://schemas.microsoft.com/office/powerpoint/2010/main" val="3152550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Neodym</a:t>
            </a:r>
            <a:r>
              <a:rPr lang="sv-SE" baseline="0" dirty="0" smtClean="0"/>
              <a:t> sker en avvikelse från mönstret genom att den ensamma elektronen i 5d-skalet hoppar in i nästa orbital i 4f. Även Neodym bildar 3-värda joner genom att den extra elektronen kan hoppa tillbaka via 5d. Den här avvikelsen fortsätter på samma sätt tills halva skalet är fyllt i och med Europium (nr 63). Halva och fulla elektronskal är särskilt stabila. Europium kan också bilda tvåvärda joner (Eu</a:t>
            </a:r>
            <a:r>
              <a:rPr lang="sv-SE" baseline="30000" dirty="0" smtClean="0"/>
              <a:t>2+</a:t>
            </a:r>
            <a:r>
              <a:rPr lang="sv-SE" baseline="0" dirty="0" smtClean="0"/>
              <a:t>).</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17</a:t>
            </a:fld>
            <a:endParaRPr lang="sv-SE" dirty="0"/>
          </a:p>
        </p:txBody>
      </p:sp>
    </p:spTree>
    <p:extLst>
      <p:ext uri="{BB962C8B-B14F-4D97-AF65-F5344CB8AC3E}">
        <p14:creationId xmlns:p14="http://schemas.microsoft.com/office/powerpoint/2010/main" val="4272676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1794 fann artilleriofficeren</a:t>
            </a:r>
            <a:r>
              <a:rPr lang="sv-SE" baseline="0" dirty="0" smtClean="0"/>
              <a:t> och mineralogen Carl-Axel Arrhenius svarta klumpar i fältspatgruvan i Ytterby nära Vaxholm, som han inte kunde bestämma. De skickades till Johan Gadolin i Uppsala, som fann att ämnet bestod av bl.a. 38 delar okänd jordart (oxid) som gavs namnet Yttrium efter fyndstället. Mineralet fick namnet Gadolinit efter Johan Gadolin. (1760-1852)</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18</a:t>
            </a:fld>
            <a:endParaRPr lang="sv-SE" dirty="0"/>
          </a:p>
        </p:txBody>
      </p:sp>
    </p:spTree>
    <p:extLst>
      <p:ext uri="{BB962C8B-B14F-4D97-AF65-F5344CB8AC3E}">
        <p14:creationId xmlns:p14="http://schemas.microsoft.com/office/powerpoint/2010/main" val="1210201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Med bättre analysmetoder fann Carl-Gustaf Mosander en av Berzelius lärjungar att yttrium bestod av tre grundämnen</a:t>
            </a:r>
            <a:r>
              <a:rPr lang="sv-SE" baseline="0" dirty="0" smtClean="0"/>
              <a:t> (se bild). Erbium och Terbium är avledningar av namnet Ytterby.</a:t>
            </a:r>
            <a:r>
              <a:rPr lang="sv-SE" dirty="0" smtClean="0"/>
              <a:t>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19</a:t>
            </a:fld>
            <a:endParaRPr lang="sv-SE" dirty="0"/>
          </a:p>
        </p:txBody>
      </p:sp>
    </p:spTree>
    <p:extLst>
      <p:ext uri="{BB962C8B-B14F-4D97-AF65-F5344CB8AC3E}">
        <p14:creationId xmlns:p14="http://schemas.microsoft.com/office/powerpoint/2010/main" val="420371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I alla dessa tillämpningar förekommer REE som väsentliga beståndsdelar som ger unik funktion. </a:t>
            </a:r>
            <a:r>
              <a:rPr lang="sv-SE" dirty="0"/>
              <a:t>REE utgör viktiga beståndsdelar i elektroniska, optiska, magnetiska och metallurgiska produkter. REE har därför blivit oumbärliga inom högteknologisk industri, medicinsk diagnostik, miljövänlig teknik och energieffektivisering</a:t>
            </a:r>
          </a:p>
        </p:txBody>
      </p:sp>
      <p:sp>
        <p:nvSpPr>
          <p:cNvPr id="4" name="Platshållare för bildnummer 3"/>
          <p:cNvSpPr>
            <a:spLocks noGrp="1"/>
          </p:cNvSpPr>
          <p:nvPr>
            <p:ph type="sldNum" sz="quarter" idx="10"/>
          </p:nvPr>
        </p:nvSpPr>
        <p:spPr/>
        <p:txBody>
          <a:bodyPr/>
          <a:lstStyle/>
          <a:p>
            <a:fld id="{A63F34EE-C876-4424-8074-75A9648BCEE6}" type="slidenum">
              <a:rPr lang="sv-SE" smtClean="0"/>
              <a:t>2</a:t>
            </a:fld>
            <a:endParaRPr lang="sv-SE" dirty="0"/>
          </a:p>
        </p:txBody>
      </p:sp>
    </p:spTree>
    <p:extLst>
      <p:ext uri="{BB962C8B-B14F-4D97-AF65-F5344CB8AC3E}">
        <p14:creationId xmlns:p14="http://schemas.microsoft.com/office/powerpoint/2010/main" val="3546467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Med hjälp av spektralanalys fann Per</a:t>
            </a:r>
            <a:r>
              <a:rPr lang="sv-SE" baseline="0" dirty="0" smtClean="0"/>
              <a:t> Theodor Cleve att i Erbium fanns ytterligare två grundämnen (se bild). Holmium efter Stockholm och Thulium (efter Thule =Yttersta Norden på latin). Några år senare fann en fransman Paul de Boisboudran ytterligare ett grundämne i Holmium, Dysprosium (efter grekiska ungefär = svårtillgänglig).</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20</a:t>
            </a:fld>
            <a:endParaRPr lang="sv-SE" dirty="0"/>
          </a:p>
        </p:txBody>
      </p:sp>
    </p:spTree>
    <p:extLst>
      <p:ext uri="{BB962C8B-B14F-4D97-AF65-F5344CB8AC3E}">
        <p14:creationId xmlns:p14="http://schemas.microsoft.com/office/powerpoint/2010/main" val="3831517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Spektralanalys innebär att ljuset från en het gas som bryts i ett prisma uppvisar för ämnet karakteristiska spektrallinjer. Om vitt ljus lyser genom en icke lysande gas av ämnet uppvisar detta karakteristiska absorptionslinjer med</a:t>
            </a:r>
            <a:r>
              <a:rPr lang="sv-SE" baseline="0" dirty="0" smtClean="0"/>
              <a:t> samma våglängd som spektrallinjerna. Detta var ett stort framsteg i identifikationen av okända ämnen. En svensk fysiker Johan Ångström bidrog på ett avgörande sätt till utvecklingen av spektralanalysen.</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21</a:t>
            </a:fld>
            <a:endParaRPr lang="sv-SE" dirty="0"/>
          </a:p>
        </p:txBody>
      </p:sp>
    </p:spTree>
    <p:extLst>
      <p:ext uri="{BB962C8B-B14F-4D97-AF65-F5344CB8AC3E}">
        <p14:creationId xmlns:p14="http://schemas.microsoft.com/office/powerpoint/2010/main" val="4245392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Några år efter upptäckten av Yttrium fann brukspatronen på Skinnskattebergs bruk Wilhelm Hisinger (1766-1852) och Kemisten Jöns Jakob Berzelius (1779-1848) grundämnet Cerium (efter den nyupptäckta småplaneten Ceres) i Bastnäsgruvan (bastnäs tungsten). Bastnäs är typlokalen för mineralet Bastnäsit. Bastnäs är även typlokalen för mineralen Cerit, Lanthanit och Allanit som alla innehåller REE.</a:t>
            </a:r>
          </a:p>
          <a:p>
            <a:r>
              <a:rPr lang="sv-SE" dirty="0" smtClean="0"/>
              <a:t>Berzelius var en av sin tids stora kemister. Han anses att efter Linne vara Sveriges genom tiderna störste vetenskapsman. Hans främsta bidrag till kemin var atomviktsbestämningar av dåtidens kända grundämnen och namngivningsprincipen för grundämnena</a:t>
            </a:r>
            <a:r>
              <a:rPr lang="sv-SE" baseline="0" dirty="0" smtClean="0"/>
              <a:t> i periodiska systemet. Han blev liksom andra snillen på den tiden misstrodd till en början. I sitt skolbetyg från Linköpings gymnasium stod ”en yngling av tvetydigt hopp”. </a:t>
            </a:r>
            <a:r>
              <a:rPr lang="sv-SE" dirty="0"/>
              <a:t>Berzelius adlades 1818 och blev friherre 1835, vilket anses vara kung Karl XIV Johans bröllopsgåva.</a:t>
            </a:r>
          </a:p>
        </p:txBody>
      </p:sp>
      <p:sp>
        <p:nvSpPr>
          <p:cNvPr id="4" name="Platshållare för bildnummer 3"/>
          <p:cNvSpPr>
            <a:spLocks noGrp="1"/>
          </p:cNvSpPr>
          <p:nvPr>
            <p:ph type="sldNum" sz="quarter" idx="10"/>
          </p:nvPr>
        </p:nvSpPr>
        <p:spPr/>
        <p:txBody>
          <a:bodyPr/>
          <a:lstStyle/>
          <a:p>
            <a:fld id="{A63F34EE-C876-4424-8074-75A9648BCEE6}" type="slidenum">
              <a:rPr lang="sv-SE" smtClean="0"/>
              <a:t>22</a:t>
            </a:fld>
            <a:endParaRPr lang="sv-SE" dirty="0"/>
          </a:p>
        </p:txBody>
      </p:sp>
    </p:spTree>
    <p:extLst>
      <p:ext uri="{BB962C8B-B14F-4D97-AF65-F5344CB8AC3E}">
        <p14:creationId xmlns:p14="http://schemas.microsoft.com/office/powerpoint/2010/main" val="1512675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Carl-Gustav Mosander misstänkte att Cerium var en blandning av två likartade grundämnen som legat ”gömt” i ceriumet.</a:t>
            </a:r>
            <a:r>
              <a:rPr lang="sv-SE" baseline="0" dirty="0" smtClean="0"/>
              <a:t> Det nya grundämnet fick namnet Lanthan (Grekiska för gömd). Ur Lanthan lyckades Mosander isolera ytterligare ett ämne som fick namnet ”Didym” tvillingen på grekiska.</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23</a:t>
            </a:fld>
            <a:endParaRPr lang="sv-SE" dirty="0"/>
          </a:p>
        </p:txBody>
      </p:sp>
    </p:spTree>
    <p:extLst>
      <p:ext uri="{BB962C8B-B14F-4D97-AF65-F5344CB8AC3E}">
        <p14:creationId xmlns:p14="http://schemas.microsoft.com/office/powerpoint/2010/main" val="876443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Auer von Welsbach, en österrikare, fann att ”didym” bestod av två grundämnen Neodym (den nya tvillingen) och Praseodym (den gömda tvillingen).</a:t>
            </a:r>
            <a:r>
              <a:rPr lang="sv-SE" baseline="0" dirty="0" smtClean="0"/>
              <a:t> Det tog nästan hela 1800-talet att komma fram till detta.</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24</a:t>
            </a:fld>
            <a:endParaRPr lang="sv-SE" dirty="0"/>
          </a:p>
        </p:txBody>
      </p:sp>
    </p:spTree>
    <p:extLst>
      <p:ext uri="{BB962C8B-B14F-4D97-AF65-F5344CB8AC3E}">
        <p14:creationId xmlns:p14="http://schemas.microsoft.com/office/powerpoint/2010/main" val="3372880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Ytterligare en svensk har</a:t>
            </a:r>
            <a:r>
              <a:rPr lang="sv-SE" baseline="0" dirty="0" smtClean="0"/>
              <a:t> givit bidrag till upptäcktshistorien av REE, nämligen Lars Fredrik Nilsson som upptäckte grundämnet Scandium (efter Skandinavium)</a:t>
            </a:r>
          </a:p>
          <a:p>
            <a:r>
              <a:rPr lang="sv-SE" baseline="0" dirty="0" smtClean="0"/>
              <a:t>Resterande REE och deras upptäcksår är markerat med gul färg på bilden</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25</a:t>
            </a:fld>
            <a:endParaRPr lang="sv-SE" dirty="0"/>
          </a:p>
        </p:txBody>
      </p:sp>
    </p:spTree>
    <p:extLst>
      <p:ext uri="{BB962C8B-B14F-4D97-AF65-F5344CB8AC3E}">
        <p14:creationId xmlns:p14="http://schemas.microsoft.com/office/powerpoint/2010/main" val="3233541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Förekomster av REE kan delas in i primära från stelnade</a:t>
            </a:r>
            <a:r>
              <a:rPr lang="sv-SE" baseline="0" dirty="0" smtClean="0"/>
              <a:t> magmor och sekundära som bildats genom vittring och anrikning genom strömmande vatten och vind (vaskavlagringar). De har senare </a:t>
            </a:r>
            <a:r>
              <a:rPr lang="sv-SE" baseline="0" dirty="0" err="1" smtClean="0"/>
              <a:t>litifierats</a:t>
            </a:r>
            <a:r>
              <a:rPr lang="sv-SE" baseline="0" dirty="0" smtClean="0"/>
              <a:t> </a:t>
            </a:r>
            <a:r>
              <a:rPr lang="sv-SE" baseline="0" smtClean="0"/>
              <a:t>(förstenats) och </a:t>
            </a:r>
            <a:r>
              <a:rPr lang="sv-SE" baseline="0" dirty="0" smtClean="0"/>
              <a:t>senare även ombildats genom metamorfos.</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26</a:t>
            </a:fld>
            <a:endParaRPr lang="sv-SE" dirty="0"/>
          </a:p>
        </p:txBody>
      </p:sp>
    </p:spTree>
    <p:extLst>
      <p:ext uri="{BB962C8B-B14F-4D97-AF65-F5344CB8AC3E}">
        <p14:creationId xmlns:p14="http://schemas.microsoft.com/office/powerpoint/2010/main" val="1562774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magmatiska bergarterna med REE omfattar</a:t>
            </a:r>
          </a:p>
          <a:p>
            <a:pPr marL="230063" indent="-230063">
              <a:buAutoNum type="arabicPeriod"/>
            </a:pPr>
            <a:r>
              <a:rPr lang="sv-SE" dirty="0" smtClean="0"/>
              <a:t>karbonatiter som bildats vid stelning av karbonathaltig magma  </a:t>
            </a:r>
          </a:p>
          <a:p>
            <a:pPr marL="230063" indent="-230063">
              <a:buAutoNum type="arabicPeriod"/>
            </a:pPr>
            <a:r>
              <a:rPr lang="sv-SE" dirty="0" smtClean="0"/>
              <a:t>alkalina magmatiska bergarter främst nefelinsyeniter med underskott av kvarts. I</a:t>
            </a:r>
            <a:r>
              <a:rPr lang="sv-SE" baseline="0" dirty="0" smtClean="0"/>
              <a:t> stället för kvarts bildas det silikathaltiga mineralet nefelin </a:t>
            </a:r>
          </a:p>
          <a:p>
            <a:pPr marL="230063" indent="-230063">
              <a:buAutoNum type="arabicPeriod"/>
            </a:pPr>
            <a:r>
              <a:rPr lang="sv-SE" baseline="0" dirty="0" smtClean="0"/>
              <a:t>apatiten i järnmalmsförekomster </a:t>
            </a:r>
          </a:p>
          <a:p>
            <a:pPr marL="230063" indent="-230063">
              <a:buAutoNum type="arabicPeriod"/>
            </a:pPr>
            <a:r>
              <a:rPr lang="sv-SE" baseline="0" dirty="0" smtClean="0"/>
              <a:t>en hel rad REE-mineral i pegmatiter</a:t>
            </a:r>
          </a:p>
          <a:p>
            <a:pPr marL="230063" indent="-230063">
              <a:buAutoNum type="arabicPeriod"/>
            </a:pPr>
            <a:endParaRPr lang="sv-SE" baseline="0" dirty="0" smtClean="0"/>
          </a:p>
          <a:p>
            <a:pPr marL="230063" indent="-230063">
              <a:buAutoNum type="arabicPeriod"/>
            </a:pPr>
            <a:endParaRPr lang="sv-SE" baseline="0" dirty="0" smtClean="0"/>
          </a:p>
          <a:p>
            <a:pPr marL="230063" indent="-230063">
              <a:buAutoNum type="arabicPeriod"/>
            </a:pPr>
            <a:endParaRPr lang="sv-SE" baseline="0" dirty="0" smtClean="0"/>
          </a:p>
          <a:p>
            <a:pPr marL="230063" indent="-230063">
              <a:buAutoNum type="arabicPeriod"/>
            </a:pPr>
            <a:endParaRPr lang="sv-SE" dirty="0" smtClean="0"/>
          </a:p>
          <a:p>
            <a:pPr marL="230063" indent="-230063">
              <a:buAutoNum type="arabicPeriod"/>
            </a:pPr>
            <a:endParaRPr lang="sv-SE" dirty="0" smtClean="0"/>
          </a:p>
          <a:p>
            <a:pPr marL="230063" indent="-230063">
              <a:buAutoNum type="arabicPeriod"/>
            </a:pP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27</a:t>
            </a:fld>
            <a:endParaRPr lang="sv-SE" dirty="0"/>
          </a:p>
        </p:txBody>
      </p:sp>
    </p:spTree>
    <p:extLst>
      <p:ext uri="{BB962C8B-B14F-4D97-AF65-F5344CB8AC3E}">
        <p14:creationId xmlns:p14="http://schemas.microsoft.com/office/powerpoint/2010/main" val="1975621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sekundära förekomsterna utgörs av vaskavlagringar och jonabsorberande leror</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28</a:t>
            </a:fld>
            <a:endParaRPr lang="sv-SE" dirty="0"/>
          </a:p>
        </p:txBody>
      </p:sp>
    </p:spTree>
    <p:extLst>
      <p:ext uri="{BB962C8B-B14F-4D97-AF65-F5344CB8AC3E}">
        <p14:creationId xmlns:p14="http://schemas.microsoft.com/office/powerpoint/2010/main" val="3276511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ekonomiskt</a:t>
            </a:r>
            <a:r>
              <a:rPr lang="sv-SE" baseline="0" dirty="0" smtClean="0"/>
              <a:t> viktigaste förekomsterna i Sverige är framför allt Norra Kärr och i mindre grad apatiten i Olserum. Betydelsen av apatiten från anrikningssanden från järnmalmsgruvorna är under utredning. De magmatiska REE-bergarterna kan indelas i Carbonatiter, Alkalibergarter (nefelinsyeniter) och Hydrotermala gångbergarter.</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29</a:t>
            </a:fld>
            <a:endParaRPr lang="sv-SE" dirty="0"/>
          </a:p>
        </p:txBody>
      </p:sp>
    </p:spTree>
    <p:extLst>
      <p:ext uri="{BB962C8B-B14F-4D97-AF65-F5344CB8AC3E}">
        <p14:creationId xmlns:p14="http://schemas.microsoft.com/office/powerpoint/2010/main" val="309215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 Dy och Tb som tillsatser till neodymmagneter för att höja avmagnetiseringstemperaturen.</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3</a:t>
            </a:fld>
            <a:endParaRPr lang="sv-SE" dirty="0"/>
          </a:p>
        </p:txBody>
      </p:sp>
    </p:spTree>
    <p:extLst>
      <p:ext uri="{BB962C8B-B14F-4D97-AF65-F5344CB8AC3E}">
        <p14:creationId xmlns:p14="http://schemas.microsoft.com/office/powerpoint/2010/main" val="3883746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20252">
              <a:defRPr/>
            </a:pPr>
            <a:r>
              <a:rPr lang="sv-SE" dirty="0" smtClean="0"/>
              <a:t>De tre ekonomiskt viktigaste mineralen för REE-utvinning. Monazit innehåller</a:t>
            </a:r>
            <a:r>
              <a:rPr lang="sv-SE" baseline="0" dirty="0" smtClean="0"/>
              <a:t> det radioaktiva grundämnet </a:t>
            </a:r>
            <a:r>
              <a:rPr lang="sv-SE" baseline="0" dirty="0" err="1" smtClean="0"/>
              <a:t>thorium</a:t>
            </a:r>
            <a:r>
              <a:rPr lang="sv-SE" baseline="0" dirty="0" smtClean="0"/>
              <a:t>, vilket gör det dyrare att processa det mineralet eftersom man måste separera </a:t>
            </a:r>
            <a:r>
              <a:rPr lang="sv-SE" baseline="0" dirty="0" err="1" smtClean="0"/>
              <a:t>thorium</a:t>
            </a:r>
            <a:r>
              <a:rPr lang="sv-SE" baseline="0" dirty="0" smtClean="0"/>
              <a:t> och ta hand om avfallet. </a:t>
            </a:r>
            <a:r>
              <a:rPr lang="sv-SE" dirty="0" smtClean="0"/>
              <a:t>RE-elementen</a:t>
            </a:r>
            <a:r>
              <a:rPr lang="sv-SE" baseline="0" dirty="0" smtClean="0"/>
              <a:t> kan bytas ut mot varandra utan att kristallstrukturen eller de fysikaliska egenskaperna förändras. </a:t>
            </a:r>
            <a:r>
              <a:rPr lang="sv-SE" dirty="0" smtClean="0"/>
              <a:t>Ytbytbarheten mellan de olika RE-elementen skrivs som på bilden</a:t>
            </a:r>
            <a:r>
              <a:rPr lang="sv-SE" baseline="0" dirty="0" smtClean="0"/>
              <a:t> med det dominerande elementet först. Man skriver inte ut alla ingående REE, men de finns där i lägre halter. </a:t>
            </a:r>
            <a:r>
              <a:rPr lang="sv-SE" dirty="0" smtClean="0"/>
              <a:t>REE är svåra att separera. De går inte</a:t>
            </a:r>
            <a:r>
              <a:rPr lang="sv-SE" baseline="0" dirty="0" smtClean="0"/>
              <a:t> att separera genom t.ex. flotation utan man måste tillgripa omständiga kemiska processer såsom jonbyte eller lösningsmedelsextraktion. Obs innehållet av </a:t>
            </a:r>
            <a:r>
              <a:rPr lang="sv-SE" baseline="0" dirty="0" err="1" smtClean="0"/>
              <a:t>thorium</a:t>
            </a:r>
            <a:r>
              <a:rPr lang="sv-SE" baseline="0" dirty="0" smtClean="0"/>
              <a:t> i </a:t>
            </a:r>
            <a:r>
              <a:rPr lang="sv-SE" baseline="0" dirty="0" err="1" smtClean="0"/>
              <a:t>monazit</a:t>
            </a:r>
            <a:r>
              <a:rPr lang="sv-SE" baseline="0" dirty="0" smtClean="0"/>
              <a:t>. Radioaktiva atomer innebär en komplikation i utvinningen.</a:t>
            </a:r>
            <a:endParaRPr lang="sv-SE" dirty="0" smtClean="0"/>
          </a:p>
          <a:p>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30</a:t>
            </a:fld>
            <a:endParaRPr lang="sv-SE" dirty="0"/>
          </a:p>
        </p:txBody>
      </p:sp>
    </p:spTree>
    <p:extLst>
      <p:ext uri="{BB962C8B-B14F-4D97-AF65-F5344CB8AC3E}">
        <p14:creationId xmlns:p14="http://schemas.microsoft.com/office/powerpoint/2010/main" val="165901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Bastnäsit och </a:t>
            </a:r>
            <a:r>
              <a:rPr lang="sv-SE" dirty="0" err="1" smtClean="0"/>
              <a:t>monazit</a:t>
            </a:r>
            <a:r>
              <a:rPr lang="sv-SE" dirty="0" smtClean="0"/>
              <a:t> innehåller främst LREE</a:t>
            </a:r>
            <a:r>
              <a:rPr lang="sv-SE" baseline="0" dirty="0" smtClean="0"/>
              <a:t> (lätta REE). I xenotim är yttrium och de tyngre REE (HREE) anrikade.</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31</a:t>
            </a:fld>
            <a:endParaRPr lang="sv-SE" dirty="0"/>
          </a:p>
        </p:txBody>
      </p:sp>
    </p:spTree>
    <p:extLst>
      <p:ext uri="{BB962C8B-B14F-4D97-AF65-F5344CB8AC3E}">
        <p14:creationId xmlns:p14="http://schemas.microsoft.com/office/powerpoint/2010/main" val="3505834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Ytterligare tre mineral Eudialyt, Steenstrupin och Apatit har på senare tid fått potentiell betydelse för utvinning av REE. I kemiformeln för eudialyt och apatit framgår inte att de innehåller REE.  Eudialyt ingår</a:t>
            </a:r>
            <a:r>
              <a:rPr lang="sv-SE" baseline="0" dirty="0" smtClean="0"/>
              <a:t> i en grupp på 37 likartade mineral varav 13 innehåller REE enligt kemiformeln.  I apatit kan Ca</a:t>
            </a:r>
            <a:r>
              <a:rPr lang="sv-SE" baseline="30000" dirty="0" smtClean="0"/>
              <a:t>2+</a:t>
            </a:r>
            <a:r>
              <a:rPr lang="sv-SE" baseline="0" dirty="0" smtClean="0"/>
              <a:t> bytas ut mot REE</a:t>
            </a:r>
            <a:r>
              <a:rPr lang="sv-SE" baseline="30000" dirty="0" smtClean="0"/>
              <a:t>3+</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32</a:t>
            </a:fld>
            <a:endParaRPr lang="sv-SE" dirty="0"/>
          </a:p>
        </p:txBody>
      </p:sp>
    </p:spTree>
    <p:extLst>
      <p:ext uri="{BB962C8B-B14F-4D97-AF65-F5344CB8AC3E}">
        <p14:creationId xmlns:p14="http://schemas.microsoft.com/office/powerpoint/2010/main" val="2159979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eudialyt byts</a:t>
            </a:r>
            <a:r>
              <a:rPr lang="sv-SE" baseline="0" dirty="0" smtClean="0"/>
              <a:t> Ca</a:t>
            </a:r>
            <a:r>
              <a:rPr lang="sv-SE" baseline="30000" dirty="0" smtClean="0"/>
              <a:t>2+</a:t>
            </a:r>
            <a:r>
              <a:rPr lang="sv-SE" baseline="0" dirty="0" smtClean="0"/>
              <a:t> ut mot REE</a:t>
            </a:r>
            <a:r>
              <a:rPr lang="sv-SE" baseline="30000" dirty="0" smtClean="0"/>
              <a:t>3+</a:t>
            </a:r>
            <a:r>
              <a:rPr lang="sv-SE" baseline="0" dirty="0" smtClean="0"/>
              <a:t>. Eftersom de har olika jonladdning måste den kompenseras med negativa joner eller positiva joner med lägre laddning.</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33</a:t>
            </a:fld>
            <a:endParaRPr lang="sv-SE" dirty="0"/>
          </a:p>
        </p:txBody>
      </p:sp>
    </p:spTree>
    <p:extLst>
      <p:ext uri="{BB962C8B-B14F-4D97-AF65-F5344CB8AC3E}">
        <p14:creationId xmlns:p14="http://schemas.microsoft.com/office/powerpoint/2010/main" val="3814453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det här fallet</a:t>
            </a:r>
            <a:r>
              <a:rPr lang="sv-SE" baseline="0" dirty="0" smtClean="0"/>
              <a:t> byts 3 Ca</a:t>
            </a:r>
            <a:r>
              <a:rPr lang="sv-SE" baseline="30000" dirty="0" smtClean="0"/>
              <a:t>2+</a:t>
            </a:r>
            <a:r>
              <a:rPr lang="sv-SE" baseline="0" dirty="0" smtClean="0"/>
              <a:t> -joner ut mot 3 REE</a:t>
            </a:r>
            <a:r>
              <a:rPr lang="sv-SE" baseline="30000" dirty="0" smtClean="0"/>
              <a:t>3+ </a:t>
            </a:r>
            <a:r>
              <a:rPr lang="sv-SE" baseline="0" dirty="0" smtClean="0"/>
              <a:t>-joner. För att behålla laddningsneutralitet byt samtidigt 3 OH</a:t>
            </a:r>
            <a:r>
              <a:rPr lang="sv-SE" baseline="30000" dirty="0" smtClean="0"/>
              <a:t>-</a:t>
            </a:r>
            <a:r>
              <a:rPr lang="sv-SE" baseline="0" dirty="0" smtClean="0"/>
              <a:t> -joner ut mot 3 O</a:t>
            </a:r>
            <a:r>
              <a:rPr lang="sv-SE" baseline="30000" dirty="0" smtClean="0"/>
              <a:t>2-</a:t>
            </a:r>
            <a:r>
              <a:rPr lang="sv-SE" baseline="0" dirty="0" smtClean="0"/>
              <a:t> - joner.</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34</a:t>
            </a:fld>
            <a:endParaRPr lang="sv-SE" dirty="0"/>
          </a:p>
        </p:txBody>
      </p:sp>
    </p:spTree>
    <p:extLst>
      <p:ext uri="{BB962C8B-B14F-4D97-AF65-F5344CB8AC3E}">
        <p14:creationId xmlns:p14="http://schemas.microsoft.com/office/powerpoint/2010/main" val="2049225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apatit finns flera möjligheter</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35</a:t>
            </a:fld>
            <a:endParaRPr lang="sv-SE" dirty="0"/>
          </a:p>
        </p:txBody>
      </p:sp>
    </p:spTree>
    <p:extLst>
      <p:ext uri="{BB962C8B-B14F-4D97-AF65-F5344CB8AC3E}">
        <p14:creationId xmlns:p14="http://schemas.microsoft.com/office/powerpoint/2010/main" val="3339687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I eudialyt byts</a:t>
            </a:r>
            <a:r>
              <a:rPr lang="sv-SE" baseline="0" dirty="0" smtClean="0"/>
              <a:t> Ca</a:t>
            </a:r>
            <a:r>
              <a:rPr lang="sv-SE" baseline="30000" dirty="0" smtClean="0"/>
              <a:t>2+</a:t>
            </a:r>
            <a:r>
              <a:rPr lang="sv-SE" baseline="0" dirty="0" smtClean="0"/>
              <a:t> ut mot REE</a:t>
            </a:r>
            <a:r>
              <a:rPr lang="sv-SE" baseline="30000" dirty="0" smtClean="0"/>
              <a:t>3+</a:t>
            </a:r>
            <a:r>
              <a:rPr lang="sv-SE" baseline="0" dirty="0" smtClean="0"/>
              <a:t>. Eftersom de har olika jonladdning måste den kompenseras med negativa joner eller positiva joner med lägre laddning.</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I det här fallet</a:t>
            </a:r>
            <a:r>
              <a:rPr lang="sv-SE" baseline="0" dirty="0" smtClean="0"/>
              <a:t> byts 3 Ca</a:t>
            </a:r>
            <a:r>
              <a:rPr lang="sv-SE" baseline="30000" dirty="0" smtClean="0"/>
              <a:t>2+</a:t>
            </a:r>
            <a:r>
              <a:rPr lang="sv-SE" baseline="0" dirty="0" smtClean="0"/>
              <a:t> -joner ut mot 3 REE</a:t>
            </a:r>
            <a:r>
              <a:rPr lang="sv-SE" baseline="30000" dirty="0" smtClean="0"/>
              <a:t>3+ </a:t>
            </a:r>
            <a:r>
              <a:rPr lang="sv-SE" baseline="0" dirty="0" smtClean="0"/>
              <a:t>-joner. För att behålla laddningsneutralitet byt samtidigt 3 OH</a:t>
            </a:r>
            <a:r>
              <a:rPr lang="sv-SE" baseline="30000" dirty="0" smtClean="0"/>
              <a:t>-</a:t>
            </a:r>
            <a:r>
              <a:rPr lang="sv-SE" baseline="0" dirty="0" smtClean="0"/>
              <a:t> -joner ut mot 3 O</a:t>
            </a:r>
            <a:r>
              <a:rPr lang="sv-SE" baseline="30000" dirty="0" smtClean="0"/>
              <a:t>2-</a:t>
            </a:r>
            <a:r>
              <a:rPr lang="sv-SE" baseline="0" dirty="0" smtClean="0"/>
              <a:t> - joner.</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I apatit finns flera möjligheter. </a:t>
            </a:r>
          </a:p>
          <a:p>
            <a:r>
              <a:rPr lang="sv-SE" dirty="0" smtClean="0"/>
              <a:t>Under inverkan av heta lösningar kan </a:t>
            </a:r>
            <a:r>
              <a:rPr lang="sv-SE" dirty="0" err="1" smtClean="0"/>
              <a:t>monazit</a:t>
            </a:r>
            <a:r>
              <a:rPr lang="sv-SE" dirty="0" smtClean="0"/>
              <a:t> och xenotim bildas ur apatit. Därför finner man ofta dessa mineral inlagrade i apatit.</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36</a:t>
            </a:fld>
            <a:endParaRPr lang="sv-SE" dirty="0"/>
          </a:p>
        </p:txBody>
      </p:sp>
    </p:spTree>
    <p:extLst>
      <p:ext uri="{BB962C8B-B14F-4D97-AF65-F5344CB8AC3E}">
        <p14:creationId xmlns:p14="http://schemas.microsoft.com/office/powerpoint/2010/main" val="2330385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är en översikt från</a:t>
            </a:r>
            <a:r>
              <a:rPr lang="sv-SE" baseline="0" dirty="0" smtClean="0"/>
              <a:t> 2011 av REE produktion och då kända tillgångar TREO (totala mängder RE-oxider). Tillgångarna ändras ganska snabbt i och med intensivare prospektering. T-ex. har Grönland tillkommit under senare tid med över 30 milj. ton TREO dvs i samma storleksordning som de kinesiska reserverna.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37</a:t>
            </a:fld>
            <a:endParaRPr lang="sv-SE" dirty="0"/>
          </a:p>
        </p:txBody>
      </p:sp>
    </p:spTree>
    <p:extLst>
      <p:ext uri="{BB962C8B-B14F-4D97-AF65-F5344CB8AC3E}">
        <p14:creationId xmlns:p14="http://schemas.microsoft.com/office/powerpoint/2010/main" val="1660327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Observera den kraftiga ökningen för Brasilien på 4 år. Sveriges bidrag utgör 0,3 MT från en enda fyndort</a:t>
            </a:r>
            <a:r>
              <a:rPr lang="sv-SE" baseline="0" dirty="0" smtClean="0"/>
              <a:t> nämligen Norra Kärr utanför Gränna. De stora fyndigheterna på Grönland ingår övriga världen.</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38</a:t>
            </a:fld>
            <a:endParaRPr lang="sv-SE" dirty="0"/>
          </a:p>
        </p:txBody>
      </p:sp>
    </p:spTree>
    <p:extLst>
      <p:ext uri="{BB962C8B-B14F-4D97-AF65-F5344CB8AC3E}">
        <p14:creationId xmlns:p14="http://schemas.microsoft.com/office/powerpoint/2010/main" val="3003790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REE uppträder i en rad olika typer av bergarter, som alla är förhållandevis ovanliga. De viktigaste är alkalina</a:t>
            </a:r>
            <a:r>
              <a:rPr lang="sv-SE" baseline="0" dirty="0" smtClean="0"/>
              <a:t> bergarter med underskott av fri kvarts (blåa och röda markeringar). Till dem kan räknas Karbonatitkomplex  med de största enskilda förekomsterna, Bayan Obo i Kina och Mountain Pass i USA. Där förekommer REE huvudsakligen i mineralen Bastnäsit och Monazit. Här utvinns främst LREE (La, Ce, Pr, Nd). Fyndigheter i blå rutor utgörs till större del av HREE (tunga REE) som betingar ett betydligt högre pris och är därför mer eftertraktade.</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39</a:t>
            </a:fld>
            <a:endParaRPr lang="sv-SE" dirty="0"/>
          </a:p>
        </p:txBody>
      </p:sp>
    </p:spTree>
    <p:extLst>
      <p:ext uri="{BB962C8B-B14F-4D97-AF65-F5344CB8AC3E}">
        <p14:creationId xmlns:p14="http://schemas.microsoft.com/office/powerpoint/2010/main" val="1375677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Efter den här</a:t>
            </a:r>
            <a:r>
              <a:rPr lang="sv-SE" baseline="0" dirty="0" smtClean="0"/>
              <a:t> introduktionen följer en kort inledning av hur REE inordnas i periodiska systemet och hur ovanliga (eller vanliga) elementen är. Något om viktiga egenskaper. Därefter historiken över upptäckterna av elementen, där svenska forskare gjorde banbrytande insatser under 1800-talet. Förekomster globalt och i Sverige och i vilka bergarter och mineral de finns i. Hur de bryts och separeras från varandra, en mycket svårare uppgift än för t.ex. Järn eller Koppar. Därefter tillämpningar i vitt skilda områden, Hur stora är tillgångarna och hur ser efterfrågan ut. REEs roll i handelspolitik och i storpolitiken. Hur mycket är de värda. Som avslutning trender och spekulationer om framtiden.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4</a:t>
            </a:fld>
            <a:endParaRPr lang="sv-SE" dirty="0"/>
          </a:p>
        </p:txBody>
      </p:sp>
    </p:spTree>
    <p:extLst>
      <p:ext uri="{BB962C8B-B14F-4D97-AF65-F5344CB8AC3E}">
        <p14:creationId xmlns:p14="http://schemas.microsoft.com/office/powerpoint/2010/main" val="58530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20252">
              <a:defRPr/>
            </a:pPr>
            <a:r>
              <a:rPr lang="sv-SE" dirty="0" smtClean="0"/>
              <a:t>Bayan</a:t>
            </a:r>
            <a:r>
              <a:rPr lang="sv-SE" baseline="0" dirty="0" smtClean="0"/>
              <a:t> Obo i inre Manchuriet i Kina är världens största REE-gruva. 40% av LREE (lätta REE) kommer därifrån. Kina dominerar nu produktionen med över 90% av världsmarknaden</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40</a:t>
            </a:fld>
            <a:endParaRPr lang="sv-SE" dirty="0"/>
          </a:p>
        </p:txBody>
      </p:sp>
    </p:spTree>
    <p:extLst>
      <p:ext uri="{BB962C8B-B14F-4D97-AF65-F5344CB8AC3E}">
        <p14:creationId xmlns:p14="http://schemas.microsoft.com/office/powerpoint/2010/main" val="703240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20252">
              <a:defRPr/>
            </a:pPr>
            <a:r>
              <a:rPr lang="sv-SE" baseline="0" dirty="0" smtClean="0"/>
              <a:t>Bayan Obo började brytas på REE i större omfattning på 1980-talet. Från början var det en järnmalmsgruva med REE som biprodukt. Här bryts främst bastnäsit och </a:t>
            </a:r>
            <a:r>
              <a:rPr lang="sv-SE" baseline="0" dirty="0" err="1" smtClean="0"/>
              <a:t>monazit</a:t>
            </a:r>
            <a:r>
              <a:rPr lang="sv-SE" baseline="0" dirty="0" smtClean="0"/>
              <a:t>. </a:t>
            </a:r>
            <a:r>
              <a:rPr lang="sv-SE" baseline="0" dirty="0" err="1" smtClean="0"/>
              <a:t>Monaziten</a:t>
            </a:r>
            <a:r>
              <a:rPr lang="sv-SE" baseline="0" dirty="0" smtClean="0"/>
              <a:t> innehåller uran och </a:t>
            </a:r>
            <a:r>
              <a:rPr lang="sv-SE" baseline="0" dirty="0" err="1" smtClean="0"/>
              <a:t>thorium</a:t>
            </a:r>
            <a:r>
              <a:rPr lang="sv-SE" baseline="0" dirty="0" smtClean="0"/>
              <a:t>, som betraktas som förorening. Det avfallet har tills nyligen dumpats i omgivande mark och vatten och har skapat enorma miljöproblem med ödeläggelse av odlingsmark och förstört dricksvatten.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41</a:t>
            </a:fld>
            <a:endParaRPr lang="sv-SE" dirty="0"/>
          </a:p>
        </p:txBody>
      </p:sp>
    </p:spTree>
    <p:extLst>
      <p:ext uri="{BB962C8B-B14F-4D97-AF65-F5344CB8AC3E}">
        <p14:creationId xmlns:p14="http://schemas.microsoft.com/office/powerpoint/2010/main" val="141152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Fram till 1980 dominerades världsproduktionen av REE av Mountain Pass-gruvan i USA</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42</a:t>
            </a:fld>
            <a:endParaRPr lang="sv-SE" dirty="0"/>
          </a:p>
        </p:txBody>
      </p:sp>
    </p:spTree>
    <p:extLst>
      <p:ext uri="{BB962C8B-B14F-4D97-AF65-F5344CB8AC3E}">
        <p14:creationId xmlns:p14="http://schemas.microsoft.com/office/powerpoint/2010/main" val="1927075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REE-fyndigheten i Mountain Pass i Kalifornien upptäcktes 1949 vid uranprospektering. Brytningen började i liten skala 1952 och tog fart vid mitten av 1960-talet genom</a:t>
            </a:r>
            <a:r>
              <a:rPr lang="sv-SE" baseline="0" dirty="0" smtClean="0"/>
              <a:t> ökad efterfrågan på europium som användes i färgteve-skärmar. Gruvan</a:t>
            </a:r>
            <a:r>
              <a:rPr lang="sv-SE" dirty="0" smtClean="0"/>
              <a:t> dominerade</a:t>
            </a:r>
            <a:r>
              <a:rPr lang="sv-SE" baseline="0" dirty="0" smtClean="0"/>
              <a:t> världsproduktionen fram till 1985, då Kina gick om och sedan dess varit totalt dominerande. Mountain Pass lade ner verksamheten 2002 </a:t>
            </a:r>
            <a:r>
              <a:rPr lang="sv-SE" baseline="0" dirty="0" err="1" smtClean="0"/>
              <a:t>pga</a:t>
            </a:r>
            <a:r>
              <a:rPr lang="sv-SE" baseline="0" dirty="0" smtClean="0"/>
              <a:t> stora utsläpp av radioaktivt spillvatten och lägre priser. Verksamheten kom igång igen under nya ägare (</a:t>
            </a:r>
            <a:r>
              <a:rPr lang="sv-SE" baseline="0" dirty="0" err="1" smtClean="0"/>
              <a:t>Molycorp</a:t>
            </a:r>
            <a:r>
              <a:rPr lang="sv-SE" baseline="0" dirty="0" smtClean="0"/>
              <a:t>) 2012, men konkurrensen från Kina drev gruvan i konkurs 2015. Bastnäsit är det dominerande mineralet och utbytet var främst Ce, La, Nd och Eu. Produktionen av REO uppgick till 15-20 tusen ton per år. Tillgångarna uppskattades 2008 till 1,8 </a:t>
            </a:r>
            <a:r>
              <a:rPr lang="sv-SE" baseline="0" dirty="0" err="1" smtClean="0"/>
              <a:t>Mton</a:t>
            </a:r>
            <a:r>
              <a:rPr lang="sv-SE" baseline="0" dirty="0" smtClean="0"/>
              <a:t> REO.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43</a:t>
            </a:fld>
            <a:endParaRPr lang="sv-SE" dirty="0"/>
          </a:p>
        </p:txBody>
      </p:sp>
    </p:spTree>
    <p:extLst>
      <p:ext uri="{BB962C8B-B14F-4D97-AF65-F5344CB8AC3E}">
        <p14:creationId xmlns:p14="http://schemas.microsoft.com/office/powerpoint/2010/main" val="3594391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REE</a:t>
            </a:r>
            <a:r>
              <a:rPr lang="sv-SE" baseline="0" dirty="0" smtClean="0"/>
              <a:t> finns främst i bastnäsit i </a:t>
            </a:r>
            <a:r>
              <a:rPr lang="sv-SE" baseline="0" dirty="0" err="1" smtClean="0"/>
              <a:t>carbonatiter</a:t>
            </a:r>
            <a:r>
              <a:rPr lang="sv-SE" baseline="0" dirty="0" smtClean="0"/>
              <a:t> (blå områden)</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44</a:t>
            </a:fld>
            <a:endParaRPr lang="sv-SE" dirty="0"/>
          </a:p>
        </p:txBody>
      </p:sp>
    </p:spTree>
    <p:extLst>
      <p:ext uri="{BB962C8B-B14F-4D97-AF65-F5344CB8AC3E}">
        <p14:creationId xmlns:p14="http://schemas.microsoft.com/office/powerpoint/2010/main" val="12940293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Jonabsorberande leror finns</a:t>
            </a:r>
            <a:r>
              <a:rPr lang="sv-SE" baseline="0" dirty="0" smtClean="0"/>
              <a:t> i subtropiska områden runt vändkretsarna med lateritförekomster. Det är lösa vittringsprodukter av underliggande berggrund som innehåller REE. REE förekommer som adsorberade joner i lermineral som kaolinit.</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45</a:t>
            </a:fld>
            <a:endParaRPr lang="sv-SE" dirty="0"/>
          </a:p>
        </p:txBody>
      </p:sp>
    </p:spTree>
    <p:extLst>
      <p:ext uri="{BB962C8B-B14F-4D97-AF65-F5344CB8AC3E}">
        <p14:creationId xmlns:p14="http://schemas.microsoft.com/office/powerpoint/2010/main" val="15190424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Största fyndigheterna finns i södra Kina i Guangdongprovinsen. Förekomsterna upptäcktes i slutet av 1960-talet</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46</a:t>
            </a:fld>
            <a:endParaRPr lang="sv-SE" dirty="0"/>
          </a:p>
        </p:txBody>
      </p:sp>
    </p:spTree>
    <p:extLst>
      <p:ext uri="{BB962C8B-B14F-4D97-AF65-F5344CB8AC3E}">
        <p14:creationId xmlns:p14="http://schemas.microsoft.com/office/powerpoint/2010/main" val="3397190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Kaolin byggs</a:t>
            </a:r>
            <a:r>
              <a:rPr lang="sv-SE" baseline="0" dirty="0" smtClean="0"/>
              <a:t> upp av alternerande skikt av silikat-tetraedrar och aluminiumoxid oktaedrar. En del kisel i silikatskikten kan bytas ut mot Al-joner. Skikten blir då negativt laddade. För att kompensera de negativa laddningarna absorberas positiva joner mellan skikten och håller på så sätt ihop dem. I vanlig kaolin ingår joner av Na, K, Ca etc. Där avlagringarna innehåller REE-joner kan dessa gå in mellan skikten. Jonerna är löst bundna till lermineralen och kan lätt extraheras genom att ersättas med andra positiva joner, </a:t>
            </a:r>
            <a:r>
              <a:rPr lang="sv-SE" baseline="0" dirty="0" err="1" smtClean="0"/>
              <a:t>t.ex</a:t>
            </a:r>
            <a:r>
              <a:rPr lang="sv-SE" baseline="0" dirty="0" smtClean="0"/>
              <a:t> natriumjoner eller ammoniumjoner genom att laka ut REE-jonerna ur kaolinet med NaCl resp. ammoniumsulfat.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47</a:t>
            </a:fld>
            <a:endParaRPr lang="sv-SE" dirty="0"/>
          </a:p>
        </p:txBody>
      </p:sp>
    </p:spTree>
    <p:extLst>
      <p:ext uri="{BB962C8B-B14F-4D97-AF65-F5344CB8AC3E}">
        <p14:creationId xmlns:p14="http://schemas.microsoft.com/office/powerpoint/2010/main" val="26027702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a:t>
            </a:r>
            <a:r>
              <a:rPr lang="sv-SE" baseline="0" dirty="0" smtClean="0"/>
              <a:t> början grävdes leran ut och lades i högar i grunda bassänger och REE lakades ut med </a:t>
            </a:r>
            <a:r>
              <a:rPr lang="sv-SE" baseline="0" dirty="0" err="1" smtClean="0"/>
              <a:t>NaCl</a:t>
            </a:r>
            <a:r>
              <a:rPr lang="sv-SE" baseline="0" dirty="0" smtClean="0"/>
              <a:t>. Detta ledde till stora miljöproblem med avskogning och förstörd odlingsmark och förorenat vatten. Kinas regering bestämde att utvinning av REE ur lerorna endast fick ske med metoden enligt skissen. Utbytet kunde optimeras genom att använda ammoniumsulfat som </a:t>
            </a:r>
            <a:r>
              <a:rPr lang="sv-SE" baseline="0" dirty="0" err="1" smtClean="0"/>
              <a:t>elueringsmedel</a:t>
            </a:r>
            <a:r>
              <a:rPr lang="sv-SE" baseline="0" dirty="0" smtClean="0"/>
              <a:t>. Efter uppsamling filtreras och kalcineras filtermassan till en blandning av REE-oxider. Den säljs sedan till företag som separerar oxidblandningen till separata REO.</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48</a:t>
            </a:fld>
            <a:endParaRPr lang="sv-SE" dirty="0"/>
          </a:p>
        </p:txBody>
      </p:sp>
    </p:spTree>
    <p:extLst>
      <p:ext uri="{BB962C8B-B14F-4D97-AF65-F5344CB8AC3E}">
        <p14:creationId xmlns:p14="http://schemas.microsoft.com/office/powerpoint/2010/main" val="22446715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I</a:t>
            </a:r>
            <a:r>
              <a:rPr lang="sv-SE" baseline="0" dirty="0" smtClean="0"/>
              <a:t> början grävdes leran ut och lades i högar i grunda bassänger och REE lakades ut med NaCl. Detta ledde till stora miljöproblem med avskogning och förstörd odlingsmark och förorenat vatten. Kinas regering bestämde att utvinning av REE ur lerorna endast fick ske med metoden enligt skissen. Utbytet kunde optimeras genom att använda ammoniumsulfat som </a:t>
            </a:r>
            <a:r>
              <a:rPr lang="sv-SE" baseline="0" dirty="0" err="1" smtClean="0"/>
              <a:t>elueringsmedel</a:t>
            </a:r>
            <a:r>
              <a:rPr lang="sv-SE" baseline="0" dirty="0" smtClean="0"/>
              <a:t>. Efter uppsamling filtreras och kalcineras filtermassan till en blandning av REE-oxider. Den säljs sedan till företag som separerar oxidblandningen till separata REO.</a:t>
            </a:r>
            <a:endParaRPr lang="sv-SE" dirty="0" smtClean="0"/>
          </a:p>
          <a:p>
            <a:r>
              <a:rPr lang="sv-SE" dirty="0" smtClean="0"/>
              <a:t>Nederst på bilden ses urlakningsreaktionen med ammoniumsulfat</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49</a:t>
            </a:fld>
            <a:endParaRPr lang="sv-SE" dirty="0"/>
          </a:p>
        </p:txBody>
      </p:sp>
    </p:spTree>
    <p:extLst>
      <p:ext uri="{BB962C8B-B14F-4D97-AF65-F5344CB8AC3E}">
        <p14:creationId xmlns:p14="http://schemas.microsoft.com/office/powerpoint/2010/main" val="374406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sällsynta jordartsmetallerna omfattas</a:t>
            </a:r>
            <a:r>
              <a:rPr lang="sv-SE" baseline="0" dirty="0" smtClean="0"/>
              <a:t> av 16 grundämnen. 14 st omfattar 4f-elementen, som är inskjutna mellan La och Hf, där elektronerna går in i ett inre elektronskal. Ett ämne Prometium är radioaktivt och förekommer inte naturligt i jordskorpan, men kan påvisas genom att det bildas i små mängder vid kärnklyvning av Uran 235. Pm har ingen teknisk användning. Skandium, Yttrium och Lantan ligger utanför 4f men pga av sina egenskaper tillhör de gruppen tekniskt.</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5</a:t>
            </a:fld>
            <a:endParaRPr lang="sv-SE" dirty="0"/>
          </a:p>
        </p:txBody>
      </p:sp>
    </p:spTree>
    <p:extLst>
      <p:ext uri="{BB962C8B-B14F-4D97-AF65-F5344CB8AC3E}">
        <p14:creationId xmlns:p14="http://schemas.microsoft.com/office/powerpoint/2010/main" val="25079638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att utvinna REE ur lermineralen krävs inga stora investeringar. Därför drevs verksamheten i många små lokala företag</a:t>
            </a:r>
            <a:r>
              <a:rPr lang="sv-SE" baseline="0" dirty="0" smtClean="0"/>
              <a:t> med liten insyn. Det togs inga miljöhänsyn i verksamheten. Många företag drevs illegalt med mer eller mindre stöd från lokala makthavare. Kinesiska centralregeringen hade svårt att kontrollera hanteringen. Snart nog kom den organiserade brottsligheten in i verksamheten. Smuggling blev en lönande affär som t.o.m. ersatte opiumsmuggling eftersom risken att åka fast var låg och straffen mycket lägre än för narkotikahantering. Man räknade med att för några år sedan ca 15% av REE från Kina når omvärlden genom smuggling. Lönsamheten beror på att det är främst de tyngre REE (HREE) som finns i lerorna och dessa betingar ett mångdubbelt högre pris än de lätta. Ungefär 35% av värdet av Kinas REE kommer från jonabsorberande leror.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50</a:t>
            </a:fld>
            <a:endParaRPr lang="sv-SE" dirty="0"/>
          </a:p>
        </p:txBody>
      </p:sp>
    </p:spTree>
    <p:extLst>
      <p:ext uri="{BB962C8B-B14F-4D97-AF65-F5344CB8AC3E}">
        <p14:creationId xmlns:p14="http://schemas.microsoft.com/office/powerpoint/2010/main" val="6013926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EU rare tillkom</a:t>
            </a:r>
            <a:r>
              <a:rPr lang="sv-SE" baseline="0" dirty="0" smtClean="0"/>
              <a:t> som ett led att försöka bryta Kinas totala dominans på världsmarknaden. Effekten av att Kina införde exportkvoter 2008  gjorde att man ville göra sig mera oberoende av Kina.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51</a:t>
            </a:fld>
            <a:endParaRPr lang="sv-SE" dirty="0"/>
          </a:p>
        </p:txBody>
      </p:sp>
    </p:spTree>
    <p:extLst>
      <p:ext uri="{BB962C8B-B14F-4D97-AF65-F5344CB8AC3E}">
        <p14:creationId xmlns:p14="http://schemas.microsoft.com/office/powerpoint/2010/main" val="24697234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största förekomsterna på Grönland finns i den södra delen, </a:t>
            </a:r>
            <a:r>
              <a:rPr lang="sv-SE" dirty="0" err="1" smtClean="0"/>
              <a:t>Kvanefjeld</a:t>
            </a:r>
            <a:r>
              <a:rPr lang="sv-SE" dirty="0" smtClean="0"/>
              <a:t>, Kringlerne och </a:t>
            </a:r>
            <a:r>
              <a:rPr lang="sv-SE" dirty="0" err="1" smtClean="0"/>
              <a:t>Motzfeld</a:t>
            </a:r>
            <a:r>
              <a:rPr lang="sv-SE" dirty="0" smtClean="0"/>
              <a:t> Sö</a:t>
            </a:r>
            <a:r>
              <a:rPr lang="sv-SE" baseline="0" dirty="0" smtClean="0">
                <a:latin typeface="Calibri"/>
                <a:cs typeface="Calibri"/>
              </a:rPr>
              <a:t>.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52</a:t>
            </a:fld>
            <a:endParaRPr lang="sv-SE" dirty="0"/>
          </a:p>
        </p:txBody>
      </p:sp>
    </p:spTree>
    <p:extLst>
      <p:ext uri="{BB962C8B-B14F-4D97-AF65-F5344CB8AC3E}">
        <p14:creationId xmlns:p14="http://schemas.microsoft.com/office/powerpoint/2010/main" val="22133082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Steenstrupin och eudialyt kommer</a:t>
            </a:r>
            <a:r>
              <a:rPr lang="sv-SE" baseline="0" dirty="0" smtClean="0"/>
              <a:t> att få stor betydelse som mineral med REE.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53</a:t>
            </a:fld>
            <a:endParaRPr lang="sv-SE" dirty="0"/>
          </a:p>
        </p:txBody>
      </p:sp>
    </p:spTree>
    <p:extLst>
      <p:ext uri="{BB962C8B-B14F-4D97-AF65-F5344CB8AC3E}">
        <p14:creationId xmlns:p14="http://schemas.microsoft.com/office/powerpoint/2010/main" val="1148031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63F34EE-C876-4424-8074-75A9648BCEE6}" type="slidenum">
              <a:rPr lang="sv-SE" smtClean="0"/>
              <a:t>54</a:t>
            </a:fld>
            <a:endParaRPr lang="sv-SE" dirty="0"/>
          </a:p>
        </p:txBody>
      </p:sp>
    </p:spTree>
    <p:extLst>
      <p:ext uri="{BB962C8B-B14F-4D97-AF65-F5344CB8AC3E}">
        <p14:creationId xmlns:p14="http://schemas.microsoft.com/office/powerpoint/2010/main" val="642751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Av förekomsterna i Sverige är det än så länge bara fyndigheterna i Norra Kärr och i</a:t>
            </a:r>
            <a:r>
              <a:rPr lang="sv-SE" baseline="0" dirty="0" smtClean="0"/>
              <a:t> Olserum som blivit ordentligt undersökta för eventuell utvinning. Apatitförekomsterna i Kiruna-Malmberget och Grängesberg är under utredning. Övriga förekomster bedöms som alltför små för att möjliggöra lönsam brytning.</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55</a:t>
            </a:fld>
            <a:endParaRPr lang="sv-SE" dirty="0"/>
          </a:p>
        </p:txBody>
      </p:sp>
    </p:spTree>
    <p:extLst>
      <p:ext uri="{BB962C8B-B14F-4D97-AF65-F5344CB8AC3E}">
        <p14:creationId xmlns:p14="http://schemas.microsoft.com/office/powerpoint/2010/main" val="24136694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Sverige finns f.n. ingen brytning av REE,</a:t>
            </a:r>
            <a:r>
              <a:rPr lang="sv-SE" baseline="0" dirty="0" smtClean="0"/>
              <a:t> men REE finns i ett flertal mineral. Dessa finner man i olika typer av bergarter. De intressantaste ut ekonomisk synpunkt är förekomsten i Norra Kärr NO om Gränna. REE finns främst i mineralet eudialyt. Apatiten i Olserum innehåller inneslutningar av xenotim och </a:t>
            </a:r>
            <a:r>
              <a:rPr lang="sv-SE" baseline="0" dirty="0" err="1" smtClean="0"/>
              <a:t>monazit</a:t>
            </a:r>
            <a:r>
              <a:rPr lang="sv-SE" baseline="0" dirty="0" smtClean="0"/>
              <a:t> som svarar för REE-innehållet. Förekomsterna i Norra Kärr och Olserum är anrikade på HREE vilket ökar lönsamheten vid utvinning. Apatiten i anrikningssand från järnmalmsgruvorna i Grängesberg och Kiruna undersöks f.n. med avseende på möjlig utvinning av REE. Bastnäsiten i Bastnäs har inte längre någon ekonomisk betydelse. Ej heller REE-mineralen i pegmatiter är intressanta eftersom mängderna är för små. </a:t>
            </a:r>
            <a:r>
              <a:rPr lang="sv-SE" baseline="0" dirty="0" err="1" smtClean="0"/>
              <a:t>Monaziten</a:t>
            </a:r>
            <a:r>
              <a:rPr lang="sv-SE" baseline="0" dirty="0" smtClean="0"/>
              <a:t> på Alnön utgör för små mängder och </a:t>
            </a:r>
            <a:r>
              <a:rPr lang="sv-SE" baseline="0" dirty="0" err="1" smtClean="0"/>
              <a:t>thoriuminnehållet</a:t>
            </a:r>
            <a:r>
              <a:rPr lang="sv-SE" baseline="0" dirty="0" smtClean="0"/>
              <a:t> minskar också intresset.</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56</a:t>
            </a:fld>
            <a:endParaRPr lang="sv-SE" dirty="0"/>
          </a:p>
        </p:txBody>
      </p:sp>
    </p:spTree>
    <p:extLst>
      <p:ext uri="{BB962C8B-B14F-4D97-AF65-F5344CB8AC3E}">
        <p14:creationId xmlns:p14="http://schemas.microsoft.com/office/powerpoint/2010/main" val="26366960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tittar lite närmare på</a:t>
            </a:r>
            <a:r>
              <a:rPr lang="sv-SE" baseline="0" dirty="0" smtClean="0"/>
              <a:t> REE-</a:t>
            </a:r>
            <a:r>
              <a:rPr lang="sv-SE" baseline="0" dirty="0" err="1" smtClean="0"/>
              <a:t>förekomsen</a:t>
            </a:r>
            <a:r>
              <a:rPr lang="sv-SE" baseline="0" dirty="0" smtClean="0"/>
              <a:t> i Norra Kärr. </a:t>
            </a:r>
            <a:r>
              <a:rPr lang="sv-SE" baseline="0" dirty="0" err="1" smtClean="0"/>
              <a:t>Tasman</a:t>
            </a:r>
            <a:r>
              <a:rPr lang="sv-SE" baseline="0" dirty="0" smtClean="0"/>
              <a:t> </a:t>
            </a:r>
            <a:r>
              <a:rPr lang="sv-SE" baseline="0" dirty="0" err="1" smtClean="0"/>
              <a:t>Metals</a:t>
            </a:r>
            <a:r>
              <a:rPr lang="sv-SE" baseline="0" dirty="0" smtClean="0"/>
              <a:t> AB (Canada) äger undersökningsrättigheterna och har utfört ett omfattande undersökningsprogram med ca 50 borrhål och kartlagt fyndigheten geologiskt och ekonomiskt. Man har fått bearbetningstillstånd men överklaganden har lett till att tillståndet återkallats. Den ekonomiska bedömningen av projektet visar på stor lönsamhet. Gruvan skulle bli utan jämförelse den största i Europa.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57</a:t>
            </a:fld>
            <a:endParaRPr lang="sv-SE" dirty="0"/>
          </a:p>
        </p:txBody>
      </p:sp>
    </p:spTree>
    <p:extLst>
      <p:ext uri="{BB962C8B-B14F-4D97-AF65-F5344CB8AC3E}">
        <p14:creationId xmlns:p14="http://schemas.microsoft.com/office/powerpoint/2010/main" val="29079490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aktuella mineralen är främst eudialyt med REE-halt 9% av mineralvikten.</a:t>
            </a:r>
            <a:r>
              <a:rPr lang="sv-SE" baseline="0" dirty="0" smtClean="0"/>
              <a:t> Zirkoniuminnehållet  har tidigare utgjort det främsta intresset för detta mineral.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58</a:t>
            </a:fld>
            <a:endParaRPr lang="sv-SE" dirty="0"/>
          </a:p>
        </p:txBody>
      </p:sp>
    </p:spTree>
    <p:extLst>
      <p:ext uri="{BB962C8B-B14F-4D97-AF65-F5344CB8AC3E}">
        <p14:creationId xmlns:p14="http://schemas.microsoft.com/office/powerpoint/2010/main" val="12008996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Gruvan</a:t>
            </a:r>
            <a:r>
              <a:rPr lang="sv-SE" baseline="0" dirty="0" smtClean="0"/>
              <a:t> är planerad som ett dagbrott med 1 km utsträckning i N-S led, 400 m bred och 200 m djup. </a:t>
            </a:r>
            <a:r>
              <a:rPr lang="sv-SE" baseline="0" dirty="0" err="1" smtClean="0"/>
              <a:t>Eudialyten</a:t>
            </a:r>
            <a:r>
              <a:rPr lang="sv-SE" baseline="0" dirty="0" smtClean="0"/>
              <a:t> finns främst i bergarten </a:t>
            </a:r>
            <a:r>
              <a:rPr lang="sv-SE" baseline="0" dirty="0" err="1" smtClean="0"/>
              <a:t>grännait</a:t>
            </a:r>
            <a:r>
              <a:rPr lang="sv-SE" baseline="0" dirty="0" smtClean="0"/>
              <a:t>, ljusgrönt på bilden.  (skicka runt stuffer)</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59</a:t>
            </a:fld>
            <a:endParaRPr lang="sv-SE" dirty="0"/>
          </a:p>
        </p:txBody>
      </p:sp>
    </p:spTree>
    <p:extLst>
      <p:ext uri="{BB962C8B-B14F-4D97-AF65-F5344CB8AC3E}">
        <p14:creationId xmlns:p14="http://schemas.microsoft.com/office/powerpoint/2010/main" val="3795684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dirty="0" smtClean="0"/>
              <a:t>REE står för Rare Earth Elements (Sällsynta jordartsmetaller). Jordart kommer från en gammal svensk bergsmansterm i betydelsen oxider. REE delas in i lätta och tunga pga densitet</a:t>
            </a:r>
            <a:r>
              <a:rPr lang="sv-SE" baseline="0" dirty="0" smtClean="0"/>
              <a:t> och jonradier. Kommersiellt är tunga REE (HREE = Heavy Rare Earth Eleements) mer eftertraktade (dyrare) än LREE (Light Rare Earth Elelements) </a:t>
            </a:r>
            <a:r>
              <a:rPr lang="sv-SE" dirty="0" smtClean="0"/>
              <a:t>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6</a:t>
            </a:fld>
            <a:endParaRPr lang="sv-SE" dirty="0"/>
          </a:p>
        </p:txBody>
      </p:sp>
    </p:spTree>
    <p:extLst>
      <p:ext uri="{BB962C8B-B14F-4D97-AF65-F5344CB8AC3E}">
        <p14:creationId xmlns:p14="http://schemas.microsoft.com/office/powerpoint/2010/main" val="38023671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gröna</a:t>
            </a:r>
            <a:r>
              <a:rPr lang="sv-SE" baseline="0" dirty="0" smtClean="0"/>
              <a:t> och grå partierna med </a:t>
            </a:r>
            <a:r>
              <a:rPr lang="sv-SE" baseline="0" dirty="0" err="1" smtClean="0"/>
              <a:t>grännait</a:t>
            </a:r>
            <a:r>
              <a:rPr lang="sv-SE" baseline="0" dirty="0" smtClean="0"/>
              <a:t> och blå (</a:t>
            </a:r>
            <a:r>
              <a:rPr lang="sv-SE" baseline="0" dirty="0" err="1" smtClean="0"/>
              <a:t>pulskit</a:t>
            </a:r>
            <a:r>
              <a:rPr lang="sv-SE" baseline="0" dirty="0" smtClean="0"/>
              <a:t>) och violetta partier (</a:t>
            </a:r>
            <a:r>
              <a:rPr lang="sv-SE" baseline="0" dirty="0" err="1" smtClean="0"/>
              <a:t>lakarpit</a:t>
            </a:r>
            <a:r>
              <a:rPr lang="sv-SE" baseline="0" dirty="0" smtClean="0"/>
              <a:t>) innehåller eudialyt och </a:t>
            </a:r>
            <a:r>
              <a:rPr lang="sv-SE" baseline="0" dirty="0" err="1" smtClean="0"/>
              <a:t>katapleit</a:t>
            </a:r>
            <a:r>
              <a:rPr lang="sv-SE" baseline="0" dirty="0" smtClean="0"/>
              <a:t>. Den centrala mörgröna kroppen är </a:t>
            </a:r>
            <a:r>
              <a:rPr lang="sv-SE" baseline="0" dirty="0" err="1" smtClean="0"/>
              <a:t>kaxtorpit</a:t>
            </a:r>
            <a:r>
              <a:rPr lang="sv-SE" baseline="0" dirty="0" smtClean="0"/>
              <a:t>. Den innehåller inte REE, men den kilar ut på djupet och kan lätt separeras från övrig malm.</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60</a:t>
            </a:fld>
            <a:endParaRPr lang="sv-SE" dirty="0"/>
          </a:p>
        </p:txBody>
      </p:sp>
    </p:spTree>
    <p:extLst>
      <p:ext uri="{BB962C8B-B14F-4D97-AF65-F5344CB8AC3E}">
        <p14:creationId xmlns:p14="http://schemas.microsoft.com/office/powerpoint/2010/main" val="42588313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20252">
              <a:defRPr/>
            </a:pPr>
            <a:r>
              <a:rPr lang="sv-SE" dirty="0" smtClean="0"/>
              <a:t>Man räknar med att lägsta</a:t>
            </a:r>
            <a:r>
              <a:rPr lang="sv-SE" baseline="0" dirty="0" smtClean="0"/>
              <a:t> brytvärda halt är 0,4 % TREO (total rear earth </a:t>
            </a:r>
            <a:r>
              <a:rPr lang="sv-SE" baseline="0" dirty="0" err="1" smtClean="0"/>
              <a:t>oxides</a:t>
            </a:r>
            <a:r>
              <a:rPr lang="sv-SE" baseline="0" dirty="0" smtClean="0"/>
              <a:t>). Därtill kommer 1,26 </a:t>
            </a:r>
            <a:r>
              <a:rPr lang="sv-SE" baseline="0" dirty="0" err="1" smtClean="0"/>
              <a:t>milj</a:t>
            </a:r>
            <a:r>
              <a:rPr lang="sv-SE" baseline="0" dirty="0" smtClean="0"/>
              <a:t> ton zirkoniumoxid.</a:t>
            </a:r>
            <a:endParaRPr lang="sv-SE" dirty="0" smtClean="0"/>
          </a:p>
          <a:p>
            <a:r>
              <a:rPr lang="sv-SE" baseline="0" dirty="0" smtClean="0"/>
              <a:t>Om man räknar 0,2 % som lägsta brytvärda halt ökar TREO-förekomsten till 625000 ton. ZrO</a:t>
            </a:r>
            <a:r>
              <a:rPr lang="sv-SE" baseline="-25000" dirty="0" smtClean="0"/>
              <a:t>2</a:t>
            </a:r>
            <a:r>
              <a:rPr lang="sv-SE" baseline="0" dirty="0" smtClean="0"/>
              <a:t> ökar till 1,89 </a:t>
            </a:r>
            <a:r>
              <a:rPr lang="sv-SE" baseline="0" dirty="0" err="1" smtClean="0"/>
              <a:t>milj</a:t>
            </a:r>
            <a:r>
              <a:rPr lang="sv-SE" baseline="0" dirty="0" smtClean="0"/>
              <a:t> ton.</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61</a:t>
            </a:fld>
            <a:endParaRPr lang="sv-SE" dirty="0"/>
          </a:p>
        </p:txBody>
      </p:sp>
    </p:spTree>
    <p:extLst>
      <p:ext uri="{BB962C8B-B14F-4D97-AF65-F5344CB8AC3E}">
        <p14:creationId xmlns:p14="http://schemas.microsoft.com/office/powerpoint/2010/main" val="16221124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Gruvdriften</a:t>
            </a:r>
            <a:r>
              <a:rPr lang="sv-SE" baseline="0" dirty="0" smtClean="0"/>
              <a:t> ser ut att ha mycket god lönsamhet med nuvarande priser. Återbetalningstiden för investeringarna i början är 2,6 år. Den skulle bli ännu kortare om man kommit upp i full drift vid start, men det beräknas ta ca 2 år. Man planerar att sälja en blandning av REO. Priset reduceras därmed med 38 % jämfört med rena separerade oxider.</a:t>
            </a:r>
          </a:p>
          <a:p>
            <a:r>
              <a:rPr lang="sv-SE" baseline="0" dirty="0" err="1" smtClean="0"/>
              <a:t>Pga</a:t>
            </a:r>
            <a:r>
              <a:rPr lang="sv-SE" baseline="0" dirty="0" smtClean="0"/>
              <a:t> av det indragna bearbetningstillståndet läggs projektet på is en tid </a:t>
            </a:r>
            <a:r>
              <a:rPr lang="sv-SE" baseline="0" dirty="0" err="1" smtClean="0"/>
              <a:t>enl</a:t>
            </a:r>
            <a:r>
              <a:rPr lang="sv-SE" baseline="0" dirty="0" smtClean="0"/>
              <a:t> </a:t>
            </a:r>
            <a:r>
              <a:rPr lang="sv-SE" baseline="0" dirty="0" err="1" smtClean="0"/>
              <a:t>Tasman</a:t>
            </a:r>
            <a:r>
              <a:rPr lang="sv-SE" baseline="0" dirty="0" smtClean="0"/>
              <a:t>. Risken för Vätterns vatten och radioaktivitet är de största hindren som måste övervinnas. Det kan bli en långvarig process innan eventuell gruvdrift kan komma igång.</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62</a:t>
            </a:fld>
            <a:endParaRPr lang="sv-SE" dirty="0"/>
          </a:p>
        </p:txBody>
      </p:sp>
    </p:spTree>
    <p:extLst>
      <p:ext uri="{BB962C8B-B14F-4D97-AF65-F5344CB8AC3E}">
        <p14:creationId xmlns:p14="http://schemas.microsoft.com/office/powerpoint/2010/main" val="23699192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Tasman</a:t>
            </a:r>
            <a:r>
              <a:rPr lang="sv-SE" dirty="0" smtClean="0"/>
              <a:t> äger också undersökningsrättigheterna för REE-förekomsten i</a:t>
            </a:r>
            <a:r>
              <a:rPr lang="sv-SE" baseline="0" dirty="0" smtClean="0"/>
              <a:t> Olserum nära Västervik. Här förekommer REE i apatit i bergarten kvartsit. Kvartsiten är </a:t>
            </a:r>
            <a:r>
              <a:rPr lang="sv-SE" baseline="0" dirty="0" err="1" smtClean="0"/>
              <a:t>metamorfoserad</a:t>
            </a:r>
            <a:r>
              <a:rPr lang="sv-SE" baseline="0" dirty="0" smtClean="0"/>
              <a:t> (omvandlad) sandsten med sedimentärt ursprung. REE förekommer i mineralen </a:t>
            </a:r>
            <a:r>
              <a:rPr lang="sv-SE" baseline="0" dirty="0" err="1" smtClean="0"/>
              <a:t>monazit</a:t>
            </a:r>
            <a:r>
              <a:rPr lang="sv-SE" baseline="0" dirty="0" smtClean="0"/>
              <a:t> och xenotim, som är inlagrade i apatiten. Andelen tunga REO är lägre än i Norra Kärr</a:t>
            </a:r>
          </a:p>
          <a:p>
            <a:r>
              <a:rPr lang="sv-SE" baseline="0" dirty="0" smtClean="0"/>
              <a:t>Förutsättning för brytning i Olserum är att gruvan i Norra Kärr kommer till stånd. Man har planerat att anrika malmen i Norra Kärr. Men eftersom mineralerna är helt annorlunda krävs antagligen en separat process.</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63</a:t>
            </a:fld>
            <a:endParaRPr lang="sv-SE" dirty="0"/>
          </a:p>
        </p:txBody>
      </p:sp>
    </p:spTree>
    <p:extLst>
      <p:ext uri="{BB962C8B-B14F-4D97-AF65-F5344CB8AC3E}">
        <p14:creationId xmlns:p14="http://schemas.microsoft.com/office/powerpoint/2010/main" val="14224673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Med lägsta</a:t>
            </a:r>
            <a:r>
              <a:rPr lang="sv-SE" baseline="0" dirty="0" smtClean="0"/>
              <a:t> brytvärda malmhalt på 0,3 % uppgår den brytvärda malmen till 6,3 miljoner ton och 33400 ton TREO</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64</a:t>
            </a:fld>
            <a:endParaRPr lang="sv-SE" dirty="0"/>
          </a:p>
        </p:txBody>
      </p:sp>
    </p:spTree>
    <p:extLst>
      <p:ext uri="{BB962C8B-B14F-4D97-AF65-F5344CB8AC3E}">
        <p14:creationId xmlns:p14="http://schemas.microsoft.com/office/powerpoint/2010/main" val="8650019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Malmbrytning till REO-blandning</a:t>
            </a:r>
            <a:r>
              <a:rPr lang="sv-SE" baseline="0" dirty="0" smtClean="0"/>
              <a:t> sker normalt vid en större gruva. Processen optimeras för varje gruva. Separering är det svåra steget som skiljer sig från annan anrikning. I större skala används lösningsmedelextraktion. </a:t>
            </a:r>
            <a:r>
              <a:rPr lang="sv-SE" baseline="0" dirty="0" err="1" smtClean="0"/>
              <a:t>Pga</a:t>
            </a:r>
            <a:r>
              <a:rPr lang="sv-SE" baseline="0" dirty="0" smtClean="0"/>
              <a:t> metallernas stora kemiska likhet sker detta i många steg där separationen sker steg för steg. Processen måste optimeras för varje typ av gruva. Separeringsprocessen tar en stor del av framställningskostnaden. För Norra Kärr är den uppskattad till 38 % av slutpriset för rena REE-oxider.</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65</a:t>
            </a:fld>
            <a:endParaRPr lang="sv-SE" dirty="0"/>
          </a:p>
        </p:txBody>
      </p:sp>
    </p:spTree>
    <p:extLst>
      <p:ext uri="{BB962C8B-B14F-4D97-AF65-F5344CB8AC3E}">
        <p14:creationId xmlns:p14="http://schemas.microsoft.com/office/powerpoint/2010/main" val="1249856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Cerium bildar lätt 4-värda joner till skillnad från de övriga REO som inte låter sig oxideras till 4-värda</a:t>
            </a:r>
            <a:r>
              <a:rPr lang="sv-SE" baseline="0" dirty="0" smtClean="0"/>
              <a:t> joner </a:t>
            </a:r>
            <a:r>
              <a:rPr lang="sv-SE" dirty="0" smtClean="0"/>
              <a:t>från sitt 3-värda tillstånd. Det ligger till grund separering av cerium i ett tidigt skede. Efter upplösning i kokande konc. svavelsyra filtreras olösligt gråberg av.</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66</a:t>
            </a:fld>
            <a:endParaRPr lang="sv-SE" dirty="0"/>
          </a:p>
        </p:txBody>
      </p:sp>
    </p:spTree>
    <p:extLst>
      <p:ext uri="{BB962C8B-B14F-4D97-AF65-F5344CB8AC3E}">
        <p14:creationId xmlns:p14="http://schemas.microsoft.com/office/powerpoint/2010/main" val="14733877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Thorium är olösligt i svagt sur lösning medan övriga lantanider</a:t>
            </a:r>
            <a:r>
              <a:rPr lang="sv-SE" baseline="0" dirty="0" smtClean="0"/>
              <a:t> förblir i lösning. Då kan </a:t>
            </a:r>
            <a:r>
              <a:rPr lang="sv-SE" baseline="0" dirty="0" err="1" smtClean="0"/>
              <a:t>thorium</a:t>
            </a:r>
            <a:r>
              <a:rPr lang="sv-SE" baseline="0" dirty="0" smtClean="0"/>
              <a:t> avskiljas och tas om hand. I detta steget dumpades </a:t>
            </a:r>
            <a:r>
              <a:rPr lang="sv-SE" baseline="0" dirty="0" err="1" smtClean="0"/>
              <a:t>thorium</a:t>
            </a:r>
            <a:r>
              <a:rPr lang="sv-SE" baseline="0" dirty="0" smtClean="0"/>
              <a:t> tidigare vid gruvan i </a:t>
            </a:r>
            <a:r>
              <a:rPr lang="sv-SE" baseline="0" dirty="0" err="1" smtClean="0"/>
              <a:t>Baya</a:t>
            </a:r>
            <a:r>
              <a:rPr lang="sv-SE" baseline="0" dirty="0" smtClean="0"/>
              <a:t> Oban i Kina.</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67</a:t>
            </a:fld>
            <a:endParaRPr lang="sv-SE" dirty="0"/>
          </a:p>
        </p:txBody>
      </p:sp>
    </p:spTree>
    <p:extLst>
      <p:ext uri="{BB962C8B-B14F-4D97-AF65-F5344CB8AC3E}">
        <p14:creationId xmlns:p14="http://schemas.microsoft.com/office/powerpoint/2010/main" val="42529801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Alla </a:t>
            </a:r>
            <a:r>
              <a:rPr lang="sv-SE" dirty="0" err="1" smtClean="0"/>
              <a:t>lanthaniderna</a:t>
            </a:r>
            <a:r>
              <a:rPr lang="sv-SE" dirty="0" smtClean="0"/>
              <a:t> fälls ut med ammoniumoxalat plus föroreningar som kalcium och magnesium</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68</a:t>
            </a:fld>
            <a:endParaRPr lang="sv-SE" dirty="0"/>
          </a:p>
        </p:txBody>
      </p:sp>
    </p:spTree>
    <p:extLst>
      <p:ext uri="{BB962C8B-B14F-4D97-AF65-F5344CB8AC3E}">
        <p14:creationId xmlns:p14="http://schemas.microsoft.com/office/powerpoint/2010/main" val="5254350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Filterkakan glödgas till oxider, varvid Ce</a:t>
            </a:r>
            <a:r>
              <a:rPr lang="sv-SE" baseline="-25000" dirty="0" smtClean="0"/>
              <a:t>2</a:t>
            </a:r>
            <a:r>
              <a:rPr lang="sv-SE" baseline="0" dirty="0" smtClean="0"/>
              <a:t>O</a:t>
            </a:r>
            <a:r>
              <a:rPr lang="sv-SE" baseline="-25000" dirty="0" smtClean="0"/>
              <a:t>3</a:t>
            </a:r>
            <a:r>
              <a:rPr lang="sv-SE" baseline="0" dirty="0" smtClean="0"/>
              <a:t> oxideras till CeO</a:t>
            </a:r>
            <a:r>
              <a:rPr lang="sv-SE" baseline="-25000" dirty="0" smtClean="0"/>
              <a:t>2 </a:t>
            </a:r>
            <a:r>
              <a:rPr lang="sv-SE" baseline="0" dirty="0" smtClean="0"/>
              <a:t> Alla övriga REO förblir i 3-värt tillstånd.</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69</a:t>
            </a:fld>
            <a:endParaRPr lang="sv-SE" dirty="0"/>
          </a:p>
        </p:txBody>
      </p:sp>
    </p:spTree>
    <p:extLst>
      <p:ext uri="{BB962C8B-B14F-4D97-AF65-F5344CB8AC3E}">
        <p14:creationId xmlns:p14="http://schemas.microsoft.com/office/powerpoint/2010/main" val="179802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20252">
              <a:defRPr/>
            </a:pPr>
            <a:r>
              <a:rPr lang="sv-SE" baseline="0" dirty="0" smtClean="0"/>
              <a:t>Bilden visar de naturligt förekommande elementen i jordskorpan per miljon kiselatomer i en logaritmisk skala. </a:t>
            </a:r>
            <a:r>
              <a:rPr lang="sv-SE" dirty="0" smtClean="0"/>
              <a:t>REE är egentligen inte sällsynta. Ce, det vanligaste av</a:t>
            </a:r>
            <a:r>
              <a:rPr lang="sv-SE" baseline="0" dirty="0" smtClean="0"/>
              <a:t> REE, är det 25:e vanligaste grundämnet i jordskorpan. Ämnena är lika vanliga som Cu, Zn och Pb. De är mycket vanligare än ädelmetallerna. REE förekommer inte koncentrerade på samma sätt utan är mer spridda i jordskorpan.  I högre koncentrationer förekommer de i ovanliga bergarter och mineraler. Man kan se en märklig variation i förekomsten sinsemellan elementen, där vartannat element (med jämna atomnummer) i 4f-serien förekommer i högre halt än sina grannar. Varför det är så vet man inte.</a:t>
            </a:r>
            <a:endParaRPr lang="sv-SE" dirty="0" smtClean="0"/>
          </a:p>
        </p:txBody>
      </p:sp>
      <p:sp>
        <p:nvSpPr>
          <p:cNvPr id="4" name="Platshållare för bildnummer 3"/>
          <p:cNvSpPr>
            <a:spLocks noGrp="1"/>
          </p:cNvSpPr>
          <p:nvPr>
            <p:ph type="sldNum" sz="quarter" idx="10"/>
          </p:nvPr>
        </p:nvSpPr>
        <p:spPr/>
        <p:txBody>
          <a:bodyPr/>
          <a:lstStyle/>
          <a:p>
            <a:fld id="{A63F34EE-C876-4424-8074-75A9648BCEE6}" type="slidenum">
              <a:rPr lang="sv-SE" smtClean="0"/>
              <a:t>7</a:t>
            </a:fld>
            <a:endParaRPr lang="sv-SE" dirty="0"/>
          </a:p>
        </p:txBody>
      </p:sp>
    </p:spTree>
    <p:extLst>
      <p:ext uri="{BB962C8B-B14F-4D97-AF65-F5344CB8AC3E}">
        <p14:creationId xmlns:p14="http://schemas.microsoft.com/office/powerpoint/2010/main" val="27281379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70</a:t>
            </a:fld>
            <a:endParaRPr lang="sv-SE" dirty="0"/>
          </a:p>
        </p:txBody>
      </p:sp>
    </p:spTree>
    <p:extLst>
      <p:ext uri="{BB962C8B-B14F-4D97-AF65-F5344CB8AC3E}">
        <p14:creationId xmlns:p14="http://schemas.microsoft.com/office/powerpoint/2010/main" val="26966089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filtratet finns nu alla övriga REO</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71</a:t>
            </a:fld>
            <a:endParaRPr lang="sv-SE" dirty="0"/>
          </a:p>
        </p:txBody>
      </p:sp>
    </p:spTree>
    <p:extLst>
      <p:ext uri="{BB962C8B-B14F-4D97-AF65-F5344CB8AC3E}">
        <p14:creationId xmlns:p14="http://schemas.microsoft.com/office/powerpoint/2010/main" val="26646412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Lösningsmedelsextration bygger på fördelningen av REE-joner i vattenfas och en organisk fas som inte är blandbara</a:t>
            </a:r>
          </a:p>
          <a:p>
            <a:r>
              <a:rPr lang="sv-SE" dirty="0" smtClean="0"/>
              <a:t>Olika REE-joner har olika fördelning mellan faserna och kan på så sätt skiljas från varandra genom upprepning av processen i flera steg. </a:t>
            </a:r>
          </a:p>
          <a:p>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72</a:t>
            </a:fld>
            <a:endParaRPr lang="sv-SE" dirty="0"/>
          </a:p>
        </p:txBody>
      </p:sp>
    </p:spTree>
    <p:extLst>
      <p:ext uri="{BB962C8B-B14F-4D97-AF65-F5344CB8AC3E}">
        <p14:creationId xmlns:p14="http://schemas.microsoft.com/office/powerpoint/2010/main" val="21921247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Fördelningsfaktorn styrs av extraktionsmedlet och pH</a:t>
            </a:r>
            <a:r>
              <a:rPr lang="sv-SE" baseline="0" dirty="0" smtClean="0"/>
              <a:t> i vattenfasen. För katjonbytare ökar D</a:t>
            </a:r>
            <a:r>
              <a:rPr lang="sv-SE" baseline="-25000" dirty="0" smtClean="0"/>
              <a:t>M</a:t>
            </a:r>
            <a:r>
              <a:rPr lang="sv-SE" baseline="0" dirty="0" smtClean="0"/>
              <a:t> vid höjning av pH och mer REE går över i den organiska fasen. Större separationsfaktor ger bättre separation.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73</a:t>
            </a:fld>
            <a:endParaRPr lang="sv-SE" dirty="0"/>
          </a:p>
        </p:txBody>
      </p:sp>
    </p:spTree>
    <p:extLst>
      <p:ext uri="{BB962C8B-B14F-4D97-AF65-F5344CB8AC3E}">
        <p14:creationId xmlns:p14="http://schemas.microsoft.com/office/powerpoint/2010/main" val="39448686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Rektanglarna representerar blandningstankarna där vattenlösningen kommer</a:t>
            </a:r>
            <a:r>
              <a:rPr lang="sv-SE" baseline="0" dirty="0" smtClean="0"/>
              <a:t> i intim kontakt med den organiska fasen. Efter omblandningen får faserna separera och därefter tappas vattenfasen av den organiska fasen pumpas stegvis vidare åt höger (från tank n till tank n+1) </a:t>
            </a:r>
            <a:r>
              <a:rPr lang="sv-SE" dirty="0" smtClean="0"/>
              <a:t>Vattenlösningen pumpas stegvis vidare åt vänster (från </a:t>
            </a:r>
            <a:r>
              <a:rPr lang="sv-SE" baseline="0" dirty="0" smtClean="0"/>
              <a:t>tank n till tank n-1). På så vis ökar koncentrationen i organisk fas av REE med högre separationsfaktor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74</a:t>
            </a:fld>
            <a:endParaRPr lang="sv-SE" dirty="0"/>
          </a:p>
        </p:txBody>
      </p:sp>
    </p:spTree>
    <p:extLst>
      <p:ext uri="{BB962C8B-B14F-4D97-AF65-F5344CB8AC3E}">
        <p14:creationId xmlns:p14="http://schemas.microsoft.com/office/powerpoint/2010/main" val="4165921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Litteraturen för teknisk utformning av separeringen är sparsam (fabrikshemligheter). Man</a:t>
            </a:r>
            <a:r>
              <a:rPr lang="sv-SE" baseline="0" dirty="0" smtClean="0"/>
              <a:t> uppskattar att ca 100000 ingenjörer och tekniker är sysselsatta i Kina med optimering av processerna. Kina har kommit längre  än övriga världen. Ett av </a:t>
            </a:r>
            <a:r>
              <a:rPr lang="sv-SE" baseline="0" dirty="0" err="1" smtClean="0"/>
              <a:t>EUrare’s</a:t>
            </a:r>
            <a:r>
              <a:rPr lang="sv-SE" baseline="0" dirty="0" smtClean="0"/>
              <a:t> syften är närma sig Kina i detta avseende.</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75</a:t>
            </a:fld>
            <a:endParaRPr lang="sv-SE" dirty="0"/>
          </a:p>
        </p:txBody>
      </p:sp>
    </p:spTree>
    <p:extLst>
      <p:ext uri="{BB962C8B-B14F-4D97-AF65-F5344CB8AC3E}">
        <p14:creationId xmlns:p14="http://schemas.microsoft.com/office/powerpoint/2010/main" val="35113140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 Dy och Tb som tillsatser till neodymmagneter för att höja avmagnetiseringstemperaturen.</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76</a:t>
            </a:fld>
            <a:endParaRPr lang="sv-SE" dirty="0"/>
          </a:p>
        </p:txBody>
      </p:sp>
    </p:spTree>
    <p:extLst>
      <p:ext uri="{BB962C8B-B14F-4D97-AF65-F5344CB8AC3E}">
        <p14:creationId xmlns:p14="http://schemas.microsoft.com/office/powerpoint/2010/main" val="38837460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Smarta mobiltelefoner hyser ett flertal REE</a:t>
            </a:r>
            <a:r>
              <a:rPr lang="sv-SE" baseline="0" dirty="0" smtClean="0"/>
              <a:t> i olika funktioner: Kretskort, högtalare och mikrofon, färgdisplay, skyddsglas och vibrator</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77</a:t>
            </a:fld>
            <a:endParaRPr lang="sv-SE" dirty="0"/>
          </a:p>
        </p:txBody>
      </p:sp>
    </p:spTree>
    <p:extLst>
      <p:ext uri="{BB962C8B-B14F-4D97-AF65-F5344CB8AC3E}">
        <p14:creationId xmlns:p14="http://schemas.microsoft.com/office/powerpoint/2010/main" val="33991724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atomnummerordning. Kretskortselektroniken: La, Pr, Nd, Gd, Dy. Högtalare: Pr, Nd, Tb, Dy. Skyddsglas: La,</a:t>
            </a:r>
            <a:r>
              <a:rPr lang="sv-SE" baseline="0" dirty="0" smtClean="0"/>
              <a:t> Ce, Pr. Färgdisplay: La, Pr, Eu, Gd, Tb, Dy, Y. Vibrator: Pr, Nd, Tb, Dy. De sistnämnda ingår i permanentmagneterna där Tb och Dy höjer magnetens curietemperatur (skydd mot avmagnetisering)</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78</a:t>
            </a:fld>
            <a:endParaRPr lang="sv-SE" dirty="0"/>
          </a:p>
        </p:txBody>
      </p:sp>
    </p:spTree>
    <p:extLst>
      <p:ext uri="{BB962C8B-B14F-4D97-AF65-F5344CB8AC3E}">
        <p14:creationId xmlns:p14="http://schemas.microsoft.com/office/powerpoint/2010/main" val="3287805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mesta av neodymet går</a:t>
            </a:r>
            <a:r>
              <a:rPr lang="sv-SE" baseline="0" dirty="0" smtClean="0"/>
              <a:t> till Nd-magneter och klassas därför som ett strategiskt material (mer om detta senare) I Nickel-metallhydridbatterier ingår lanthan och cerium. Dessa ämnen är förhållandevis vanligare och är inte kritiska såsom Nd. Flera olika REE i metallurgi förbättrar egenskaper hos stål och lättmetaller. I bilkatalysatorer används ceriumoxid och lanthan som katalysatorer för att oxidera oförbrända kolväten, kolmonoxid och att reducera kväveoxider till kvävgas.</a:t>
            </a:r>
          </a:p>
          <a:p>
            <a:r>
              <a:rPr lang="sv-SE" baseline="0" dirty="0" smtClean="0"/>
              <a:t>Inom petroleumindustrin används flera REE som krackningskatalysatorer. Här finns alternativa ämnen men det är ekonomiskt gynnsamt att använda REE. Som polermedel för glas och halvledarskivor (wafers)  används ceriumoxid. Nd:YAG lasrar ingår i gruppen luminiscens.</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79</a:t>
            </a:fld>
            <a:endParaRPr lang="sv-SE" dirty="0"/>
          </a:p>
        </p:txBody>
      </p:sp>
    </p:spTree>
    <p:extLst>
      <p:ext uri="{BB962C8B-B14F-4D97-AF65-F5344CB8AC3E}">
        <p14:creationId xmlns:p14="http://schemas.microsoft.com/office/powerpoint/2010/main" val="110785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Om man uttrycker förekomsten i ppm (per miljoner viktdelar) ses variationen mellan elementen tydligt. Pm är här 0 och ska inte vara med</a:t>
            </a:r>
            <a:r>
              <a:rPr lang="sv-SE" baseline="0" dirty="0" smtClean="0"/>
              <a:t> eftersom det inte förekommer naturligt. Ce uppskattas till 66 ppm (66 g per ton). I en bit jordskorpa på 1 km</a:t>
            </a:r>
            <a:r>
              <a:rPr lang="sv-SE" baseline="30000" dirty="0" smtClean="0"/>
              <a:t>2 </a:t>
            </a:r>
            <a:r>
              <a:rPr lang="sv-SE" baseline="0" dirty="0" smtClean="0"/>
              <a:t> ned till 500 m djup finns i medeltal 82500 ton Ce. Det sällsyntaste ämnet Tm (Thulium) med 0,52 ppm uppgår till 650 ton i samma volym. </a:t>
            </a:r>
            <a:endParaRPr lang="sv-SE" baseline="30000"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8</a:t>
            </a:fld>
            <a:endParaRPr lang="sv-SE" dirty="0"/>
          </a:p>
        </p:txBody>
      </p:sp>
    </p:spTree>
    <p:extLst>
      <p:ext uri="{BB962C8B-B14F-4D97-AF65-F5344CB8AC3E}">
        <p14:creationId xmlns:p14="http://schemas.microsoft.com/office/powerpoint/2010/main" val="23470617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Åtminstone 13 olika användningsområden kan identifieras för permanentmagneter (neodym-järn-bor</a:t>
            </a:r>
            <a:r>
              <a:rPr lang="sv-SE" baseline="0" dirty="0" smtClean="0"/>
              <a:t> –magneter)</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80</a:t>
            </a:fld>
            <a:endParaRPr lang="sv-SE" dirty="0"/>
          </a:p>
        </p:txBody>
      </p:sp>
    </p:spTree>
    <p:extLst>
      <p:ext uri="{BB962C8B-B14F-4D97-AF65-F5344CB8AC3E}">
        <p14:creationId xmlns:p14="http://schemas.microsoft.com/office/powerpoint/2010/main" val="26325586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Magnetfältets styrka, motstånd mot avmagnetisering, magnetisk energitäthet och avmagnetiseringstemperatur karakteriserar permanentmagneter.</a:t>
            </a:r>
            <a:r>
              <a:rPr lang="sv-SE" baseline="0" dirty="0" smtClean="0"/>
              <a:t> Neodymmagneter dominerar det området och har de bästa värdena förutom curietemperaturen. Den kan förbättras genom tillsats av terbium och dysprosium och komma upp till samma värden som samarium-koboltmagneter. Dessa introducerades före neodymmagneter men har vissa nackdelar såsom sprödhet och lättantändlighet och har numera till stor del ersatts av neodymmagneter. Neodymmagneter har typisk magnetstyrka på 1,3 T.</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81</a:t>
            </a:fld>
            <a:endParaRPr lang="sv-SE" dirty="0"/>
          </a:p>
        </p:txBody>
      </p:sp>
    </p:spTree>
    <p:extLst>
      <p:ext uri="{BB962C8B-B14F-4D97-AF65-F5344CB8AC3E}">
        <p14:creationId xmlns:p14="http://schemas.microsoft.com/office/powerpoint/2010/main" val="30586910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Ett direktdrivet vindkraftverk (utan växellåda) använder ca 600 kg Neodymmagneter (Nd</a:t>
            </a:r>
            <a:r>
              <a:rPr lang="sv-SE" baseline="-25000" dirty="0" smtClean="0"/>
              <a:t>2</a:t>
            </a:r>
            <a:r>
              <a:rPr lang="sv-SE" dirty="0" smtClean="0"/>
              <a:t>Fe</a:t>
            </a:r>
            <a:r>
              <a:rPr lang="sv-SE" baseline="-25000" dirty="0" smtClean="0"/>
              <a:t>14</a:t>
            </a:r>
            <a:r>
              <a:rPr lang="sv-SE" dirty="0" smtClean="0"/>
              <a:t>B) per megawatt. De innehåller ca 31% neodym</a:t>
            </a:r>
            <a:r>
              <a:rPr lang="sv-SE" baseline="0" dirty="0" smtClean="0"/>
              <a:t> vilket ger 186 kg neodym. Permanentmagneter spar vikt och utrymme, vilket möjliggör smäckrare konstruktioner.</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82</a:t>
            </a:fld>
            <a:endParaRPr lang="sv-SE" dirty="0"/>
          </a:p>
        </p:txBody>
      </p:sp>
    </p:spTree>
    <p:extLst>
      <p:ext uri="{BB962C8B-B14F-4D97-AF65-F5344CB8AC3E}">
        <p14:creationId xmlns:p14="http://schemas.microsoft.com/office/powerpoint/2010/main" val="5530230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20252">
              <a:defRPr/>
            </a:pPr>
            <a:r>
              <a:rPr lang="sv-SE" dirty="0" smtClean="0"/>
              <a:t>I magnetkameror används de starkaste magneterna vi hittills känner. Tekniken är mycket komplicerad och gav uppfinnarna nobelpriset i medicin 2003. Tekniken bygger på kärnspinn i protoner, som ingår i vattenmolekyler. Protonen har ett oparigt spin och reagerar i ett starkt magnetfält med att ställa sig parallellt med fältet. </a:t>
            </a:r>
            <a:r>
              <a:rPr lang="sv-SE" baseline="0" dirty="0" smtClean="0"/>
              <a:t>Protonen kan bara inta 2 möjliga lägen. När protonen hoppar mellan lägena avger den eller tar emot elektromagnetisk strålning. Energidifferensen </a:t>
            </a:r>
            <a:r>
              <a:rPr lang="el-GR" baseline="0" dirty="0" smtClean="0">
                <a:latin typeface="+mn-lt"/>
                <a:cs typeface="Calibri"/>
              </a:rPr>
              <a:t>Δ</a:t>
            </a:r>
            <a:r>
              <a:rPr lang="sv-SE" baseline="0" dirty="0" smtClean="0">
                <a:latin typeface="+mn-lt"/>
                <a:cs typeface="Calibri"/>
              </a:rPr>
              <a:t>E är proportionell mot magnetfältets styrka, </a:t>
            </a:r>
            <a:r>
              <a:rPr lang="el-GR" baseline="0" dirty="0" smtClean="0">
                <a:latin typeface="+mn-lt"/>
                <a:cs typeface="Calibri"/>
              </a:rPr>
              <a:t>Δ</a:t>
            </a:r>
            <a:r>
              <a:rPr lang="sv-SE" baseline="0" dirty="0" smtClean="0">
                <a:latin typeface="+mn-lt"/>
                <a:cs typeface="Calibri"/>
              </a:rPr>
              <a:t>E= kB. Strålningens frekvens </a:t>
            </a:r>
            <a:r>
              <a:rPr lang="el-GR" baseline="0" dirty="0" smtClean="0">
                <a:latin typeface="+mn-lt"/>
                <a:cs typeface="Calibri"/>
              </a:rPr>
              <a:t>ν</a:t>
            </a:r>
            <a:r>
              <a:rPr lang="sv-SE" baseline="0" dirty="0" smtClean="0">
                <a:latin typeface="+mn-lt"/>
                <a:cs typeface="Calibri"/>
              </a:rPr>
              <a:t> är proportionell mot energidifferensen, </a:t>
            </a:r>
            <a:r>
              <a:rPr lang="el-GR" baseline="0" dirty="0" smtClean="0">
                <a:latin typeface="+mn-lt"/>
                <a:cs typeface="Calibri"/>
              </a:rPr>
              <a:t>Δ</a:t>
            </a:r>
            <a:r>
              <a:rPr lang="sv-SE" baseline="0" dirty="0" smtClean="0">
                <a:latin typeface="+mn-lt"/>
                <a:cs typeface="Calibri"/>
              </a:rPr>
              <a:t>E = h</a:t>
            </a:r>
            <a:r>
              <a:rPr lang="el-GR" baseline="0" dirty="0" smtClean="0">
                <a:latin typeface="+mn-lt"/>
                <a:cs typeface="Calibri"/>
              </a:rPr>
              <a:t>ν</a:t>
            </a:r>
            <a:r>
              <a:rPr lang="sv-SE" baseline="0" dirty="0" smtClean="0">
                <a:latin typeface="+mn-lt"/>
                <a:cs typeface="Calibri"/>
              </a:rPr>
              <a:t>.  Alltså gäller h</a:t>
            </a:r>
            <a:r>
              <a:rPr lang="el-GR" baseline="0" dirty="0" smtClean="0">
                <a:latin typeface="+mn-lt"/>
                <a:cs typeface="Calibri"/>
              </a:rPr>
              <a:t>ν</a:t>
            </a:r>
            <a:r>
              <a:rPr lang="sv-SE" baseline="0" dirty="0" smtClean="0">
                <a:latin typeface="+mn-lt"/>
                <a:cs typeface="Calibri"/>
              </a:rPr>
              <a:t> = kB. Dvs strålningens frekevens är proportionell mot magnetfältets styrka. Om man bestrålar ett objekt med protoner med monokromatisk strålning</a:t>
            </a:r>
            <a:r>
              <a:rPr lang="sv-SE" dirty="0" smtClean="0"/>
              <a:t> så kan den absorberas av protonerna endast</a:t>
            </a:r>
            <a:r>
              <a:rPr lang="sv-SE" baseline="0" dirty="0" smtClean="0"/>
              <a:t> om fältstyrkan B</a:t>
            </a:r>
            <a:r>
              <a:rPr lang="sv-SE" baseline="0" dirty="0" smtClean="0">
                <a:latin typeface="+mn-lt"/>
                <a:cs typeface="Calibri"/>
              </a:rPr>
              <a:t> överensstämmer med frekvensen </a:t>
            </a:r>
            <a:r>
              <a:rPr lang="el-GR" baseline="0" dirty="0" smtClean="0">
                <a:latin typeface="+mn-lt"/>
                <a:cs typeface="Calibri"/>
              </a:rPr>
              <a:t>ν</a:t>
            </a:r>
            <a:r>
              <a:rPr lang="sv-SE" baseline="0" dirty="0" smtClean="0">
                <a:latin typeface="+mn-lt"/>
                <a:cs typeface="Calibri"/>
              </a:rPr>
              <a:t>. Detta kallas resonans (kärnspinresonans). Med det starka magnetfältet från neodymmagneter hamnar strålningens frekvens inom radions UKV-område, 42,6 x B MHz där B är ca 2 tesla.</a:t>
            </a:r>
            <a:endParaRPr lang="sv-SE" dirty="0" smtClean="0"/>
          </a:p>
          <a:p>
            <a:r>
              <a:rPr lang="sv-SE" dirty="0" smtClean="0"/>
              <a:t> Protonen</a:t>
            </a:r>
            <a:r>
              <a:rPr lang="sv-SE" baseline="0" dirty="0" smtClean="0"/>
              <a:t> precesserar (vacklar) runt spinaxeln. Precessionen är liksom allt annat på den här nivån kvantiserad och antar bestämda tillstånd som påverkas av mängden vatten och vilka ämnen som omger protonen. Precessionens frekvens överensstämmer med resonansfrekvensen.</a:t>
            </a:r>
          </a:p>
          <a:p>
            <a:r>
              <a:rPr lang="sv-SE" baseline="0" dirty="0" smtClean="0"/>
              <a:t>Till det starka magnetfältet B</a:t>
            </a:r>
            <a:r>
              <a:rPr lang="sv-SE" baseline="-25000" dirty="0" smtClean="0"/>
              <a:t>0</a:t>
            </a:r>
            <a:r>
              <a:rPr lang="sv-SE" baseline="0" dirty="0" smtClean="0"/>
              <a:t> adderar man ett mycket svagare i rummet linjärt varierande magnetfält B</a:t>
            </a:r>
            <a:r>
              <a:rPr lang="sv-SE" baseline="-25000" dirty="0" smtClean="0"/>
              <a:t>1</a:t>
            </a:r>
            <a:r>
              <a:rPr lang="sv-SE" baseline="0" dirty="0" smtClean="0"/>
              <a:t>(x). Då kommer ytorna för konstant fältstyrka B</a:t>
            </a:r>
            <a:r>
              <a:rPr lang="sv-SE" baseline="-25000" dirty="0" smtClean="0"/>
              <a:t>0</a:t>
            </a:r>
            <a:r>
              <a:rPr lang="sv-SE" baseline="0" dirty="0" smtClean="0"/>
              <a:t>+B</a:t>
            </a:r>
            <a:r>
              <a:rPr lang="sv-SE" baseline="-25000" dirty="0" smtClean="0"/>
              <a:t>1</a:t>
            </a:r>
            <a:r>
              <a:rPr lang="sv-SE" baseline="0" dirty="0" smtClean="0"/>
              <a:t> att vara plan. Monokromatisk inkommande strålning kan då bara absorberas på detta plan där fältstyrkan stämmer med strålningens frekvens. Protoner exciteras i stort antal på detta plan (snarare en tunn plan skiva). När strålningens stängs av faller protonerna tillbaka till grundtillståndet och sänder därvid ut strålning som kan uppfångas och mätas.</a:t>
            </a:r>
          </a:p>
          <a:p>
            <a:r>
              <a:rPr lang="sv-SE" baseline="0" dirty="0" smtClean="0"/>
              <a:t>Kroppen skannas av på detta sätt och kroppens mjukdelar kan då särskiljas genom att de innehåller varierande mängder vatten och olika ämnen runt protonerna. Resultatet presenteras på en datorskärm där man kan se olika organ och mjukdelar som påminner om en röntgenbild ,</a:t>
            </a:r>
          </a:p>
          <a:p>
            <a:r>
              <a:rPr lang="sv-SE" baseline="0" dirty="0" smtClean="0"/>
              <a:t>Magnetfältets styrka är ca 2 T. Vid behov av ännu starkare magnetfält finns numera magneter med supraledande lindningar som kyls med flytande kväve. </a:t>
            </a:r>
          </a:p>
        </p:txBody>
      </p:sp>
      <p:sp>
        <p:nvSpPr>
          <p:cNvPr id="4" name="Platshållare för bildnummer 3"/>
          <p:cNvSpPr>
            <a:spLocks noGrp="1"/>
          </p:cNvSpPr>
          <p:nvPr>
            <p:ph type="sldNum" sz="quarter" idx="10"/>
          </p:nvPr>
        </p:nvSpPr>
        <p:spPr/>
        <p:txBody>
          <a:bodyPr/>
          <a:lstStyle/>
          <a:p>
            <a:fld id="{A63F34EE-C876-4424-8074-75A9648BCEE6}" type="slidenum">
              <a:rPr lang="sv-SE" smtClean="0"/>
              <a:t>83</a:t>
            </a:fld>
            <a:endParaRPr lang="sv-SE" dirty="0"/>
          </a:p>
        </p:txBody>
      </p:sp>
    </p:spTree>
    <p:extLst>
      <p:ext uri="{BB962C8B-B14F-4D97-AF65-F5344CB8AC3E}">
        <p14:creationId xmlns:p14="http://schemas.microsoft.com/office/powerpoint/2010/main" val="7365083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starka magnetfältet påverkar klockor och mobiltelefoner i närheten. Man får heller inte</a:t>
            </a:r>
            <a:r>
              <a:rPr lang="sv-SE" baseline="0" dirty="0" smtClean="0"/>
              <a:t> ha ringar eller metalliska smycken på sig vid undersökningen. Föremål av stål kan ge sådana här konsekvenser. (vart tog patienten vägen?)</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84</a:t>
            </a:fld>
            <a:endParaRPr lang="sv-SE" dirty="0"/>
          </a:p>
        </p:txBody>
      </p:sp>
    </p:spTree>
    <p:extLst>
      <p:ext uri="{BB962C8B-B14F-4D97-AF65-F5344CB8AC3E}">
        <p14:creationId xmlns:p14="http://schemas.microsoft.com/office/powerpoint/2010/main" val="21805038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katalytiska reningen är beroende av restmängden syre i avgaserna.</a:t>
            </a:r>
            <a:r>
              <a:rPr lang="sv-SE" baseline="0" dirty="0" smtClean="0"/>
              <a:t> Optimal syremängd regleras av lambdasonden </a:t>
            </a:r>
            <a:endParaRPr lang="sv-SE" dirty="0" smtClean="0"/>
          </a:p>
          <a:p>
            <a:r>
              <a:rPr lang="sv-SE" dirty="0" smtClean="0"/>
              <a:t>Med katalytisk avgasrenare minskar</a:t>
            </a:r>
            <a:r>
              <a:rPr lang="sv-SE" baseline="0" dirty="0" smtClean="0"/>
              <a:t> betydelsen av EGR-ventiler (exhaust gas recirculation). </a:t>
            </a:r>
          </a:p>
          <a:p>
            <a:r>
              <a:rPr lang="sv-SE" baseline="0" dirty="0" smtClean="0"/>
              <a:t>Det får varken vara för mycket eller för lite av syre i avgaserna. För mycket syre blockerar reduktionen av kväveoxider och för lite syre hindrar oxidation av kolmonoxid och oförbrända kolväten. Ceriumoxid används som syreförråd för utjämning av syrgashalterna vid olika driftförhållanden. Ädelmetaller som platina, palladium, rhodium används för att katalysera oxidation av kolmonoxid och oförbrända kolväten samt reduktion av kväveoxider till kvävgas. Bly och en del andra metaller är gift för katalysatorerna. Därför får bensinen inte innehålla tetraetylbly.</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85</a:t>
            </a:fld>
            <a:endParaRPr lang="sv-SE" dirty="0"/>
          </a:p>
        </p:txBody>
      </p:sp>
    </p:spTree>
    <p:extLst>
      <p:ext uri="{BB962C8B-B14F-4D97-AF65-F5344CB8AC3E}">
        <p14:creationId xmlns:p14="http://schemas.microsoft.com/office/powerpoint/2010/main" val="18973705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86</a:t>
            </a:fld>
            <a:endParaRPr lang="sv-SE" dirty="0"/>
          </a:p>
        </p:txBody>
      </p:sp>
    </p:spTree>
    <p:extLst>
      <p:ext uri="{BB962C8B-B14F-4D97-AF65-F5344CB8AC3E}">
        <p14:creationId xmlns:p14="http://schemas.microsoft.com/office/powerpoint/2010/main" val="15367254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Egenskaper för laserljus:</a:t>
            </a:r>
          </a:p>
          <a:p>
            <a:r>
              <a:rPr lang="sv-SE" dirty="0" smtClean="0"/>
              <a:t>1.</a:t>
            </a:r>
            <a:r>
              <a:rPr lang="sv-SE" baseline="0" dirty="0" smtClean="0"/>
              <a:t> Monokromatiskt ljus dvs </a:t>
            </a:r>
            <a:r>
              <a:rPr lang="sv-SE" dirty="0" smtClean="0"/>
              <a:t>ett</a:t>
            </a:r>
            <a:r>
              <a:rPr lang="sv-SE" baseline="0" dirty="0" smtClean="0"/>
              <a:t> mycket smalt våglängdsområde.</a:t>
            </a:r>
          </a:p>
          <a:p>
            <a:r>
              <a:rPr lang="sv-SE" baseline="0" dirty="0" smtClean="0"/>
              <a:t>2. Koherent ljus. Alla ljusstrålar ligger i samma fasläge.</a:t>
            </a:r>
          </a:p>
          <a:p>
            <a:r>
              <a:rPr lang="sv-SE" baseline="0" dirty="0" smtClean="0"/>
              <a:t>3. Parallella strålar = ingen spridning.</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87</a:t>
            </a:fld>
            <a:endParaRPr lang="sv-SE" dirty="0"/>
          </a:p>
        </p:txBody>
      </p:sp>
    </p:spTree>
    <p:extLst>
      <p:ext uri="{BB962C8B-B14F-4D97-AF65-F5344CB8AC3E}">
        <p14:creationId xmlns:p14="http://schemas.microsoft.com/office/powerpoint/2010/main" val="42610574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YAG kan  kristallen</a:t>
            </a:r>
            <a:r>
              <a:rPr lang="sv-SE" baseline="0" dirty="0" smtClean="0"/>
              <a:t> dopas med neodym och med andra REE enligt bilden. YAG har formeln Y</a:t>
            </a:r>
            <a:r>
              <a:rPr lang="sv-SE" baseline="-25000" dirty="0" smtClean="0"/>
              <a:t>3</a:t>
            </a:r>
            <a:r>
              <a:rPr lang="sv-SE" baseline="0" dirty="0" smtClean="0"/>
              <a:t>Al</a:t>
            </a:r>
            <a:r>
              <a:rPr lang="sv-SE" baseline="-25000" dirty="0" smtClean="0"/>
              <a:t>5</a:t>
            </a:r>
            <a:r>
              <a:rPr lang="sv-SE" baseline="0" dirty="0" smtClean="0"/>
              <a:t>O</a:t>
            </a:r>
            <a:r>
              <a:rPr lang="sv-SE" baseline="-25000" dirty="0" smtClean="0"/>
              <a:t>12</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88</a:t>
            </a:fld>
            <a:endParaRPr lang="sv-SE" dirty="0"/>
          </a:p>
        </p:txBody>
      </p:sp>
    </p:spTree>
    <p:extLst>
      <p:ext uri="{BB962C8B-B14F-4D97-AF65-F5344CB8AC3E}">
        <p14:creationId xmlns:p14="http://schemas.microsoft.com/office/powerpoint/2010/main" val="26805160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Kapas i önskad längd och ändytorna</a:t>
            </a:r>
            <a:r>
              <a:rPr lang="sv-SE" baseline="0" dirty="0" smtClean="0"/>
              <a:t> poleras och beläggs med spegelskikt, den ena halvtransparent</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89</a:t>
            </a:fld>
            <a:endParaRPr lang="sv-SE" dirty="0"/>
          </a:p>
        </p:txBody>
      </p:sp>
    </p:spTree>
    <p:extLst>
      <p:ext uri="{BB962C8B-B14F-4D97-AF65-F5344CB8AC3E}">
        <p14:creationId xmlns:p14="http://schemas.microsoft.com/office/powerpoint/2010/main" val="267868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Jonradierna minskar med ökande atomnummer.</a:t>
            </a:r>
            <a:r>
              <a:rPr lang="sv-SE" baseline="0" dirty="0" smtClean="0"/>
              <a:t> Det kan tyckas konstigt men beror på att ökningen av elektronerna sker i ett inre skal närmare kärnan. Den ökar ju sin laddning lika mycket som elektronladdningen med stigande atomnummer, men närheten till kärnan ökar attraktionskraften mellan elektronerna och kärnan. Det kompenseras inte helt av repulsionen mellan elektronerna. Detta kallas Lanthankontraktionen.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9</a:t>
            </a:fld>
            <a:endParaRPr lang="sv-SE" dirty="0"/>
          </a:p>
        </p:txBody>
      </p:sp>
    </p:spTree>
    <p:extLst>
      <p:ext uri="{BB962C8B-B14F-4D97-AF65-F5344CB8AC3E}">
        <p14:creationId xmlns:p14="http://schemas.microsoft.com/office/powerpoint/2010/main" val="285092098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Kontinuerlig laser där tändningen styrs genom att en optisk plugg öppnas</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90</a:t>
            </a:fld>
            <a:endParaRPr lang="sv-SE" dirty="0"/>
          </a:p>
        </p:txBody>
      </p:sp>
    </p:spTree>
    <p:extLst>
      <p:ext uri="{BB962C8B-B14F-4D97-AF65-F5344CB8AC3E}">
        <p14:creationId xmlns:p14="http://schemas.microsoft.com/office/powerpoint/2010/main" val="38085996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30063" indent="-230063">
              <a:buAutoNum type="arabicPeriod"/>
            </a:pPr>
            <a:r>
              <a:rPr lang="sv-SE" dirty="0" smtClean="0"/>
              <a:t>Yttre ljus eller urladdning pumpar upp elektroner till högre energinivå (exciterat tillstånd E</a:t>
            </a:r>
            <a:r>
              <a:rPr lang="sv-SE" baseline="-25000" dirty="0" smtClean="0"/>
              <a:t>2</a:t>
            </a:r>
            <a:r>
              <a:rPr lang="sv-SE" baseline="0" dirty="0" smtClean="0"/>
              <a:t>) </a:t>
            </a:r>
          </a:p>
          <a:p>
            <a:pPr marL="230063" indent="-230063">
              <a:buAutoNum type="arabicPeriod"/>
            </a:pPr>
            <a:r>
              <a:rPr lang="sv-SE" baseline="0" dirty="0" smtClean="0"/>
              <a:t>En foton med energin h</a:t>
            </a:r>
            <a:r>
              <a:rPr lang="el-GR" baseline="0" dirty="0" smtClean="0">
                <a:latin typeface="Calibri"/>
                <a:cs typeface="Calibri"/>
              </a:rPr>
              <a:t>ν</a:t>
            </a:r>
            <a:r>
              <a:rPr lang="sv-SE" baseline="0" dirty="0" smtClean="0">
                <a:latin typeface="Calibri"/>
                <a:cs typeface="Calibri"/>
              </a:rPr>
              <a:t> kommer tillräckligt nära den exciterade atomen och knuffar ner den till grundtillståndet E</a:t>
            </a:r>
            <a:r>
              <a:rPr lang="sv-SE" baseline="-25000" dirty="0" smtClean="0">
                <a:latin typeface="Calibri"/>
                <a:cs typeface="Calibri"/>
              </a:rPr>
              <a:t>1</a:t>
            </a:r>
          </a:p>
          <a:p>
            <a:pPr marL="230063" indent="-230063">
              <a:buAutoNum type="arabicPeriod"/>
            </a:pPr>
            <a:r>
              <a:rPr lang="sv-SE" baseline="0" dirty="0" smtClean="0"/>
              <a:t>Atomen sänder då ut en foton med exakt samma energi och den ursprungliga fotonen fortsätter i samma bana.</a:t>
            </a:r>
          </a:p>
          <a:p>
            <a:pPr marL="230063" indent="-230063">
              <a:buAutoNum type="arabicPeriod"/>
            </a:pPr>
            <a:r>
              <a:rPr lang="sv-SE" baseline="0" dirty="0" smtClean="0"/>
              <a:t>Parallella speglar placerade i kavitetens ändar reflekterar strålningen och varje gång fotonerna träffar exciterade atomer fördubblas antalet fotoner. </a:t>
            </a:r>
          </a:p>
          <a:p>
            <a:pPr marL="230063" indent="-230063">
              <a:buAutoNum type="arabicPeriod"/>
            </a:pPr>
            <a:r>
              <a:rPr lang="sv-SE" baseline="0" dirty="0" smtClean="0"/>
              <a:t>Den ena spegeln är halvtransparent och en mindre del av ljuset kommer ut som laserstrålning.</a:t>
            </a:r>
          </a:p>
          <a:p>
            <a:pPr marL="230063" indent="-230063">
              <a:buAutoNum type="arabicPeriod"/>
            </a:pPr>
            <a:r>
              <a:rPr lang="sv-SE" baseline="0" dirty="0" smtClean="0"/>
              <a:t>Det är bara ett fel, den här apparaten kommer inte att sända ut något laserljus.</a:t>
            </a:r>
          </a:p>
          <a:p>
            <a:pPr marL="230063" indent="-230063">
              <a:buAutoNum type="arabicPeriod"/>
            </a:pPr>
            <a:endParaRPr lang="sv-SE" baseline="0" dirty="0" smtClean="0"/>
          </a:p>
          <a:p>
            <a:pPr marL="230063" indent="-230063">
              <a:buAutoNum type="arabicPeriod"/>
            </a:pPr>
            <a:endParaRPr lang="sv-SE" baseline="0" dirty="0" smtClean="0"/>
          </a:p>
          <a:p>
            <a:pPr marL="230063" indent="-230063">
              <a:buAutoNum type="arabicPeriod"/>
            </a:pPr>
            <a:endParaRPr lang="sv-SE" baseline="0" dirty="0" smtClean="0"/>
          </a:p>
          <a:p>
            <a:pPr marL="230063" indent="-230063">
              <a:buAutoNum type="arabicPeriod"/>
            </a:pPr>
            <a:endParaRPr lang="sv-SE" baseline="0" dirty="0" smtClean="0"/>
          </a:p>
          <a:p>
            <a:pPr marL="230063" indent="-230063">
              <a:buAutoNum type="arabicPeriod"/>
            </a:pP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91</a:t>
            </a:fld>
            <a:endParaRPr lang="sv-SE" dirty="0"/>
          </a:p>
        </p:txBody>
      </p:sp>
    </p:spTree>
    <p:extLst>
      <p:ext uri="{BB962C8B-B14F-4D97-AF65-F5344CB8AC3E}">
        <p14:creationId xmlns:p14="http://schemas.microsoft.com/office/powerpoint/2010/main" val="18042833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20252">
              <a:defRPr/>
            </a:pPr>
            <a:r>
              <a:rPr lang="sv-SE" dirty="0" smtClean="0"/>
              <a:t>Laserljuset konkurrerar med spontan emission som ger fluorescens och </a:t>
            </a:r>
            <a:r>
              <a:rPr lang="sv-SE" baseline="0" dirty="0" smtClean="0"/>
              <a:t>sänder ut fotoner i alla riktningar.</a:t>
            </a:r>
            <a:endParaRPr lang="sv-SE" dirty="0" smtClean="0"/>
          </a:p>
          <a:p>
            <a:r>
              <a:rPr lang="sv-SE" dirty="0" smtClean="0"/>
              <a:t>Den emissionen har en fördröjning</a:t>
            </a:r>
            <a:r>
              <a:rPr lang="sv-SE" baseline="0" dirty="0" smtClean="0"/>
              <a:t> på storleksordningen 1 nanosekund. För att lasern ska fungera krävs att förhållandet mellan exciterade atomer och atomer i grundtillståndet måste vara &gt;1.</a:t>
            </a:r>
          </a:p>
          <a:p>
            <a:r>
              <a:rPr lang="sv-SE" baseline="0" dirty="0" smtClean="0"/>
              <a:t>Vid termisk jämvikt är det en kraftig övervikt för spontan emission (fluorescens) vilket inte ger förstärkning av ljuset.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92</a:t>
            </a:fld>
            <a:endParaRPr lang="sv-SE" dirty="0"/>
          </a:p>
        </p:txBody>
      </p:sp>
    </p:spTree>
    <p:extLst>
      <p:ext uri="{BB962C8B-B14F-4D97-AF65-F5344CB8AC3E}">
        <p14:creationId xmlns:p14="http://schemas.microsoft.com/office/powerpoint/2010/main" val="42621601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en anordning enl. figuren pumpas elektroner upp till en högre nivå 4. Där</a:t>
            </a:r>
            <a:r>
              <a:rPr lang="sv-SE" baseline="0" dirty="0" smtClean="0"/>
              <a:t> tappar elektronen en del av sin energi i en strålningsfri övergång till en något lägre nivå 3. Den övergången är mycket snabbare än spontan emission. Då samlas exciterade elektroner i stort antal på nivå 3 och därifrån sker den långsammare övergången till nivå 2 då exciterade elektroner träffas av fotoner av rätt energi. Från nivå 2 sker en mycket snabb strålningsfri övergång till grundtillståndet. Nivå3 fyll hela tiden på med exciterade elektroner och nivå 2 dräneras mycket snabbt på elektroner. Förhållandet mellan elektroner på nivå3 och på nivå2 blir därmed mycket stort och laserstrålning kommer till stånd. Övergångarna från nivå 4 och nivå 2 ger upphov till kvantiserade ändringar i kristallens vibrationstillstånd.</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93</a:t>
            </a:fld>
            <a:endParaRPr lang="sv-SE" dirty="0"/>
          </a:p>
        </p:txBody>
      </p:sp>
    </p:spTree>
    <p:extLst>
      <p:ext uri="{BB962C8B-B14F-4D97-AF65-F5344CB8AC3E}">
        <p14:creationId xmlns:p14="http://schemas.microsoft.com/office/powerpoint/2010/main" val="18971620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20252">
              <a:defRPr/>
            </a:pPr>
            <a:r>
              <a:rPr lang="sv-SE" baseline="0" dirty="0" smtClean="0"/>
              <a:t>Laserfrekvensen från en Nd:YAG laser är 1064 nm i det infraröda området. Genom att leda laserljuset genom en dubbelbrytande kristall delas strålen upp i en normal och en extraordinär stråle. Polariserat ljus kommer ut från kristallen. Ljuset delas upp i ett prisma där den extraordinära strålen kommer ut med dubbla frekvensen  eller halva våglängden 528 nm (grönt ljus)</a:t>
            </a:r>
            <a:endParaRPr lang="sv-SE" dirty="0" smtClean="0"/>
          </a:p>
          <a:p>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94</a:t>
            </a:fld>
            <a:endParaRPr lang="sv-SE" dirty="0"/>
          </a:p>
        </p:txBody>
      </p:sp>
    </p:spTree>
    <p:extLst>
      <p:ext uri="{BB962C8B-B14F-4D97-AF65-F5344CB8AC3E}">
        <p14:creationId xmlns:p14="http://schemas.microsoft.com/office/powerpoint/2010/main" val="20194502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Teleskopspegeln</a:t>
            </a:r>
            <a:r>
              <a:rPr lang="sv-SE" baseline="0" dirty="0" smtClean="0"/>
              <a:t> polerad med ceriumoxid. </a:t>
            </a:r>
            <a:r>
              <a:rPr lang="sv-SE" dirty="0" smtClean="0"/>
              <a:t>Glas kan poleras med en uppslamning av Ceriumoxid (CeO</a:t>
            </a:r>
            <a:r>
              <a:rPr lang="sv-SE" baseline="-25000" dirty="0" smtClean="0"/>
              <a:t>2</a:t>
            </a:r>
            <a:r>
              <a:rPr lang="sv-SE" baseline="0" dirty="0" smtClean="0"/>
              <a:t>). Polerverkan är en kombination av mekanisk och kemisk polering och man når profildjup på nanometernivå.</a:t>
            </a:r>
            <a:endParaRPr lang="sv-SE" baseline="-25000"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95</a:t>
            </a:fld>
            <a:endParaRPr lang="sv-SE" dirty="0"/>
          </a:p>
        </p:txBody>
      </p:sp>
    </p:spTree>
    <p:extLst>
      <p:ext uri="{BB962C8B-B14F-4D97-AF65-F5344CB8AC3E}">
        <p14:creationId xmlns:p14="http://schemas.microsoft.com/office/powerpoint/2010/main" val="30696040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ser vi resultatet av poleringen. Osäkert</a:t>
            </a:r>
            <a:r>
              <a:rPr lang="sv-SE" baseline="0" dirty="0" smtClean="0"/>
              <a:t> om detta är spegeln i Hubble-teleskopet.</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96</a:t>
            </a:fld>
            <a:endParaRPr lang="sv-SE" dirty="0"/>
          </a:p>
        </p:txBody>
      </p:sp>
    </p:spTree>
    <p:extLst>
      <p:ext uri="{BB962C8B-B14F-4D97-AF65-F5344CB8AC3E}">
        <p14:creationId xmlns:p14="http://schemas.microsoft.com/office/powerpoint/2010/main" val="17010647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Världproduktionen</a:t>
            </a:r>
            <a:r>
              <a:rPr lang="sv-SE" dirty="0" smtClean="0"/>
              <a:t> fram till 2000. Kina dominerar marknaden fr.o.m. 1990. ”Mellanöstern</a:t>
            </a:r>
            <a:r>
              <a:rPr lang="sv-SE" baseline="0" dirty="0" smtClean="0"/>
              <a:t> har sin olja, vi har våra sällsynta jordartsmetaller” sa en kinesisk ledare redan i början på 1990-talet.</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97</a:t>
            </a:fld>
            <a:endParaRPr lang="sv-SE" dirty="0"/>
          </a:p>
        </p:txBody>
      </p:sp>
    </p:spTree>
    <p:extLst>
      <p:ext uri="{BB962C8B-B14F-4D97-AF65-F5344CB8AC3E}">
        <p14:creationId xmlns:p14="http://schemas.microsoft.com/office/powerpoint/2010/main" val="328698431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Kina började begränsa exportkvoterna 2008</a:t>
            </a:r>
            <a:r>
              <a:rPr lang="sv-SE" baseline="0" dirty="0" smtClean="0"/>
              <a:t> för att i första hand förse sin egen REE-industri med råvara. Kinas strävan är att öka sin förädlingsgrad mot komponenter och system. Både produktionen och behovet växte därefter snabbare i Kina än i resten av världen.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98</a:t>
            </a:fld>
            <a:endParaRPr lang="sv-SE" dirty="0"/>
          </a:p>
        </p:txBody>
      </p:sp>
    </p:spTree>
    <p:extLst>
      <p:ext uri="{BB962C8B-B14F-4D97-AF65-F5344CB8AC3E}">
        <p14:creationId xmlns:p14="http://schemas.microsoft.com/office/powerpoint/2010/main" val="19565646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spetsade till sig när Japan bordade en kinesisk fisketrålare 10 </a:t>
            </a:r>
            <a:r>
              <a:rPr lang="sv-SE" dirty="0" err="1" smtClean="0"/>
              <a:t>sept</a:t>
            </a:r>
            <a:r>
              <a:rPr lang="sv-SE" dirty="0" smtClean="0"/>
              <a:t> 2010 efter upprepade kinesiska intrång på några obebodda öar (</a:t>
            </a:r>
            <a:r>
              <a:rPr lang="sv-SE" dirty="0" err="1" smtClean="0"/>
              <a:t>Senkaku</a:t>
            </a:r>
            <a:r>
              <a:rPr lang="sv-SE" dirty="0" smtClean="0"/>
              <a:t> </a:t>
            </a:r>
            <a:r>
              <a:rPr lang="sv-SE" dirty="0" err="1" smtClean="0"/>
              <a:t>islands</a:t>
            </a:r>
            <a:r>
              <a:rPr lang="sv-SE" dirty="0" smtClean="0"/>
              <a:t>). Området</a:t>
            </a:r>
            <a:r>
              <a:rPr lang="sv-SE" baseline="0" dirty="0" smtClean="0"/>
              <a:t> är omstritt p.g.a. oljefyndigheter i havsområdet. Japan har från början hävdat sin överhöghet men det accepteras inte av Kina. Japanerna tröttnade på kineserna intrång och internerade fiskebåtskaptenen. Kaptenen släpptes efter 14 dagar. Konflikten kommenterades på följande sätt i en tidning.</a:t>
            </a:r>
            <a:r>
              <a:rPr lang="sv-SE" dirty="0" smtClean="0"/>
              <a:t>  </a:t>
            </a:r>
            <a:endParaRPr lang="sv-SE" dirty="0"/>
          </a:p>
        </p:txBody>
      </p:sp>
      <p:sp>
        <p:nvSpPr>
          <p:cNvPr id="4" name="Platshållare för bildnummer 3"/>
          <p:cNvSpPr>
            <a:spLocks noGrp="1"/>
          </p:cNvSpPr>
          <p:nvPr>
            <p:ph type="sldNum" sz="quarter" idx="10"/>
          </p:nvPr>
        </p:nvSpPr>
        <p:spPr/>
        <p:txBody>
          <a:bodyPr/>
          <a:lstStyle/>
          <a:p>
            <a:fld id="{A63F34EE-C876-4424-8074-75A9648BCEE6}" type="slidenum">
              <a:rPr lang="sv-SE" smtClean="0"/>
              <a:t>99</a:t>
            </a:fld>
            <a:endParaRPr lang="sv-SE" dirty="0"/>
          </a:p>
        </p:txBody>
      </p:sp>
    </p:spTree>
    <p:extLst>
      <p:ext uri="{BB962C8B-B14F-4D97-AF65-F5344CB8AC3E}">
        <p14:creationId xmlns:p14="http://schemas.microsoft.com/office/powerpoint/2010/main" val="391117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BF25D627-C285-4D6B-B2EC-3CFAB4428D6F}" type="datetimeFigureOut">
              <a:rPr lang="sv-SE" smtClean="0"/>
              <a:t>2018-10-29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0344E505-E037-4B01-B117-5AEA8440D469}" type="slidenum">
              <a:rPr lang="sv-SE" smtClean="0"/>
              <a:t>‹#›</a:t>
            </a:fld>
            <a:endParaRPr lang="sv-SE" dirty="0"/>
          </a:p>
        </p:txBody>
      </p:sp>
    </p:spTree>
    <p:extLst>
      <p:ext uri="{BB962C8B-B14F-4D97-AF65-F5344CB8AC3E}">
        <p14:creationId xmlns:p14="http://schemas.microsoft.com/office/powerpoint/2010/main" val="255380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25D627-C285-4D6B-B2EC-3CFAB4428D6F}" type="datetimeFigureOut">
              <a:rPr lang="sv-SE" smtClean="0"/>
              <a:t>2018-10-29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0344E505-E037-4B01-B117-5AEA8440D469}" type="slidenum">
              <a:rPr lang="sv-SE" smtClean="0"/>
              <a:t>‹#›</a:t>
            </a:fld>
            <a:endParaRPr lang="sv-SE" dirty="0"/>
          </a:p>
        </p:txBody>
      </p:sp>
    </p:spTree>
    <p:extLst>
      <p:ext uri="{BB962C8B-B14F-4D97-AF65-F5344CB8AC3E}">
        <p14:creationId xmlns:p14="http://schemas.microsoft.com/office/powerpoint/2010/main" val="272845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25D627-C285-4D6B-B2EC-3CFAB4428D6F}" type="datetimeFigureOut">
              <a:rPr lang="sv-SE" smtClean="0"/>
              <a:t>2018-10-29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0344E505-E037-4B01-B117-5AEA8440D469}" type="slidenum">
              <a:rPr lang="sv-SE" smtClean="0"/>
              <a:t>‹#›</a:t>
            </a:fld>
            <a:endParaRPr lang="sv-SE" dirty="0"/>
          </a:p>
        </p:txBody>
      </p:sp>
    </p:spTree>
    <p:extLst>
      <p:ext uri="{BB962C8B-B14F-4D97-AF65-F5344CB8AC3E}">
        <p14:creationId xmlns:p14="http://schemas.microsoft.com/office/powerpoint/2010/main" val="201906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25D627-C285-4D6B-B2EC-3CFAB4428D6F}" type="datetimeFigureOut">
              <a:rPr lang="sv-SE" smtClean="0"/>
              <a:t>2018-10-29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0344E505-E037-4B01-B117-5AEA8440D469}" type="slidenum">
              <a:rPr lang="sv-SE" smtClean="0"/>
              <a:t>‹#›</a:t>
            </a:fld>
            <a:endParaRPr lang="sv-SE" dirty="0"/>
          </a:p>
        </p:txBody>
      </p:sp>
    </p:spTree>
    <p:extLst>
      <p:ext uri="{BB962C8B-B14F-4D97-AF65-F5344CB8AC3E}">
        <p14:creationId xmlns:p14="http://schemas.microsoft.com/office/powerpoint/2010/main" val="280119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BF25D627-C285-4D6B-B2EC-3CFAB4428D6F}" type="datetimeFigureOut">
              <a:rPr lang="sv-SE" smtClean="0"/>
              <a:t>2018-10-29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0344E505-E037-4B01-B117-5AEA8440D469}" type="slidenum">
              <a:rPr lang="sv-SE" smtClean="0"/>
              <a:t>‹#›</a:t>
            </a:fld>
            <a:endParaRPr lang="sv-SE" dirty="0"/>
          </a:p>
        </p:txBody>
      </p:sp>
    </p:spTree>
    <p:extLst>
      <p:ext uri="{BB962C8B-B14F-4D97-AF65-F5344CB8AC3E}">
        <p14:creationId xmlns:p14="http://schemas.microsoft.com/office/powerpoint/2010/main" val="410344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BF25D627-C285-4D6B-B2EC-3CFAB4428D6F}" type="datetimeFigureOut">
              <a:rPr lang="sv-SE" smtClean="0"/>
              <a:t>2018-10-29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0344E505-E037-4B01-B117-5AEA8440D469}" type="slidenum">
              <a:rPr lang="sv-SE" smtClean="0"/>
              <a:t>‹#›</a:t>
            </a:fld>
            <a:endParaRPr lang="sv-SE" dirty="0"/>
          </a:p>
        </p:txBody>
      </p:sp>
    </p:spTree>
    <p:extLst>
      <p:ext uri="{BB962C8B-B14F-4D97-AF65-F5344CB8AC3E}">
        <p14:creationId xmlns:p14="http://schemas.microsoft.com/office/powerpoint/2010/main" val="358201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BF25D627-C285-4D6B-B2EC-3CFAB4428D6F}" type="datetimeFigureOut">
              <a:rPr lang="sv-SE" smtClean="0"/>
              <a:t>2018-10-29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0344E505-E037-4B01-B117-5AEA8440D469}" type="slidenum">
              <a:rPr lang="sv-SE" smtClean="0"/>
              <a:t>‹#›</a:t>
            </a:fld>
            <a:endParaRPr lang="sv-SE" dirty="0"/>
          </a:p>
        </p:txBody>
      </p:sp>
    </p:spTree>
    <p:extLst>
      <p:ext uri="{BB962C8B-B14F-4D97-AF65-F5344CB8AC3E}">
        <p14:creationId xmlns:p14="http://schemas.microsoft.com/office/powerpoint/2010/main" val="404419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BF25D627-C285-4D6B-B2EC-3CFAB4428D6F}" type="datetimeFigureOut">
              <a:rPr lang="sv-SE" smtClean="0"/>
              <a:t>2018-10-29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0344E505-E037-4B01-B117-5AEA8440D469}" type="slidenum">
              <a:rPr lang="sv-SE" smtClean="0"/>
              <a:t>‹#›</a:t>
            </a:fld>
            <a:endParaRPr lang="sv-SE" dirty="0"/>
          </a:p>
        </p:txBody>
      </p:sp>
    </p:spTree>
    <p:extLst>
      <p:ext uri="{BB962C8B-B14F-4D97-AF65-F5344CB8AC3E}">
        <p14:creationId xmlns:p14="http://schemas.microsoft.com/office/powerpoint/2010/main" val="63754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F25D627-C285-4D6B-B2EC-3CFAB4428D6F}" type="datetimeFigureOut">
              <a:rPr lang="sv-SE" smtClean="0"/>
              <a:t>2018-10-29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0344E505-E037-4B01-B117-5AEA8440D469}" type="slidenum">
              <a:rPr lang="sv-SE" smtClean="0"/>
              <a:t>‹#›</a:t>
            </a:fld>
            <a:endParaRPr lang="sv-SE" dirty="0"/>
          </a:p>
        </p:txBody>
      </p:sp>
    </p:spTree>
    <p:extLst>
      <p:ext uri="{BB962C8B-B14F-4D97-AF65-F5344CB8AC3E}">
        <p14:creationId xmlns:p14="http://schemas.microsoft.com/office/powerpoint/2010/main" val="296174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F25D627-C285-4D6B-B2EC-3CFAB4428D6F}" type="datetimeFigureOut">
              <a:rPr lang="sv-SE" smtClean="0"/>
              <a:t>2018-10-29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0344E505-E037-4B01-B117-5AEA8440D469}" type="slidenum">
              <a:rPr lang="sv-SE" smtClean="0"/>
              <a:t>‹#›</a:t>
            </a:fld>
            <a:endParaRPr lang="sv-SE" dirty="0"/>
          </a:p>
        </p:txBody>
      </p:sp>
    </p:spTree>
    <p:extLst>
      <p:ext uri="{BB962C8B-B14F-4D97-AF65-F5344CB8AC3E}">
        <p14:creationId xmlns:p14="http://schemas.microsoft.com/office/powerpoint/2010/main" val="408099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F25D627-C285-4D6B-B2EC-3CFAB4428D6F}" type="datetimeFigureOut">
              <a:rPr lang="sv-SE" smtClean="0"/>
              <a:t>2018-10-29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0344E505-E037-4B01-B117-5AEA8440D469}" type="slidenum">
              <a:rPr lang="sv-SE" smtClean="0"/>
              <a:t>‹#›</a:t>
            </a:fld>
            <a:endParaRPr lang="sv-SE" dirty="0"/>
          </a:p>
        </p:txBody>
      </p:sp>
    </p:spTree>
    <p:extLst>
      <p:ext uri="{BB962C8B-B14F-4D97-AF65-F5344CB8AC3E}">
        <p14:creationId xmlns:p14="http://schemas.microsoft.com/office/powerpoint/2010/main" val="113013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5D627-C285-4D6B-B2EC-3CFAB4428D6F}" type="datetimeFigureOut">
              <a:rPr lang="sv-SE" smtClean="0"/>
              <a:t>2018-10-29</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4E505-E037-4B01-B117-5AEA8440D469}" type="slidenum">
              <a:rPr lang="sv-SE" smtClean="0"/>
              <a:t>‹#›</a:t>
            </a:fld>
            <a:endParaRPr lang="sv-SE" dirty="0"/>
          </a:p>
        </p:txBody>
      </p:sp>
    </p:spTree>
    <p:extLst>
      <p:ext uri="{BB962C8B-B14F-4D97-AF65-F5344CB8AC3E}">
        <p14:creationId xmlns:p14="http://schemas.microsoft.com/office/powerpoint/2010/main" val="566156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hyperlink" Target="https://ekomuseumbergslagen.wordpress.com/2012/11/27/vi-gar-runt-bastnas-gruva/bastnas-stollen_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www.bing.com/images/search?q=laser+bilder&amp;view=detailv2&amp;&amp;id=AE3039B171E4811731DAB4642157D823A6D0EC4D&amp;selectedIndex=7&amp;ccid=Z5/jxhxf&amp;simid=608028810380313967&amp;thid=OIP.M679fe3c61c5f91d5484e54bb7ddaedfeH0"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hyperlink" Target="https://www.bing.com/images/search?q=kaolin+electron+microscope&amp;view=detailv2&amp;&amp;id=4530FC60A50CBE406202D04752E1480C9CD68867&amp;selectedIndex=4&amp;ccid=3426/1Sj&amp;simid=608044100472212897&amp;thid=OIP.Mdf8dbaff54a3f50e2059f1dd5c5ebdcdo0" TargetMode="Externa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www.mindat.org/photo-519919.html"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www.google.se/url?sa=i&amp;rct=j&amp;q=&amp;esrc=s&amp;source=images&amp;cd=&amp;cad=rja&amp;uact=8&amp;ved=0CAcQjRxqFQoTCMnPlZGb1sgCFcoRLAodxEsMvQ&amp;url=http://science.howstuffworks.com/mri.htm&amp;bvm=bv.105814755,d.bGg&amp;psig=AFQjCNHcPM3LntdS8RJM6NJhNPTjjZDyHQ&amp;ust=1445607874081169"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8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s://www.google.se/url?sa=i&amp;rct=j&amp;q=&amp;esrc=s&amp;source=images&amp;cd=&amp;cad=rja&amp;uact=8&amp;ved=0CAcQjRxqFQoTCIn0p_fw1sgCFeTAcgod9joBwg&amp;url=https://eurobahnmotorsports.wordpress.com/tag/bmw-leak/&amp;psig=AFQjCNFpAyWP2PIN2EMMJAhr0JM_KAKvNw&amp;ust=1445630785484893" TargetMode="Externa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86.xml.rels><?xml version="1.0" encoding="UTF-8" standalone="yes"?>
<Relationships xmlns="http://schemas.openxmlformats.org/package/2006/relationships"><Relationship Id="rId3" Type="http://schemas.openxmlformats.org/officeDocument/2006/relationships/hyperlink" Target="http://www.google.se/url?sa=i&amp;rct=j&amp;q=&amp;esrc=s&amp;source=images&amp;cd=&amp;cad=rja&amp;uact=8&amp;ved=0CAcQjRxqFQoTCJLGpt7t1sgCFYW-cgod0uUGyw&amp;url=http://hacknmod.com/hack/burning-laser-from-dvd-drive/&amp;psig=AFQjCNGHiC_tj9LclpNByzFyfwKtDdrkXA&amp;ust=1445628716067233" TargetMode="Externa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87.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87.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gif"/></Relationships>
</file>

<file path=ppt/slides/_rels/slide8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6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232" y="6307088"/>
            <a:ext cx="2376264" cy="550912"/>
          </a:xfrm>
        </p:spPr>
        <p:txBody>
          <a:bodyPr>
            <a:normAutofit/>
          </a:bodyPr>
          <a:lstStyle/>
          <a:p>
            <a:r>
              <a:rPr lang="sv-SE" sz="2400" dirty="0" smtClean="0"/>
              <a:t>Håkan Wieck</a:t>
            </a:r>
            <a:endParaRPr lang="sv-SE" sz="2400" dirty="0"/>
          </a:p>
        </p:txBody>
      </p:sp>
      <p:pic>
        <p:nvPicPr>
          <p:cNvPr id="4100" name="Picture 4" descr="Bildresultat för vindkraftverk bi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010" y="3513910"/>
            <a:ext cx="2120347" cy="28271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se1.mm.bing.net/th?&amp;id=OIP.M679fe3c61c5f91d5484e54bb7ddaedfeH0&amp;w=300&amp;h=239&amp;c=0&amp;pid=1.9&amp;rs=0&amp;p=0&amp;r=0">
            <a:hlinkClick r:id="rId4" tooltip="Visa bildinforma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33060"/>
            <a:ext cx="3312367" cy="2638852"/>
          </a:xfrm>
          <a:prstGeom prst="rect">
            <a:avLst/>
          </a:prstGeom>
          <a:solidFill>
            <a:schemeClr val="bg1"/>
          </a:solidFill>
        </p:spPr>
      </p:pic>
      <p:grpSp>
        <p:nvGrpSpPr>
          <p:cNvPr id="5" name="Grupp 4"/>
          <p:cNvGrpSpPr/>
          <p:nvPr/>
        </p:nvGrpSpPr>
        <p:grpSpPr>
          <a:xfrm>
            <a:off x="5436096" y="836712"/>
            <a:ext cx="2093801" cy="1573535"/>
            <a:chOff x="6516216" y="3212976"/>
            <a:chExt cx="2093801" cy="1573535"/>
          </a:xfrm>
        </p:grpSpPr>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3212976"/>
              <a:ext cx="2093801" cy="1573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7308304" y="3999743"/>
              <a:ext cx="1152128" cy="370681"/>
            </a:xfrm>
            <a:prstGeom prst="rect">
              <a:avLst/>
            </a:prstGeom>
            <a:noFill/>
          </p:spPr>
          <p:txBody>
            <a:bodyPr wrap="square" rtlCol="0">
              <a:spAutoFit/>
            </a:bodyPr>
            <a:lstStyle/>
            <a:p>
              <a:r>
                <a:rPr lang="sv-SE" dirty="0" smtClean="0">
                  <a:solidFill>
                    <a:schemeClr val="bg1"/>
                  </a:solidFill>
                </a:rPr>
                <a:t>Bastnäsit</a:t>
              </a:r>
              <a:endParaRPr lang="sv-SE" dirty="0">
                <a:solidFill>
                  <a:schemeClr val="bg1"/>
                </a:solidFill>
              </a:endParaRPr>
            </a:p>
          </p:txBody>
        </p:sp>
      </p:grpSp>
      <p:pic>
        <p:nvPicPr>
          <p:cNvPr id="3076" name="Picture 4" descr="https://ekomuseumbergslagen.files.wordpress.com/2012/11/bastnc3a4s-stollen_3.jpg?w=640&amp;h=70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664" y="3513910"/>
            <a:ext cx="2851375" cy="3140968"/>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1691680" y="3645024"/>
            <a:ext cx="2520280" cy="369332"/>
          </a:xfrm>
          <a:prstGeom prst="rect">
            <a:avLst/>
          </a:prstGeom>
          <a:noFill/>
        </p:spPr>
        <p:txBody>
          <a:bodyPr wrap="square" rtlCol="0">
            <a:spAutoFit/>
          </a:bodyPr>
          <a:lstStyle/>
          <a:p>
            <a:pPr algn="ctr"/>
            <a:r>
              <a:rPr lang="sv-SE" dirty="0" smtClean="0">
                <a:solidFill>
                  <a:schemeClr val="bg1"/>
                </a:solidFill>
              </a:rPr>
              <a:t>Bastnäs gruva</a:t>
            </a:r>
            <a:endParaRPr lang="sv-SE" dirty="0">
              <a:solidFill>
                <a:schemeClr val="bg1"/>
              </a:solidFill>
            </a:endParaRPr>
          </a:p>
        </p:txBody>
      </p:sp>
      <p:sp>
        <p:nvSpPr>
          <p:cNvPr id="9" name="Rektangel 8"/>
          <p:cNvSpPr/>
          <p:nvPr/>
        </p:nvSpPr>
        <p:spPr>
          <a:xfrm>
            <a:off x="790484" y="2410247"/>
            <a:ext cx="7563032" cy="923330"/>
          </a:xfrm>
          <a:prstGeom prst="rect">
            <a:avLst/>
          </a:prstGeom>
          <a:noFill/>
        </p:spPr>
        <p:txBody>
          <a:bodyPr wrap="none" lIns="91440" tIns="45720" rIns="91440" bIns="45720">
            <a:spAutoFit/>
          </a:bodyPr>
          <a:lstStyle/>
          <a:p>
            <a:pPr algn="ctr"/>
            <a:r>
              <a:rPr lang="sv-SE"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Sällsynta jordartsmetaller</a:t>
            </a:r>
            <a:endParaRPr lang="sv-SE"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50255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p:cNvGraphicFramePr>
          <p:nvPr>
            <p:extLst>
              <p:ext uri="{D42A27DB-BD31-4B8C-83A1-F6EECF244321}">
                <p14:modId xmlns:p14="http://schemas.microsoft.com/office/powerpoint/2010/main" val="532200271"/>
              </p:ext>
            </p:extLst>
          </p:nvPr>
        </p:nvGraphicFramePr>
        <p:xfrm>
          <a:off x="714375" y="738187"/>
          <a:ext cx="7715250" cy="53816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p:cNvSpPr txBox="1"/>
          <p:nvPr/>
        </p:nvSpPr>
        <p:spPr>
          <a:xfrm>
            <a:off x="3995936" y="5016795"/>
            <a:ext cx="648072" cy="400110"/>
          </a:xfrm>
          <a:prstGeom prst="rect">
            <a:avLst/>
          </a:prstGeom>
          <a:noFill/>
        </p:spPr>
        <p:txBody>
          <a:bodyPr wrap="square" rtlCol="0">
            <a:spAutoFit/>
          </a:bodyPr>
          <a:lstStyle/>
          <a:p>
            <a:r>
              <a:rPr lang="sv-SE" sz="2000" b="1" dirty="0" smtClean="0"/>
              <a:t>Sc</a:t>
            </a:r>
            <a:r>
              <a:rPr lang="sv-SE" sz="2000" b="1" baseline="30000" dirty="0" smtClean="0"/>
              <a:t>3</a:t>
            </a:r>
            <a:r>
              <a:rPr lang="sv-SE" baseline="30000" dirty="0" smtClean="0"/>
              <a:t>+</a:t>
            </a:r>
            <a:endParaRPr lang="sv-SE" dirty="0"/>
          </a:p>
        </p:txBody>
      </p:sp>
      <p:cxnSp>
        <p:nvCxnSpPr>
          <p:cNvPr id="6" name="Rak pil 5"/>
          <p:cNvCxnSpPr/>
          <p:nvPr/>
        </p:nvCxnSpPr>
        <p:spPr>
          <a:xfrm>
            <a:off x="4644008" y="5216850"/>
            <a:ext cx="2376264"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5614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72" y="548680"/>
            <a:ext cx="7872875" cy="5904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827584" y="764704"/>
            <a:ext cx="3240360" cy="369332"/>
          </a:xfrm>
          <a:prstGeom prst="rect">
            <a:avLst/>
          </a:prstGeom>
          <a:noFill/>
        </p:spPr>
        <p:txBody>
          <a:bodyPr wrap="square" rtlCol="0">
            <a:spAutoFit/>
          </a:bodyPr>
          <a:lstStyle/>
          <a:p>
            <a:endParaRPr lang="sv-SE" dirty="0"/>
          </a:p>
        </p:txBody>
      </p:sp>
    </p:spTree>
    <p:extLst>
      <p:ext uri="{BB962C8B-B14F-4D97-AF65-F5344CB8AC3E}">
        <p14:creationId xmlns:p14="http://schemas.microsoft.com/office/powerpoint/2010/main" val="2702845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50" name="Picture 6" descr="http://www.washingtonpost.com/blogs/ezra-klein/files/2012/10/Rare-Eart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25056"/>
            <a:ext cx="7457195" cy="467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934799"/>
      </p:ext>
    </p:extLst>
  </p:cSld>
  <p:clrMapOvr>
    <a:masterClrMapping/>
  </p:clrMapOvr>
  <p:transition spd="slow">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gmetalminer.com/mmwp/wp-content/uploads/2012/09/RE-Pr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024" y="404664"/>
            <a:ext cx="6310336" cy="6310336"/>
          </a:xfrm>
          <a:prstGeom prst="rect">
            <a:avLst/>
          </a:prstGeom>
          <a:solidFill>
            <a:schemeClr val="bg1"/>
          </a:solidFill>
          <a:extLst/>
        </p:spPr>
      </p:pic>
      <p:sp>
        <p:nvSpPr>
          <p:cNvPr id="3" name="Flödesschema: Process 2"/>
          <p:cNvSpPr/>
          <p:nvPr/>
        </p:nvSpPr>
        <p:spPr>
          <a:xfrm>
            <a:off x="1979712" y="980728"/>
            <a:ext cx="1584176" cy="36004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p:cNvSpPr txBox="1"/>
          <p:nvPr/>
        </p:nvSpPr>
        <p:spPr>
          <a:xfrm>
            <a:off x="1535304" y="791416"/>
            <a:ext cx="1800200" cy="369332"/>
          </a:xfrm>
          <a:prstGeom prst="rect">
            <a:avLst/>
          </a:prstGeom>
          <a:noFill/>
        </p:spPr>
        <p:txBody>
          <a:bodyPr wrap="square" rtlCol="0">
            <a:spAutoFit/>
          </a:bodyPr>
          <a:lstStyle/>
          <a:p>
            <a:r>
              <a:rPr lang="sv-SE" dirty="0" smtClean="0"/>
              <a:t>LREE USD/kg</a:t>
            </a:r>
            <a:endParaRPr lang="sv-SE" dirty="0"/>
          </a:p>
        </p:txBody>
      </p:sp>
      <p:sp>
        <p:nvSpPr>
          <p:cNvPr id="5" name="Flödesschema: Process 4"/>
          <p:cNvSpPr/>
          <p:nvPr/>
        </p:nvSpPr>
        <p:spPr>
          <a:xfrm>
            <a:off x="1979712" y="3789040"/>
            <a:ext cx="1728192" cy="28803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p:cNvSpPr txBox="1"/>
          <p:nvPr/>
        </p:nvSpPr>
        <p:spPr>
          <a:xfrm>
            <a:off x="1535304" y="3612984"/>
            <a:ext cx="1800200" cy="369332"/>
          </a:xfrm>
          <a:prstGeom prst="rect">
            <a:avLst/>
          </a:prstGeom>
          <a:noFill/>
        </p:spPr>
        <p:txBody>
          <a:bodyPr wrap="square" rtlCol="0">
            <a:spAutoFit/>
          </a:bodyPr>
          <a:lstStyle/>
          <a:p>
            <a:r>
              <a:rPr lang="sv-SE" dirty="0" smtClean="0"/>
              <a:t>HREE USD/kg</a:t>
            </a:r>
            <a:endParaRPr lang="sv-SE" dirty="0"/>
          </a:p>
        </p:txBody>
      </p:sp>
      <p:sp>
        <p:nvSpPr>
          <p:cNvPr id="8" name="Flödesschema: Process 7"/>
          <p:cNvSpPr/>
          <p:nvPr/>
        </p:nvSpPr>
        <p:spPr>
          <a:xfrm>
            <a:off x="3995936" y="3697162"/>
            <a:ext cx="3384376" cy="47178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p:cNvSpPr txBox="1"/>
          <p:nvPr/>
        </p:nvSpPr>
        <p:spPr>
          <a:xfrm>
            <a:off x="6156176" y="3748390"/>
            <a:ext cx="1291070" cy="369332"/>
          </a:xfrm>
          <a:prstGeom prst="rect">
            <a:avLst/>
          </a:prstGeom>
          <a:noFill/>
        </p:spPr>
        <p:txBody>
          <a:bodyPr wrap="square" rtlCol="0">
            <a:spAutoFit/>
          </a:bodyPr>
          <a:lstStyle/>
          <a:p>
            <a:r>
              <a:rPr lang="sv-SE" dirty="0" smtClean="0"/>
              <a:t>Tb-oxid</a:t>
            </a:r>
            <a:endParaRPr lang="sv-SE" dirty="0"/>
          </a:p>
        </p:txBody>
      </p:sp>
      <p:cxnSp>
        <p:nvCxnSpPr>
          <p:cNvPr id="12" name="Rak pil 11"/>
          <p:cNvCxnSpPr/>
          <p:nvPr/>
        </p:nvCxnSpPr>
        <p:spPr>
          <a:xfrm flipH="1">
            <a:off x="6156176" y="4117722"/>
            <a:ext cx="432048" cy="31939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6577434" y="4296733"/>
            <a:ext cx="1152128" cy="375719"/>
          </a:xfrm>
          <a:prstGeom prst="rect">
            <a:avLst/>
          </a:prstGeom>
          <a:noFill/>
        </p:spPr>
        <p:txBody>
          <a:bodyPr wrap="square" rtlCol="0">
            <a:spAutoFit/>
          </a:bodyPr>
          <a:lstStyle/>
          <a:p>
            <a:r>
              <a:rPr lang="sv-SE" dirty="0" smtClean="0"/>
              <a:t>Dy-oxid</a:t>
            </a:r>
            <a:endParaRPr lang="sv-SE" dirty="0"/>
          </a:p>
        </p:txBody>
      </p:sp>
      <p:cxnSp>
        <p:nvCxnSpPr>
          <p:cNvPr id="15" name="Rak pil 14"/>
          <p:cNvCxnSpPr/>
          <p:nvPr/>
        </p:nvCxnSpPr>
        <p:spPr>
          <a:xfrm flipH="1">
            <a:off x="6156176" y="4672452"/>
            <a:ext cx="645535" cy="48474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503014"/>
      </p:ext>
    </p:extLst>
  </p:cSld>
  <p:clrMapOvr>
    <a:masterClrMapping/>
  </p:clrMapOvr>
  <p:transition spd="slow">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u rare earth elements price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556792"/>
            <a:ext cx="703070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47900"/>
      </p:ext>
    </p:extLst>
  </p:cSld>
  <p:clrMapOvr>
    <a:masterClrMapping/>
  </p:clrMapOvr>
  <p:transition spd="slow">
    <p:wip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echargenews.com/incoming/article1275637.ece/alternates/article_main/0819mountain_p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64" y="764704"/>
            <a:ext cx="6684775" cy="3621782"/>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2699792" y="260648"/>
            <a:ext cx="4104456" cy="369332"/>
          </a:xfrm>
          <a:prstGeom prst="rect">
            <a:avLst/>
          </a:prstGeom>
          <a:noFill/>
        </p:spPr>
        <p:txBody>
          <a:bodyPr wrap="square" rtlCol="0">
            <a:spAutoFit/>
          </a:bodyPr>
          <a:lstStyle/>
          <a:p>
            <a:pPr algn="ctr"/>
            <a:r>
              <a:rPr lang="sv-SE" dirty="0" smtClean="0"/>
              <a:t>Mountain Pass REE gruva Kalifornien</a:t>
            </a:r>
            <a:endParaRPr lang="sv-SE" dirty="0"/>
          </a:p>
        </p:txBody>
      </p:sp>
      <p:sp>
        <p:nvSpPr>
          <p:cNvPr id="4" name="textruta 3"/>
          <p:cNvSpPr txBox="1"/>
          <p:nvPr/>
        </p:nvSpPr>
        <p:spPr>
          <a:xfrm>
            <a:off x="1486764" y="4653136"/>
            <a:ext cx="6684775" cy="923330"/>
          </a:xfrm>
          <a:prstGeom prst="rect">
            <a:avLst/>
          </a:prstGeom>
          <a:noFill/>
        </p:spPr>
        <p:txBody>
          <a:bodyPr wrap="square" rtlCol="0">
            <a:spAutoFit/>
          </a:bodyPr>
          <a:lstStyle/>
          <a:p>
            <a:r>
              <a:rPr lang="sv-SE" dirty="0" smtClean="0"/>
              <a:t>Gruvan som ägs av Molycorp gick i konkurs hösten 2015. </a:t>
            </a:r>
          </a:p>
          <a:p>
            <a:r>
              <a:rPr lang="sv-SE" dirty="0" smtClean="0"/>
              <a:t>Orsak: fallande priser på REE från Kina. Därmed finns f.n. ingen REE-gruva i produktion i USA.</a:t>
            </a:r>
            <a:endParaRPr lang="sv-SE" dirty="0"/>
          </a:p>
        </p:txBody>
      </p:sp>
    </p:spTree>
    <p:extLst>
      <p:ext uri="{BB962C8B-B14F-4D97-AF65-F5344CB8AC3E}">
        <p14:creationId xmlns:p14="http://schemas.microsoft.com/office/powerpoint/2010/main" val="1124335920"/>
      </p:ext>
    </p:extLst>
  </p:cSld>
  <p:clrMapOvr>
    <a:masterClrMapping/>
  </p:clrMapOvr>
  <p:transition spd="slow">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835696" y="1412776"/>
            <a:ext cx="5472608" cy="3046988"/>
          </a:xfrm>
          <a:prstGeom prst="rect">
            <a:avLst/>
          </a:prstGeom>
          <a:solidFill>
            <a:srgbClr val="FFFF00"/>
          </a:solidFill>
        </p:spPr>
        <p:txBody>
          <a:bodyPr wrap="square" rtlCol="0">
            <a:spAutoFit/>
          </a:bodyPr>
          <a:lstStyle/>
          <a:p>
            <a:r>
              <a:rPr lang="sv-SE" sz="2400" dirty="0" smtClean="0"/>
              <a:t>Tasman Metals nekades bearbetningstillstånd 2016 i högsta förvaltningsdomstolen efter överklagan från länsstyrelsen i Jönköping och miljöorganisationer</a:t>
            </a:r>
          </a:p>
          <a:p>
            <a:endParaRPr lang="sv-SE" sz="2400" dirty="0"/>
          </a:p>
          <a:p>
            <a:r>
              <a:rPr lang="sv-SE" sz="2400" dirty="0" smtClean="0"/>
              <a:t>Argument: Faran för påverkan av Vättern och förekomst av radioaktiva mineral</a:t>
            </a:r>
            <a:endParaRPr lang="sv-SE" sz="2400" dirty="0"/>
          </a:p>
        </p:txBody>
      </p:sp>
      <p:sp>
        <p:nvSpPr>
          <p:cNvPr id="3" name="textruta 2"/>
          <p:cNvSpPr txBox="1"/>
          <p:nvPr/>
        </p:nvSpPr>
        <p:spPr>
          <a:xfrm>
            <a:off x="2555776" y="332656"/>
            <a:ext cx="3528392" cy="523220"/>
          </a:xfrm>
          <a:prstGeom prst="rect">
            <a:avLst/>
          </a:prstGeom>
          <a:noFill/>
        </p:spPr>
        <p:txBody>
          <a:bodyPr wrap="square" rtlCol="0">
            <a:spAutoFit/>
          </a:bodyPr>
          <a:lstStyle/>
          <a:p>
            <a:pPr algn="ctr"/>
            <a:r>
              <a:rPr lang="sv-SE" sz="2800" dirty="0" smtClean="0"/>
              <a:t>Norra Kärr</a:t>
            </a:r>
            <a:endParaRPr lang="sv-SE" sz="2800" dirty="0"/>
          </a:p>
        </p:txBody>
      </p:sp>
    </p:spTree>
    <p:extLst>
      <p:ext uri="{BB962C8B-B14F-4D97-AF65-F5344CB8AC3E}">
        <p14:creationId xmlns:p14="http://schemas.microsoft.com/office/powerpoint/2010/main" val="70161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kan\Documents\REE\Handel, politik\global_demand_for_the_big_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44" y="404664"/>
            <a:ext cx="7725280" cy="460513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971600" y="5301208"/>
            <a:ext cx="7560840" cy="400110"/>
          </a:xfrm>
          <a:prstGeom prst="rect">
            <a:avLst/>
          </a:prstGeom>
          <a:noFill/>
        </p:spPr>
        <p:txBody>
          <a:bodyPr wrap="square" rtlCol="0">
            <a:spAutoFit/>
          </a:bodyPr>
          <a:lstStyle/>
          <a:p>
            <a:r>
              <a:rPr lang="sv-SE" dirty="0" smtClean="0"/>
              <a:t>The big five: </a:t>
            </a:r>
            <a:r>
              <a:rPr lang="sv-SE" sz="2000" b="1" dirty="0" smtClean="0">
                <a:solidFill>
                  <a:srgbClr val="FF0000"/>
                </a:solidFill>
              </a:rPr>
              <a:t>Neodym, Europium, Terbium Dysprosium, Yttrium </a:t>
            </a:r>
            <a:endParaRPr lang="sv-SE" b="1" dirty="0">
              <a:solidFill>
                <a:srgbClr val="FF0000"/>
              </a:solidFill>
            </a:endParaRPr>
          </a:p>
        </p:txBody>
      </p:sp>
    </p:spTree>
    <p:extLst>
      <p:ext uri="{BB962C8B-B14F-4D97-AF65-F5344CB8AC3E}">
        <p14:creationId xmlns:p14="http://schemas.microsoft.com/office/powerpoint/2010/main" val="359642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Users\hakan\Documents\REE\Handel, politik\Importance to clean energy 0-5 ye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3"/>
            <a:ext cx="8829675"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723714"/>
      </p:ext>
    </p:extLst>
  </p:cSld>
  <p:clrMapOvr>
    <a:masterClrMapping/>
  </p:clrMapOvr>
  <p:transition spd="slow">
    <p:wip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699792" y="332656"/>
            <a:ext cx="367240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sv-SE" sz="3200" dirty="0" smtClean="0"/>
              <a:t>Prisutveckling</a:t>
            </a:r>
            <a:endParaRPr lang="sv-SE" sz="3200" dirty="0"/>
          </a:p>
        </p:txBody>
      </p:sp>
      <p:graphicFrame>
        <p:nvGraphicFramePr>
          <p:cNvPr id="5" name="Diagram 4"/>
          <p:cNvGraphicFramePr>
            <a:graphicFrameLocks/>
          </p:cNvGraphicFramePr>
          <p:nvPr>
            <p:extLst>
              <p:ext uri="{D42A27DB-BD31-4B8C-83A1-F6EECF244321}">
                <p14:modId xmlns:p14="http://schemas.microsoft.com/office/powerpoint/2010/main" val="2850151001"/>
              </p:ext>
            </p:extLst>
          </p:nvPr>
        </p:nvGraphicFramePr>
        <p:xfrm>
          <a:off x="1115616" y="1196752"/>
          <a:ext cx="7056784"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2332697"/>
      </p:ext>
    </p:extLst>
  </p:cSld>
  <p:clrMapOvr>
    <a:masterClrMapping/>
  </p:clrMapOvr>
  <p:transition spd="slow">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699792" y="332656"/>
            <a:ext cx="367240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sv-SE" sz="3200" dirty="0" smtClean="0"/>
              <a:t>Prisutveckling</a:t>
            </a:r>
            <a:endParaRPr lang="sv-SE" sz="3200" dirty="0"/>
          </a:p>
        </p:txBody>
      </p:sp>
      <p:graphicFrame>
        <p:nvGraphicFramePr>
          <p:cNvPr id="4" name="Diagram 3"/>
          <p:cNvGraphicFramePr>
            <a:graphicFrameLocks/>
          </p:cNvGraphicFramePr>
          <p:nvPr>
            <p:extLst>
              <p:ext uri="{D42A27DB-BD31-4B8C-83A1-F6EECF244321}">
                <p14:modId xmlns:p14="http://schemas.microsoft.com/office/powerpoint/2010/main" val="3156239085"/>
              </p:ext>
            </p:extLst>
          </p:nvPr>
        </p:nvGraphicFramePr>
        <p:xfrm>
          <a:off x="1403648" y="1268760"/>
          <a:ext cx="6768752" cy="4675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675010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3847762916"/>
              </p:ext>
            </p:extLst>
          </p:nvPr>
        </p:nvGraphicFramePr>
        <p:xfrm>
          <a:off x="683568" y="620688"/>
          <a:ext cx="7704856" cy="5472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783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810936" y="476672"/>
            <a:ext cx="5544616" cy="584775"/>
          </a:xfrm>
          <a:prstGeom prst="rect">
            <a:avLst/>
          </a:prstGeom>
          <a:noFill/>
        </p:spPr>
        <p:txBody>
          <a:bodyPr wrap="square" rtlCol="0">
            <a:spAutoFit/>
          </a:bodyPr>
          <a:lstStyle/>
          <a:p>
            <a:pPr algn="ctr"/>
            <a:r>
              <a:rPr lang="sv-SE"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Scenarier</a:t>
            </a:r>
            <a:endParaRPr lang="sv-SE"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11" name="Grupp 10"/>
          <p:cNvGrpSpPr/>
          <p:nvPr/>
        </p:nvGrpSpPr>
        <p:grpSpPr>
          <a:xfrm>
            <a:off x="3303378" y="1196752"/>
            <a:ext cx="2952328" cy="1149062"/>
            <a:chOff x="5220072" y="1412776"/>
            <a:chExt cx="2952328" cy="1149062"/>
          </a:xfrm>
        </p:grpSpPr>
        <p:sp>
          <p:nvSpPr>
            <p:cNvPr id="6" name="Rektangel med rundade hörn 5"/>
            <p:cNvSpPr/>
            <p:nvPr/>
          </p:nvSpPr>
          <p:spPr>
            <a:xfrm>
              <a:off x="5220072" y="1412776"/>
              <a:ext cx="2808312" cy="1149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p:cNvSpPr txBox="1"/>
            <p:nvPr/>
          </p:nvSpPr>
          <p:spPr>
            <a:xfrm>
              <a:off x="5375488" y="1546175"/>
              <a:ext cx="2796912" cy="1015663"/>
            </a:xfrm>
            <a:prstGeom prst="rect">
              <a:avLst/>
            </a:prstGeom>
            <a:noFill/>
          </p:spPr>
          <p:txBody>
            <a:bodyPr wrap="square" rtlCol="0">
              <a:spAutoFit/>
            </a:bodyPr>
            <a:lstStyle/>
            <a:p>
              <a:r>
                <a:rPr lang="sv-SE" sz="2000" b="1" dirty="0" smtClean="0">
                  <a:solidFill>
                    <a:schemeClr val="bg1"/>
                  </a:solidFill>
                </a:rPr>
                <a:t>Kina minskar sina exportkvoter för att tillgodose egna behov</a:t>
              </a:r>
              <a:endParaRPr lang="sv-SE" sz="2000" b="1" dirty="0">
                <a:solidFill>
                  <a:schemeClr val="bg1"/>
                </a:solidFill>
              </a:endParaRPr>
            </a:p>
          </p:txBody>
        </p:sp>
      </p:grpSp>
      <p:sp>
        <p:nvSpPr>
          <p:cNvPr id="8" name="Ellips 7"/>
          <p:cNvSpPr/>
          <p:nvPr/>
        </p:nvSpPr>
        <p:spPr>
          <a:xfrm>
            <a:off x="756262" y="3146484"/>
            <a:ext cx="2531524" cy="1224136"/>
          </a:xfrm>
          <a:prstGeom prst="ellipse">
            <a:avLst/>
          </a:prstGeom>
          <a:solidFill>
            <a:srgbClr val="FF99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p>
        </p:txBody>
      </p:sp>
      <p:sp>
        <p:nvSpPr>
          <p:cNvPr id="9" name="textruta 8"/>
          <p:cNvSpPr txBox="1"/>
          <p:nvPr/>
        </p:nvSpPr>
        <p:spPr>
          <a:xfrm>
            <a:off x="756262" y="3296887"/>
            <a:ext cx="2531524" cy="707886"/>
          </a:xfrm>
          <a:prstGeom prst="rect">
            <a:avLst/>
          </a:prstGeom>
          <a:noFill/>
        </p:spPr>
        <p:txBody>
          <a:bodyPr wrap="square" rtlCol="0">
            <a:spAutoFit/>
          </a:bodyPr>
          <a:lstStyle/>
          <a:p>
            <a:pPr algn="ctr"/>
            <a:r>
              <a:rPr lang="sv-SE" sz="2000" dirty="0" smtClean="0"/>
              <a:t>Stigande världsmarknadspriser</a:t>
            </a:r>
            <a:endParaRPr lang="sv-SE" sz="2000" dirty="0"/>
          </a:p>
        </p:txBody>
      </p:sp>
      <p:sp>
        <p:nvSpPr>
          <p:cNvPr id="10" name="Ellips 9"/>
          <p:cNvSpPr/>
          <p:nvPr/>
        </p:nvSpPr>
        <p:spPr>
          <a:xfrm>
            <a:off x="3470038" y="3620052"/>
            <a:ext cx="2531524" cy="1224136"/>
          </a:xfrm>
          <a:prstGeom prst="ellipse">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p>
        </p:txBody>
      </p:sp>
      <p:sp>
        <p:nvSpPr>
          <p:cNvPr id="13" name="Ellips 12"/>
          <p:cNvSpPr/>
          <p:nvPr/>
        </p:nvSpPr>
        <p:spPr>
          <a:xfrm>
            <a:off x="6001562" y="2939956"/>
            <a:ext cx="2531524" cy="1224136"/>
          </a:xfrm>
          <a:prstGeom prst="ellips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p>
        </p:txBody>
      </p:sp>
      <p:sp>
        <p:nvSpPr>
          <p:cNvPr id="14" name="textruta 13"/>
          <p:cNvSpPr txBox="1"/>
          <p:nvPr/>
        </p:nvSpPr>
        <p:spPr>
          <a:xfrm>
            <a:off x="3470038" y="3840926"/>
            <a:ext cx="2531524" cy="1015663"/>
          </a:xfrm>
          <a:prstGeom prst="rect">
            <a:avLst/>
          </a:prstGeom>
          <a:noFill/>
        </p:spPr>
        <p:txBody>
          <a:bodyPr wrap="square" rtlCol="0">
            <a:spAutoFit/>
          </a:bodyPr>
          <a:lstStyle/>
          <a:p>
            <a:pPr algn="ctr"/>
            <a:r>
              <a:rPr lang="sv-SE" sz="2000" dirty="0" smtClean="0"/>
              <a:t>Ökad prospektering</a:t>
            </a:r>
          </a:p>
          <a:p>
            <a:pPr algn="ctr"/>
            <a:r>
              <a:rPr lang="sv-SE" sz="2000" dirty="0" smtClean="0"/>
              <a:t>Nya gruvor utanför Kina</a:t>
            </a:r>
            <a:endParaRPr lang="sv-SE" sz="2000" dirty="0"/>
          </a:p>
        </p:txBody>
      </p:sp>
      <p:sp>
        <p:nvSpPr>
          <p:cNvPr id="15" name="textruta 14"/>
          <p:cNvSpPr txBox="1"/>
          <p:nvPr/>
        </p:nvSpPr>
        <p:spPr>
          <a:xfrm>
            <a:off x="6033530" y="3322743"/>
            <a:ext cx="2421396" cy="400110"/>
          </a:xfrm>
          <a:prstGeom prst="rect">
            <a:avLst/>
          </a:prstGeom>
          <a:noFill/>
        </p:spPr>
        <p:txBody>
          <a:bodyPr wrap="square" rtlCol="0">
            <a:spAutoFit/>
          </a:bodyPr>
          <a:lstStyle/>
          <a:p>
            <a:pPr algn="ctr"/>
            <a:r>
              <a:rPr lang="sv-SE" sz="2000" dirty="0" smtClean="0"/>
              <a:t>REE-ersättningar </a:t>
            </a:r>
            <a:endParaRPr lang="sv-SE" sz="2000" dirty="0"/>
          </a:p>
        </p:txBody>
      </p:sp>
      <p:cxnSp>
        <p:nvCxnSpPr>
          <p:cNvPr id="18" name="Rak pil 17"/>
          <p:cNvCxnSpPr>
            <a:stCxn id="6" idx="2"/>
          </p:cNvCxnSpPr>
          <p:nvPr/>
        </p:nvCxnSpPr>
        <p:spPr>
          <a:xfrm flipH="1">
            <a:off x="2052406" y="2345814"/>
            <a:ext cx="2655128" cy="8006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Rak pil 19"/>
          <p:cNvCxnSpPr>
            <a:stCxn id="6" idx="2"/>
            <a:endCxn id="10" idx="0"/>
          </p:cNvCxnSpPr>
          <p:nvPr/>
        </p:nvCxnSpPr>
        <p:spPr>
          <a:xfrm>
            <a:off x="4707534" y="2345814"/>
            <a:ext cx="28266" cy="12742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Rak pil 21"/>
          <p:cNvCxnSpPr>
            <a:stCxn id="6" idx="2"/>
            <a:endCxn id="13" idx="0"/>
          </p:cNvCxnSpPr>
          <p:nvPr/>
        </p:nvCxnSpPr>
        <p:spPr>
          <a:xfrm>
            <a:off x="4707534" y="2345814"/>
            <a:ext cx="2559790" cy="5941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792543"/>
      </p:ext>
    </p:extLst>
  </p:cSld>
  <p:clrMapOvr>
    <a:masterClrMapping/>
  </p:clrMapOvr>
  <p:transition spd="slow">
    <p:wip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 4"/>
          <p:cNvSpPr/>
          <p:nvPr/>
        </p:nvSpPr>
        <p:spPr>
          <a:xfrm>
            <a:off x="830288" y="1273985"/>
            <a:ext cx="3600400" cy="135944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ruta 1"/>
          <p:cNvSpPr txBox="1"/>
          <p:nvPr/>
        </p:nvSpPr>
        <p:spPr>
          <a:xfrm>
            <a:off x="1810936" y="476672"/>
            <a:ext cx="5544616" cy="584775"/>
          </a:xfrm>
          <a:prstGeom prst="rect">
            <a:avLst/>
          </a:prstGeom>
          <a:noFill/>
        </p:spPr>
        <p:txBody>
          <a:bodyPr wrap="square" rtlCol="0">
            <a:spAutoFit/>
          </a:bodyPr>
          <a:lstStyle/>
          <a:p>
            <a:pPr algn="ctr"/>
            <a:r>
              <a:rPr lang="sv-SE"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Scenarier</a:t>
            </a:r>
            <a:endParaRPr lang="sv-SE"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ruta 3"/>
          <p:cNvSpPr txBox="1"/>
          <p:nvPr/>
        </p:nvSpPr>
        <p:spPr>
          <a:xfrm>
            <a:off x="1041708" y="1710155"/>
            <a:ext cx="3168352" cy="400110"/>
          </a:xfrm>
          <a:prstGeom prst="rect">
            <a:avLst/>
          </a:prstGeom>
          <a:noFill/>
        </p:spPr>
        <p:txBody>
          <a:bodyPr wrap="square" rtlCol="0">
            <a:spAutoFit/>
          </a:bodyPr>
          <a:lstStyle/>
          <a:p>
            <a:pPr algn="ctr"/>
            <a:r>
              <a:rPr lang="sv-SE" sz="2000" b="1" dirty="0" smtClean="0"/>
              <a:t>Kina ökar förädlingsgraden</a:t>
            </a:r>
            <a:endParaRPr lang="sv-SE" sz="2000" b="1" dirty="0"/>
          </a:p>
        </p:txBody>
      </p:sp>
      <p:sp>
        <p:nvSpPr>
          <p:cNvPr id="7" name="Ellips 6"/>
          <p:cNvSpPr/>
          <p:nvPr/>
        </p:nvSpPr>
        <p:spPr>
          <a:xfrm>
            <a:off x="4788024" y="2276872"/>
            <a:ext cx="3600400" cy="135944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5076056" y="2633426"/>
            <a:ext cx="3024336" cy="707886"/>
          </a:xfrm>
          <a:prstGeom prst="rect">
            <a:avLst/>
          </a:prstGeom>
          <a:noFill/>
        </p:spPr>
        <p:txBody>
          <a:bodyPr wrap="square" rtlCol="0">
            <a:spAutoFit/>
          </a:bodyPr>
          <a:lstStyle/>
          <a:p>
            <a:pPr algn="ctr"/>
            <a:r>
              <a:rPr lang="sv-SE" sz="2000" b="1" dirty="0" smtClean="0"/>
              <a:t>Minskad tillgång på REO utanför Kina</a:t>
            </a:r>
            <a:endParaRPr lang="sv-SE" sz="2000" b="1" dirty="0"/>
          </a:p>
        </p:txBody>
      </p:sp>
      <p:sp>
        <p:nvSpPr>
          <p:cNvPr id="11" name="Ellips 10"/>
          <p:cNvSpPr/>
          <p:nvPr/>
        </p:nvSpPr>
        <p:spPr>
          <a:xfrm>
            <a:off x="1267976" y="3593584"/>
            <a:ext cx="3600400" cy="135944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p:cNvSpPr/>
          <p:nvPr/>
        </p:nvSpPr>
        <p:spPr>
          <a:xfrm>
            <a:off x="4868376" y="4653136"/>
            <a:ext cx="3664064" cy="1296144"/>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textruta 13"/>
          <p:cNvSpPr txBox="1"/>
          <p:nvPr/>
        </p:nvSpPr>
        <p:spPr>
          <a:xfrm>
            <a:off x="1550386" y="3729806"/>
            <a:ext cx="3035580" cy="1015663"/>
          </a:xfrm>
          <a:prstGeom prst="rect">
            <a:avLst/>
          </a:prstGeom>
          <a:noFill/>
        </p:spPr>
        <p:txBody>
          <a:bodyPr wrap="square" rtlCol="0">
            <a:spAutoFit/>
          </a:bodyPr>
          <a:lstStyle/>
          <a:p>
            <a:pPr algn="ctr"/>
            <a:r>
              <a:rPr lang="sv-SE" sz="2000" b="1" dirty="0" smtClean="0"/>
              <a:t>Kina ökar exporten av komponenter och system</a:t>
            </a:r>
          </a:p>
          <a:p>
            <a:pPr algn="ctr"/>
            <a:r>
              <a:rPr lang="sv-SE" sz="2000" b="1" dirty="0" smtClean="0"/>
              <a:t>Priskonkurrens</a:t>
            </a:r>
            <a:endParaRPr lang="sv-SE" sz="2000" b="1" dirty="0"/>
          </a:p>
        </p:txBody>
      </p:sp>
      <p:sp>
        <p:nvSpPr>
          <p:cNvPr id="15" name="textruta 14"/>
          <p:cNvSpPr txBox="1"/>
          <p:nvPr/>
        </p:nvSpPr>
        <p:spPr>
          <a:xfrm>
            <a:off x="5220072" y="4953025"/>
            <a:ext cx="3168352" cy="707886"/>
          </a:xfrm>
          <a:prstGeom prst="rect">
            <a:avLst/>
          </a:prstGeom>
          <a:noFill/>
        </p:spPr>
        <p:txBody>
          <a:bodyPr wrap="square" rtlCol="0">
            <a:spAutoFit/>
          </a:bodyPr>
          <a:lstStyle/>
          <a:p>
            <a:pPr algn="ctr"/>
            <a:r>
              <a:rPr lang="sv-SE" sz="2000" b="1" dirty="0" smtClean="0"/>
              <a:t>Sämre tillväxt av REE-industri i övriga världen</a:t>
            </a:r>
            <a:endParaRPr lang="sv-SE" sz="2000" b="1" dirty="0"/>
          </a:p>
        </p:txBody>
      </p:sp>
      <p:cxnSp>
        <p:nvCxnSpPr>
          <p:cNvPr id="17" name="Rak pil 16"/>
          <p:cNvCxnSpPr>
            <a:stCxn id="5" idx="4"/>
            <a:endCxn id="11" idx="0"/>
          </p:cNvCxnSpPr>
          <p:nvPr/>
        </p:nvCxnSpPr>
        <p:spPr>
          <a:xfrm>
            <a:off x="2630488" y="2633426"/>
            <a:ext cx="437688" cy="9601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Rak pil 18"/>
          <p:cNvCxnSpPr>
            <a:stCxn id="5" idx="5"/>
            <a:endCxn id="7" idx="2"/>
          </p:cNvCxnSpPr>
          <p:nvPr/>
        </p:nvCxnSpPr>
        <p:spPr>
          <a:xfrm>
            <a:off x="3903422" y="2434340"/>
            <a:ext cx="884602" cy="5222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Rak pil 22"/>
          <p:cNvCxnSpPr>
            <a:stCxn id="7" idx="4"/>
            <a:endCxn id="13" idx="0"/>
          </p:cNvCxnSpPr>
          <p:nvPr/>
        </p:nvCxnSpPr>
        <p:spPr>
          <a:xfrm>
            <a:off x="6588224" y="3636313"/>
            <a:ext cx="112184" cy="1016823"/>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Rak pil 24"/>
          <p:cNvCxnSpPr>
            <a:endCxn id="13" idx="2"/>
          </p:cNvCxnSpPr>
          <p:nvPr/>
        </p:nvCxnSpPr>
        <p:spPr>
          <a:xfrm>
            <a:off x="4211960" y="4745469"/>
            <a:ext cx="656416" cy="5557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342030"/>
      </p:ext>
    </p:extLst>
  </p:cSld>
  <p:clrMapOvr>
    <a:masterClrMapping/>
  </p:clrMapOvr>
  <p:transition spd="slow">
    <p:wip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810936" y="476672"/>
            <a:ext cx="5544616" cy="584775"/>
          </a:xfrm>
          <a:prstGeom prst="rect">
            <a:avLst/>
          </a:prstGeom>
          <a:noFill/>
        </p:spPr>
        <p:txBody>
          <a:bodyPr wrap="square" rtlCol="0">
            <a:spAutoFit/>
          </a:bodyPr>
          <a:lstStyle/>
          <a:p>
            <a:pPr algn="ctr"/>
            <a:r>
              <a:rPr lang="sv-SE"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Scenarier </a:t>
            </a:r>
            <a:endParaRPr lang="sv-SE"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ktangel med rundade hörn 2"/>
          <p:cNvSpPr/>
          <p:nvPr/>
        </p:nvSpPr>
        <p:spPr>
          <a:xfrm>
            <a:off x="2123728" y="1412776"/>
            <a:ext cx="2952328" cy="1152128"/>
          </a:xfrm>
          <a:prstGeom prst="roundRect">
            <a:avLst>
              <a:gd name="adj" fmla="val 33863"/>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p>
        </p:txBody>
      </p:sp>
      <p:sp>
        <p:nvSpPr>
          <p:cNvPr id="4" name="textruta 3"/>
          <p:cNvSpPr txBox="1"/>
          <p:nvPr/>
        </p:nvSpPr>
        <p:spPr>
          <a:xfrm>
            <a:off x="2123728" y="1628799"/>
            <a:ext cx="2952328" cy="707886"/>
          </a:xfrm>
          <a:prstGeom prst="rect">
            <a:avLst/>
          </a:prstGeom>
          <a:noFill/>
        </p:spPr>
        <p:txBody>
          <a:bodyPr wrap="square" rtlCol="0">
            <a:spAutoFit/>
          </a:bodyPr>
          <a:lstStyle/>
          <a:p>
            <a:pPr algn="ctr"/>
            <a:r>
              <a:rPr lang="sv-SE" sz="2000" b="1" dirty="0" smtClean="0"/>
              <a:t>Kinas behov växer fortare</a:t>
            </a:r>
          </a:p>
          <a:p>
            <a:pPr algn="ctr"/>
            <a:r>
              <a:rPr lang="sv-SE" sz="2000" b="1" dirty="0" smtClean="0"/>
              <a:t> än egna tillgångar</a:t>
            </a:r>
            <a:endParaRPr lang="sv-SE" sz="2000" b="1" dirty="0"/>
          </a:p>
        </p:txBody>
      </p:sp>
      <p:sp>
        <p:nvSpPr>
          <p:cNvPr id="5" name="Ellips 4"/>
          <p:cNvSpPr/>
          <p:nvPr/>
        </p:nvSpPr>
        <p:spPr>
          <a:xfrm>
            <a:off x="5076056" y="3140968"/>
            <a:ext cx="2952328" cy="12961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p:cNvSpPr txBox="1"/>
          <p:nvPr/>
        </p:nvSpPr>
        <p:spPr>
          <a:xfrm>
            <a:off x="5076056" y="3501008"/>
            <a:ext cx="2952328" cy="707886"/>
          </a:xfrm>
          <a:prstGeom prst="rect">
            <a:avLst/>
          </a:prstGeom>
          <a:noFill/>
        </p:spPr>
        <p:txBody>
          <a:bodyPr wrap="square" rtlCol="0">
            <a:spAutoFit/>
          </a:bodyPr>
          <a:lstStyle/>
          <a:p>
            <a:pPr algn="ctr"/>
            <a:r>
              <a:rPr lang="sv-SE" sz="2000" b="1" dirty="0" smtClean="0"/>
              <a:t>Förvärv av REE-gruvor i tredje världen</a:t>
            </a:r>
            <a:endParaRPr lang="sv-SE" sz="2000" b="1" dirty="0"/>
          </a:p>
        </p:txBody>
      </p:sp>
      <p:sp>
        <p:nvSpPr>
          <p:cNvPr id="8" name="Ellips 7"/>
          <p:cNvSpPr/>
          <p:nvPr/>
        </p:nvSpPr>
        <p:spPr>
          <a:xfrm>
            <a:off x="1043608" y="4208894"/>
            <a:ext cx="3539636" cy="1296144"/>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8"/>
          <p:cNvSpPr txBox="1"/>
          <p:nvPr/>
        </p:nvSpPr>
        <p:spPr>
          <a:xfrm>
            <a:off x="1259632" y="4395301"/>
            <a:ext cx="2952328" cy="1015663"/>
          </a:xfrm>
          <a:prstGeom prst="rect">
            <a:avLst/>
          </a:prstGeom>
          <a:noFill/>
        </p:spPr>
        <p:txBody>
          <a:bodyPr wrap="square" rtlCol="0">
            <a:spAutoFit/>
          </a:bodyPr>
          <a:lstStyle/>
          <a:p>
            <a:pPr algn="ctr"/>
            <a:r>
              <a:rPr lang="sv-SE" sz="2000" b="1" dirty="0" smtClean="0"/>
              <a:t>Håller nere priser, Hindrar konkurrens från övriga världen</a:t>
            </a:r>
            <a:endParaRPr lang="sv-SE" sz="2000" b="1" dirty="0"/>
          </a:p>
        </p:txBody>
      </p:sp>
      <p:cxnSp>
        <p:nvCxnSpPr>
          <p:cNvPr id="11" name="Rak pil 10"/>
          <p:cNvCxnSpPr>
            <a:stCxn id="3" idx="2"/>
            <a:endCxn id="5" idx="1"/>
          </p:cNvCxnSpPr>
          <p:nvPr/>
        </p:nvCxnSpPr>
        <p:spPr>
          <a:xfrm>
            <a:off x="3599892" y="2564904"/>
            <a:ext cx="1908522" cy="76588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Rak pil 13"/>
          <p:cNvCxnSpPr>
            <a:stCxn id="5" idx="2"/>
            <a:endCxn id="8" idx="7"/>
          </p:cNvCxnSpPr>
          <p:nvPr/>
        </p:nvCxnSpPr>
        <p:spPr>
          <a:xfrm flipH="1">
            <a:off x="4064876" y="3789040"/>
            <a:ext cx="1011180" cy="60967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586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835696" y="370166"/>
            <a:ext cx="5184576" cy="523220"/>
          </a:xfrm>
          <a:prstGeom prst="rect">
            <a:avLst/>
          </a:prstGeom>
          <a:noFill/>
        </p:spPr>
        <p:txBody>
          <a:bodyPr wrap="square" rtlCol="0">
            <a:spAutoFit/>
          </a:bodyPr>
          <a:lstStyle/>
          <a:p>
            <a:pPr algn="ctr"/>
            <a:r>
              <a:rPr lang="sv-SE" sz="2800" dirty="0" smtClean="0"/>
              <a:t>Kemiska egenskaper</a:t>
            </a:r>
            <a:endParaRPr lang="sv-SE" sz="2800" dirty="0"/>
          </a:p>
        </p:txBody>
      </p:sp>
      <p:sp>
        <p:nvSpPr>
          <p:cNvPr id="3" name="textruta 2"/>
          <p:cNvSpPr txBox="1"/>
          <p:nvPr/>
        </p:nvSpPr>
        <p:spPr>
          <a:xfrm>
            <a:off x="755576" y="1412776"/>
            <a:ext cx="7848872" cy="1446550"/>
          </a:xfrm>
          <a:prstGeom prst="rect">
            <a:avLst/>
          </a:prstGeom>
          <a:noFill/>
        </p:spPr>
        <p:txBody>
          <a:bodyPr wrap="square" rtlCol="0">
            <a:spAutoFit/>
          </a:bodyPr>
          <a:lstStyle/>
          <a:p>
            <a:r>
              <a:rPr lang="sv-SE" sz="2400" b="1" dirty="0" smtClean="0">
                <a:solidFill>
                  <a:srgbClr val="0070C0"/>
                </a:solidFill>
              </a:rPr>
              <a:t>Korrosiva 	    </a:t>
            </a:r>
            <a:r>
              <a:rPr lang="pt-BR" sz="2400" b="1" dirty="0" smtClean="0">
                <a:solidFill>
                  <a:srgbClr val="0070C0"/>
                </a:solidFill>
              </a:rPr>
              <a:t>2 </a:t>
            </a:r>
            <a:r>
              <a:rPr lang="pt-BR" sz="2400" b="1" dirty="0">
                <a:solidFill>
                  <a:srgbClr val="0070C0"/>
                </a:solidFill>
              </a:rPr>
              <a:t>Ce </a:t>
            </a:r>
            <a:r>
              <a:rPr lang="pt-BR" sz="2400" b="1" dirty="0" smtClean="0">
                <a:solidFill>
                  <a:srgbClr val="0070C0"/>
                </a:solidFill>
              </a:rPr>
              <a:t>+ </a:t>
            </a:r>
            <a:r>
              <a:rPr lang="pt-BR" sz="2400" b="1" dirty="0">
                <a:solidFill>
                  <a:srgbClr val="0070C0"/>
                </a:solidFill>
              </a:rPr>
              <a:t>6 H</a:t>
            </a:r>
            <a:r>
              <a:rPr lang="pt-BR" sz="2400" b="1" baseline="-25000" dirty="0">
                <a:solidFill>
                  <a:srgbClr val="0070C0"/>
                </a:solidFill>
              </a:rPr>
              <a:t>2</a:t>
            </a:r>
            <a:r>
              <a:rPr lang="pt-BR" sz="2400" b="1" dirty="0">
                <a:solidFill>
                  <a:srgbClr val="0070C0"/>
                </a:solidFill>
              </a:rPr>
              <a:t>O </a:t>
            </a:r>
            <a:r>
              <a:rPr lang="pt-BR" sz="2400" b="1" dirty="0" smtClean="0">
                <a:solidFill>
                  <a:srgbClr val="0070C0"/>
                </a:solidFill>
              </a:rPr>
              <a:t>→ </a:t>
            </a:r>
            <a:r>
              <a:rPr lang="pt-BR" sz="2400" b="1" dirty="0">
                <a:solidFill>
                  <a:srgbClr val="0070C0"/>
                </a:solidFill>
              </a:rPr>
              <a:t>2 Ce(OH)</a:t>
            </a:r>
            <a:r>
              <a:rPr lang="pt-BR" sz="2400" b="1" baseline="-25000" dirty="0">
                <a:solidFill>
                  <a:srgbClr val="0070C0"/>
                </a:solidFill>
              </a:rPr>
              <a:t>3</a:t>
            </a:r>
            <a:r>
              <a:rPr lang="pt-BR" sz="2400" b="1" dirty="0">
                <a:solidFill>
                  <a:srgbClr val="0070C0"/>
                </a:solidFill>
              </a:rPr>
              <a:t> </a:t>
            </a:r>
            <a:r>
              <a:rPr lang="pt-BR" sz="2400" b="1" dirty="0" smtClean="0">
                <a:solidFill>
                  <a:srgbClr val="0070C0"/>
                </a:solidFill>
              </a:rPr>
              <a:t>+ </a:t>
            </a:r>
            <a:r>
              <a:rPr lang="pt-BR" sz="2400" b="1" dirty="0">
                <a:solidFill>
                  <a:srgbClr val="0070C0"/>
                </a:solidFill>
              </a:rPr>
              <a:t>3 </a:t>
            </a:r>
            <a:r>
              <a:rPr lang="pt-BR" sz="2400" b="1" dirty="0" smtClean="0">
                <a:solidFill>
                  <a:srgbClr val="0070C0"/>
                </a:solidFill>
              </a:rPr>
              <a:t>H</a:t>
            </a:r>
            <a:r>
              <a:rPr lang="pt-BR" sz="2400" b="1" baseline="-25000" dirty="0" smtClean="0">
                <a:solidFill>
                  <a:srgbClr val="0070C0"/>
                </a:solidFill>
              </a:rPr>
              <a:t>2</a:t>
            </a:r>
            <a:endParaRPr lang="pt-BR" sz="2400" b="1" dirty="0" smtClean="0">
              <a:solidFill>
                <a:srgbClr val="0070C0"/>
              </a:solidFill>
            </a:endParaRPr>
          </a:p>
          <a:p>
            <a:endParaRPr lang="pt-BR" sz="2000" b="1" dirty="0"/>
          </a:p>
          <a:p>
            <a:r>
              <a:rPr lang="pt-BR" sz="2400" b="1" dirty="0" smtClean="0">
                <a:solidFill>
                  <a:srgbClr val="E8082D"/>
                </a:solidFill>
              </a:rPr>
              <a:t>Lättantändliga	    4 Sm </a:t>
            </a:r>
            <a:r>
              <a:rPr lang="pt-BR" sz="2400" b="1" dirty="0">
                <a:solidFill>
                  <a:srgbClr val="E8082D"/>
                </a:solidFill>
              </a:rPr>
              <a:t>+ 3 O</a:t>
            </a:r>
            <a:r>
              <a:rPr lang="pt-BR" sz="2400" b="1" baseline="-25000" dirty="0">
                <a:solidFill>
                  <a:srgbClr val="E8082D"/>
                </a:solidFill>
              </a:rPr>
              <a:t>2</a:t>
            </a:r>
            <a:r>
              <a:rPr lang="pt-BR" sz="2400" b="1" dirty="0">
                <a:solidFill>
                  <a:srgbClr val="E8082D"/>
                </a:solidFill>
              </a:rPr>
              <a:t> → 2 </a:t>
            </a:r>
            <a:r>
              <a:rPr lang="pt-BR" sz="2400" b="1" dirty="0" smtClean="0">
                <a:solidFill>
                  <a:srgbClr val="E8082D"/>
                </a:solidFill>
              </a:rPr>
              <a:t>Sm</a:t>
            </a:r>
            <a:r>
              <a:rPr lang="pt-BR" sz="2400" b="1" baseline="-25000" dirty="0" smtClean="0">
                <a:solidFill>
                  <a:srgbClr val="E8082D"/>
                </a:solidFill>
              </a:rPr>
              <a:t>2</a:t>
            </a:r>
            <a:r>
              <a:rPr lang="pt-BR" sz="2400" b="1" dirty="0" smtClean="0">
                <a:solidFill>
                  <a:srgbClr val="E8082D"/>
                </a:solidFill>
              </a:rPr>
              <a:t>O</a:t>
            </a:r>
            <a:r>
              <a:rPr lang="pt-BR" sz="2400" b="1" baseline="-25000" dirty="0" smtClean="0">
                <a:solidFill>
                  <a:srgbClr val="E8082D"/>
                </a:solidFill>
              </a:rPr>
              <a:t>3</a:t>
            </a:r>
            <a:r>
              <a:rPr lang="pt-BR" sz="2000" dirty="0" smtClean="0"/>
              <a:t>	</a:t>
            </a:r>
            <a:endParaRPr lang="sv-SE" sz="2000" dirty="0" smtClean="0"/>
          </a:p>
          <a:p>
            <a:r>
              <a:rPr lang="sv-SE" sz="2000" dirty="0"/>
              <a:t>	</a:t>
            </a:r>
            <a:r>
              <a:rPr lang="sv-SE" sz="2000" dirty="0" smtClean="0"/>
              <a:t>	</a:t>
            </a:r>
            <a:endParaRPr lang="sv-SE" sz="2000" dirty="0"/>
          </a:p>
        </p:txBody>
      </p:sp>
    </p:spTree>
    <p:extLst>
      <p:ext uri="{BB962C8B-B14F-4D97-AF65-F5344CB8AC3E}">
        <p14:creationId xmlns:p14="http://schemas.microsoft.com/office/powerpoint/2010/main" val="1754286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2123728" y="260648"/>
            <a:ext cx="4464496" cy="400110"/>
          </a:xfrm>
          <a:prstGeom prst="rect">
            <a:avLst/>
          </a:prstGeom>
          <a:noFill/>
        </p:spPr>
        <p:txBody>
          <a:bodyPr wrap="square" rtlCol="0">
            <a:spAutoFit/>
          </a:bodyPr>
          <a:lstStyle/>
          <a:p>
            <a:pPr algn="ctr"/>
            <a:r>
              <a:rPr lang="sv-SE" sz="2000" dirty="0" smtClean="0"/>
              <a:t>Periodiska systemet</a:t>
            </a:r>
            <a:endParaRPr lang="sv-SE" sz="2000" dirty="0"/>
          </a:p>
        </p:txBody>
      </p:sp>
      <p:sp>
        <p:nvSpPr>
          <p:cNvPr id="4" name="textruta 3"/>
          <p:cNvSpPr txBox="1"/>
          <p:nvPr/>
        </p:nvSpPr>
        <p:spPr>
          <a:xfrm>
            <a:off x="765175" y="1124744"/>
            <a:ext cx="7479233" cy="1477328"/>
          </a:xfrm>
          <a:prstGeom prst="rect">
            <a:avLst/>
          </a:prstGeom>
          <a:noFill/>
        </p:spPr>
        <p:txBody>
          <a:bodyPr wrap="square" rtlCol="0">
            <a:spAutoFit/>
          </a:bodyPr>
          <a:lstStyle/>
          <a:p>
            <a:r>
              <a:rPr lang="sv-SE" b="1" dirty="0" smtClean="0"/>
              <a:t>Elektronernas fördelning i atomerna bestäms av 4 kvanttal</a:t>
            </a:r>
          </a:p>
          <a:p>
            <a:r>
              <a:rPr lang="sv-SE" dirty="0" smtClean="0"/>
              <a:t>N = huvudkvanttalet </a:t>
            </a:r>
          </a:p>
          <a:p>
            <a:r>
              <a:rPr lang="sv-SE" dirty="0" smtClean="0"/>
              <a:t>L =  bikvanttalet = N-1</a:t>
            </a:r>
          </a:p>
          <a:p>
            <a:r>
              <a:rPr lang="sv-SE" dirty="0" smtClean="0"/>
              <a:t>M = magnetiska kvanttalet , kan anta alla heltalsvärden från -L till 0 och  +L</a:t>
            </a:r>
          </a:p>
          <a:p>
            <a:r>
              <a:rPr lang="sv-SE" dirty="0" smtClean="0"/>
              <a:t>S = spinnkvanttalet som kan anta värdena +1/2 och -1/2 </a:t>
            </a:r>
            <a:endParaRPr lang="sv-SE" dirty="0"/>
          </a:p>
        </p:txBody>
      </p:sp>
      <p:sp>
        <p:nvSpPr>
          <p:cNvPr id="6" name="AutoShape 2" descr="Bildresultat för s-orbi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
        <p:nvSpPr>
          <p:cNvPr id="7" name="AutoShape 4" descr="Bildresultat för s-orbit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
        <p:nvSpPr>
          <p:cNvPr id="8" name="AutoShape 6" descr="Bildresultat för s-orbit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
        <p:nvSpPr>
          <p:cNvPr id="9" name="AutoShape 8" descr="Bildresultat för s-orbita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
        <p:nvSpPr>
          <p:cNvPr id="10" name="AutoShape 10" descr="Bildresultat för s-orbital"/>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
        <p:nvSpPr>
          <p:cNvPr id="11" name="AutoShape 12" descr="Bildresultat för s-orbital"/>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
        <p:nvSpPr>
          <p:cNvPr id="12" name="AutoShape 14" descr="Bildresultat för s-orbita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
        <p:nvSpPr>
          <p:cNvPr id="13" name="AutoShape 16" descr="Bildresultat för s-orbita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
        <p:nvSpPr>
          <p:cNvPr id="14" name="AutoShape 18" descr="Bildresultat för s-orbital"/>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
        <p:nvSpPr>
          <p:cNvPr id="15" name="AutoShape 20" descr="Bildresultat för s-orbital"/>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
        <p:nvSpPr>
          <p:cNvPr id="16" name="textruta 15"/>
          <p:cNvSpPr txBox="1"/>
          <p:nvPr/>
        </p:nvSpPr>
        <p:spPr>
          <a:xfrm>
            <a:off x="917575" y="2924944"/>
            <a:ext cx="2919122" cy="400110"/>
          </a:xfrm>
          <a:prstGeom prst="rect">
            <a:avLst/>
          </a:prstGeom>
          <a:noFill/>
        </p:spPr>
        <p:txBody>
          <a:bodyPr wrap="square" rtlCol="0">
            <a:spAutoFit/>
          </a:bodyPr>
          <a:lstStyle/>
          <a:p>
            <a:r>
              <a:rPr lang="sv-SE" sz="2000" b="1" dirty="0" smtClean="0"/>
              <a:t>Exempel 4f-elementen</a:t>
            </a:r>
            <a:endParaRPr lang="sv-SE" sz="2000" b="1" dirty="0"/>
          </a:p>
        </p:txBody>
      </p:sp>
      <p:graphicFrame>
        <p:nvGraphicFramePr>
          <p:cNvPr id="17" name="Tabell 16"/>
          <p:cNvGraphicFramePr>
            <a:graphicFrameLocks noGrp="1"/>
          </p:cNvGraphicFramePr>
          <p:nvPr>
            <p:extLst>
              <p:ext uri="{D42A27DB-BD31-4B8C-83A1-F6EECF244321}">
                <p14:modId xmlns:p14="http://schemas.microsoft.com/office/powerpoint/2010/main" val="709332609"/>
              </p:ext>
            </p:extLst>
          </p:nvPr>
        </p:nvGraphicFramePr>
        <p:xfrm>
          <a:off x="1423119" y="3429000"/>
          <a:ext cx="6096000" cy="1071880"/>
        </p:xfrm>
        <a:graphic>
          <a:graphicData uri="http://schemas.openxmlformats.org/drawingml/2006/table">
            <a:tbl>
              <a:tblPr firstRow="1" bandRow="1">
                <a:tableStyleId>{5C22544A-7EE6-4342-B048-85BDC9FD1C3A}</a:tableStyleId>
              </a:tblPr>
              <a:tblGrid>
                <a:gridCol w="1276673"/>
                <a:gridCol w="1224136"/>
                <a:gridCol w="2088232"/>
                <a:gridCol w="1506959"/>
              </a:tblGrid>
              <a:tr h="370840">
                <a:tc>
                  <a:txBody>
                    <a:bodyPr/>
                    <a:lstStyle/>
                    <a:p>
                      <a:pPr algn="ctr"/>
                      <a:r>
                        <a:rPr lang="sv-SE" dirty="0" smtClean="0"/>
                        <a:t>N</a:t>
                      </a:r>
                      <a:endParaRPr lang="sv-SE" dirty="0"/>
                    </a:p>
                  </a:txBody>
                  <a:tcPr/>
                </a:tc>
                <a:tc>
                  <a:txBody>
                    <a:bodyPr/>
                    <a:lstStyle/>
                    <a:p>
                      <a:pPr algn="ctr"/>
                      <a:r>
                        <a:rPr lang="sv-SE" dirty="0" smtClean="0"/>
                        <a:t>L</a:t>
                      </a:r>
                      <a:endParaRPr lang="sv-SE" dirty="0"/>
                    </a:p>
                  </a:txBody>
                  <a:tcPr/>
                </a:tc>
                <a:tc>
                  <a:txBody>
                    <a:bodyPr/>
                    <a:lstStyle/>
                    <a:p>
                      <a:pPr algn="ctr"/>
                      <a:r>
                        <a:rPr lang="sv-SE" dirty="0" smtClean="0"/>
                        <a:t>M</a:t>
                      </a:r>
                      <a:endParaRPr lang="sv-SE" dirty="0"/>
                    </a:p>
                  </a:txBody>
                  <a:tcPr/>
                </a:tc>
                <a:tc>
                  <a:txBody>
                    <a:bodyPr/>
                    <a:lstStyle/>
                    <a:p>
                      <a:pPr algn="ctr"/>
                      <a:r>
                        <a:rPr lang="sv-SE" dirty="0" smtClean="0"/>
                        <a:t>S</a:t>
                      </a:r>
                      <a:endParaRPr lang="sv-SE" dirty="0"/>
                    </a:p>
                  </a:txBody>
                  <a:tcPr/>
                </a:tc>
              </a:tr>
              <a:tr h="370840">
                <a:tc>
                  <a:txBody>
                    <a:bodyPr/>
                    <a:lstStyle/>
                    <a:p>
                      <a:pPr algn="ctr"/>
                      <a:r>
                        <a:rPr lang="sv-SE" sz="2000" b="1" dirty="0" smtClean="0"/>
                        <a:t>4</a:t>
                      </a:r>
                      <a:endParaRPr lang="sv-SE" sz="2000" b="1" dirty="0"/>
                    </a:p>
                  </a:txBody>
                  <a:tcPr/>
                </a:tc>
                <a:tc>
                  <a:txBody>
                    <a:bodyPr/>
                    <a:lstStyle/>
                    <a:p>
                      <a:pPr algn="ctr"/>
                      <a:r>
                        <a:rPr lang="sv-SE" sz="2000" b="1" dirty="0" smtClean="0"/>
                        <a:t>3</a:t>
                      </a:r>
                      <a:endParaRPr lang="sv-SE"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2000" b="1" dirty="0" smtClean="0"/>
                        <a:t>-3, -2, -1, 0, 1, 2, 3 </a:t>
                      </a:r>
                    </a:p>
                    <a:p>
                      <a:endParaRPr lang="sv-SE" sz="2000" b="1" dirty="0"/>
                    </a:p>
                  </a:txBody>
                  <a:tcPr/>
                </a:tc>
                <a:tc>
                  <a:txBody>
                    <a:bodyPr/>
                    <a:lstStyle/>
                    <a:p>
                      <a:r>
                        <a:rPr lang="sv-SE" sz="2000" b="1" dirty="0" smtClean="0"/>
                        <a:t>± 1/2</a:t>
                      </a:r>
                      <a:endParaRPr lang="sv-SE" sz="2000" b="1" dirty="0"/>
                    </a:p>
                  </a:txBody>
                  <a:tcPr/>
                </a:tc>
              </a:tr>
            </a:tbl>
          </a:graphicData>
        </a:graphic>
      </p:graphicFrame>
    </p:spTree>
    <p:extLst>
      <p:ext uri="{BB962C8B-B14F-4D97-AF65-F5344CB8AC3E}">
        <p14:creationId xmlns:p14="http://schemas.microsoft.com/office/powerpoint/2010/main" val="9081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http://1.bp.blogspot.com/-k9wj2asY-ak/VgJ2hJPjpoI/AAAAAAAAI1Y/yzUPvbwe6dI/s1600/Atomic-Orbitals-Image-by-Dhatfield-Wikimedia-Comm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80728"/>
            <a:ext cx="8582025" cy="4629151"/>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2699792" y="332656"/>
            <a:ext cx="3384376" cy="461665"/>
          </a:xfrm>
          <a:prstGeom prst="rect">
            <a:avLst/>
          </a:prstGeom>
          <a:noFill/>
        </p:spPr>
        <p:txBody>
          <a:bodyPr wrap="square" rtlCol="0">
            <a:spAutoFit/>
          </a:bodyPr>
          <a:lstStyle/>
          <a:p>
            <a:pPr algn="ctr"/>
            <a:r>
              <a:rPr lang="sv-SE" sz="2400" dirty="0" smtClean="0"/>
              <a:t>Orbitaler</a:t>
            </a:r>
            <a:endParaRPr lang="sv-SE" sz="2400" dirty="0"/>
          </a:p>
        </p:txBody>
      </p:sp>
    </p:spTree>
    <p:extLst>
      <p:ext uri="{BB962C8B-B14F-4D97-AF65-F5344CB8AC3E}">
        <p14:creationId xmlns:p14="http://schemas.microsoft.com/office/powerpoint/2010/main" val="372910517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1222950" y="1700808"/>
            <a:ext cx="485193" cy="400110"/>
          </a:xfrm>
          <a:prstGeom prst="rect">
            <a:avLst/>
          </a:prstGeom>
          <a:noFill/>
        </p:spPr>
        <p:txBody>
          <a:bodyPr wrap="square" rtlCol="0">
            <a:spAutoFit/>
          </a:bodyPr>
          <a:lstStyle/>
          <a:p>
            <a:r>
              <a:rPr lang="sv-SE" sz="2000" b="1" dirty="0" smtClean="0"/>
              <a:t>6S</a:t>
            </a:r>
            <a:endParaRPr lang="sv-SE" sz="2000" b="1" dirty="0"/>
          </a:p>
        </p:txBody>
      </p:sp>
      <p:sp>
        <p:nvSpPr>
          <p:cNvPr id="4" name="textruta 3"/>
          <p:cNvSpPr txBox="1"/>
          <p:nvPr/>
        </p:nvSpPr>
        <p:spPr>
          <a:xfrm>
            <a:off x="3367331" y="1700808"/>
            <a:ext cx="705559" cy="400110"/>
          </a:xfrm>
          <a:prstGeom prst="rect">
            <a:avLst/>
          </a:prstGeom>
          <a:noFill/>
        </p:spPr>
        <p:txBody>
          <a:bodyPr wrap="square" rtlCol="0">
            <a:spAutoFit/>
          </a:bodyPr>
          <a:lstStyle/>
          <a:p>
            <a:r>
              <a:rPr lang="sv-SE" sz="2000" b="1" dirty="0" smtClean="0"/>
              <a:t>5D</a:t>
            </a:r>
            <a:endParaRPr lang="sv-SE" sz="2000" b="1" dirty="0"/>
          </a:p>
        </p:txBody>
      </p:sp>
      <p:sp>
        <p:nvSpPr>
          <p:cNvPr id="5" name="Rektangel 4"/>
          <p:cNvSpPr/>
          <p:nvPr/>
        </p:nvSpPr>
        <p:spPr>
          <a:xfrm>
            <a:off x="1266028" y="3451949"/>
            <a:ext cx="468052" cy="432048"/>
          </a:xfrm>
          <a:prstGeom prst="rect">
            <a:avLst/>
          </a:prstGeom>
          <a:solidFill>
            <a:schemeClr val="accent1">
              <a:lumMod val="60000"/>
              <a:lumOff val="40000"/>
            </a:schemeClr>
          </a:solidFill>
          <a:ln w="28575">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dirty="0"/>
          </a:p>
        </p:txBody>
      </p:sp>
      <p:cxnSp>
        <p:nvCxnSpPr>
          <p:cNvPr id="6" name="Rak 5"/>
          <p:cNvCxnSpPr>
            <a:stCxn id="5" idx="1"/>
            <a:endCxn id="5" idx="3"/>
          </p:cNvCxnSpPr>
          <p:nvPr/>
        </p:nvCxnSpPr>
        <p:spPr>
          <a:xfrm>
            <a:off x="1266028" y="3667973"/>
            <a:ext cx="4680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ak 6"/>
          <p:cNvCxnSpPr>
            <a:stCxn id="5" idx="1"/>
            <a:endCxn id="5" idx="3"/>
          </p:cNvCxnSpPr>
          <p:nvPr/>
        </p:nvCxnSpPr>
        <p:spPr>
          <a:xfrm>
            <a:off x="1266028" y="3667973"/>
            <a:ext cx="468052" cy="0"/>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8" name="Rak pil 7"/>
          <p:cNvCxnSpPr/>
          <p:nvPr/>
        </p:nvCxnSpPr>
        <p:spPr>
          <a:xfrm>
            <a:off x="1347037" y="3799856"/>
            <a:ext cx="306034"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Rak pil 8"/>
          <p:cNvCxnSpPr/>
          <p:nvPr/>
        </p:nvCxnSpPr>
        <p:spPr>
          <a:xfrm flipH="1">
            <a:off x="1326630" y="3523957"/>
            <a:ext cx="324036" cy="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0" name="Rektangel 9"/>
          <p:cNvSpPr/>
          <p:nvPr/>
        </p:nvSpPr>
        <p:spPr>
          <a:xfrm>
            <a:off x="4937736" y="2813003"/>
            <a:ext cx="3204356" cy="563393"/>
          </a:xfrm>
          <a:prstGeom prst="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p:cNvSpPr/>
          <p:nvPr/>
        </p:nvSpPr>
        <p:spPr>
          <a:xfrm>
            <a:off x="2392421" y="2596823"/>
            <a:ext cx="2112517" cy="55550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26" name="Rak 25"/>
          <p:cNvCxnSpPr>
            <a:stCxn id="25" idx="1"/>
            <a:endCxn id="25" idx="3"/>
          </p:cNvCxnSpPr>
          <p:nvPr/>
        </p:nvCxnSpPr>
        <p:spPr>
          <a:xfrm>
            <a:off x="2392421" y="2874576"/>
            <a:ext cx="2112517" cy="0"/>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27" name="Rak 26"/>
          <p:cNvCxnSpPr/>
          <p:nvPr/>
        </p:nvCxnSpPr>
        <p:spPr>
          <a:xfrm flipH="1">
            <a:off x="3238358" y="2596823"/>
            <a:ext cx="6976" cy="55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27"/>
          <p:cNvCxnSpPr/>
          <p:nvPr/>
        </p:nvCxnSpPr>
        <p:spPr>
          <a:xfrm>
            <a:off x="2848754" y="2596823"/>
            <a:ext cx="0" cy="55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28"/>
          <p:cNvCxnSpPr/>
          <p:nvPr/>
        </p:nvCxnSpPr>
        <p:spPr>
          <a:xfrm>
            <a:off x="3640842" y="2596823"/>
            <a:ext cx="0" cy="55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29"/>
          <p:cNvCxnSpPr/>
          <p:nvPr/>
        </p:nvCxnSpPr>
        <p:spPr>
          <a:xfrm>
            <a:off x="4072890" y="2596823"/>
            <a:ext cx="0" cy="55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ak pil 30"/>
          <p:cNvCxnSpPr/>
          <p:nvPr/>
        </p:nvCxnSpPr>
        <p:spPr>
          <a:xfrm>
            <a:off x="2518435" y="2980469"/>
            <a:ext cx="306034"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2" name="Rak 31"/>
          <p:cNvCxnSpPr>
            <a:stCxn id="10" idx="1"/>
            <a:endCxn id="10" idx="3"/>
          </p:cNvCxnSpPr>
          <p:nvPr/>
        </p:nvCxnSpPr>
        <p:spPr>
          <a:xfrm>
            <a:off x="4937736" y="3094700"/>
            <a:ext cx="320435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Rak 32"/>
          <p:cNvCxnSpPr/>
          <p:nvPr/>
        </p:nvCxnSpPr>
        <p:spPr>
          <a:xfrm>
            <a:off x="5369784" y="2813003"/>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ak 33"/>
          <p:cNvCxnSpPr/>
          <p:nvPr/>
        </p:nvCxnSpPr>
        <p:spPr>
          <a:xfrm>
            <a:off x="5873840" y="2796178"/>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6341892" y="2796179"/>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Rak 35"/>
          <p:cNvCxnSpPr/>
          <p:nvPr/>
        </p:nvCxnSpPr>
        <p:spPr>
          <a:xfrm>
            <a:off x="6773940" y="2820429"/>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Rak 36"/>
          <p:cNvCxnSpPr/>
          <p:nvPr/>
        </p:nvCxnSpPr>
        <p:spPr>
          <a:xfrm>
            <a:off x="7205988" y="2796179"/>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ruta 37"/>
          <p:cNvSpPr txBox="1"/>
          <p:nvPr/>
        </p:nvSpPr>
        <p:spPr>
          <a:xfrm>
            <a:off x="6328170" y="1700808"/>
            <a:ext cx="396044" cy="400110"/>
          </a:xfrm>
          <a:prstGeom prst="rect">
            <a:avLst/>
          </a:prstGeom>
          <a:noFill/>
        </p:spPr>
        <p:txBody>
          <a:bodyPr wrap="square" lIns="36000" rIns="36000" rtlCol="0">
            <a:spAutoFit/>
          </a:bodyPr>
          <a:lstStyle/>
          <a:p>
            <a:r>
              <a:rPr lang="sv-SE" sz="2000" b="1" dirty="0" smtClean="0"/>
              <a:t>4F</a:t>
            </a:r>
            <a:endParaRPr lang="sv-SE" b="1" dirty="0"/>
          </a:p>
        </p:txBody>
      </p:sp>
      <p:cxnSp>
        <p:nvCxnSpPr>
          <p:cNvPr id="39" name="Rak pil 38"/>
          <p:cNvCxnSpPr/>
          <p:nvPr/>
        </p:nvCxnSpPr>
        <p:spPr>
          <a:xfrm>
            <a:off x="4976230" y="3220524"/>
            <a:ext cx="306034"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47" name="textruta 46"/>
          <p:cNvSpPr txBox="1"/>
          <p:nvPr/>
        </p:nvSpPr>
        <p:spPr>
          <a:xfrm>
            <a:off x="4926642" y="3402658"/>
            <a:ext cx="581461" cy="688256"/>
          </a:xfrm>
          <a:prstGeom prst="rect">
            <a:avLst/>
          </a:prstGeom>
          <a:noFill/>
        </p:spPr>
        <p:txBody>
          <a:bodyPr wrap="square" lIns="108000" tIns="36000" rIns="36000" bIns="36000" rtlCol="0">
            <a:spAutoFit/>
          </a:bodyPr>
          <a:lstStyle/>
          <a:p>
            <a:r>
              <a:rPr lang="sv-SE" sz="2000" b="1" dirty="0" smtClean="0"/>
              <a:t>Ce</a:t>
            </a:r>
          </a:p>
          <a:p>
            <a:r>
              <a:rPr lang="sv-SE" sz="2000" b="1" dirty="0" smtClean="0"/>
              <a:t>58</a:t>
            </a:r>
          </a:p>
        </p:txBody>
      </p:sp>
      <p:cxnSp>
        <p:nvCxnSpPr>
          <p:cNvPr id="48" name="Rak 47"/>
          <p:cNvCxnSpPr/>
          <p:nvPr/>
        </p:nvCxnSpPr>
        <p:spPr>
          <a:xfrm>
            <a:off x="7746048" y="2796179"/>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ruta 55"/>
          <p:cNvSpPr txBox="1"/>
          <p:nvPr/>
        </p:nvSpPr>
        <p:spPr>
          <a:xfrm>
            <a:off x="1950207" y="4985265"/>
            <a:ext cx="405208" cy="318924"/>
          </a:xfrm>
          <a:prstGeom prst="rect">
            <a:avLst/>
          </a:prstGeom>
          <a:noFill/>
        </p:spPr>
        <p:txBody>
          <a:bodyPr wrap="square" lIns="36000" tIns="36000" rIns="36000" bIns="36000" rtlCol="0">
            <a:spAutoFit/>
          </a:bodyPr>
          <a:lstStyle/>
          <a:p>
            <a:r>
              <a:rPr lang="sv-SE" sz="1600" dirty="0" smtClean="0"/>
              <a:t> </a:t>
            </a:r>
          </a:p>
        </p:txBody>
      </p:sp>
      <p:sp>
        <p:nvSpPr>
          <p:cNvPr id="3" name="Rektangel med rundade hörn 2"/>
          <p:cNvSpPr/>
          <p:nvPr/>
        </p:nvSpPr>
        <p:spPr>
          <a:xfrm>
            <a:off x="3212945" y="411577"/>
            <a:ext cx="2525911"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t>Cerium</a:t>
            </a:r>
            <a:endParaRPr lang="sv-SE" sz="2800" b="1" dirty="0"/>
          </a:p>
        </p:txBody>
      </p:sp>
      <p:sp>
        <p:nvSpPr>
          <p:cNvPr id="12" name="textruta 11"/>
          <p:cNvSpPr txBox="1"/>
          <p:nvPr/>
        </p:nvSpPr>
        <p:spPr>
          <a:xfrm>
            <a:off x="2990297" y="4321746"/>
            <a:ext cx="3029282" cy="461665"/>
          </a:xfrm>
          <a:prstGeom prst="rect">
            <a:avLst/>
          </a:prstGeom>
          <a:noFill/>
        </p:spPr>
        <p:txBody>
          <a:bodyPr wrap="square" rtlCol="0">
            <a:spAutoFit/>
          </a:bodyPr>
          <a:lstStyle/>
          <a:p>
            <a:r>
              <a:rPr lang="sv-SE" sz="2400" b="1" dirty="0" smtClean="0"/>
              <a:t>Joner: Ce</a:t>
            </a:r>
            <a:r>
              <a:rPr lang="sv-SE" sz="2400" b="1" baseline="30000" dirty="0" smtClean="0"/>
              <a:t>3+  </a:t>
            </a:r>
            <a:r>
              <a:rPr lang="sv-SE" sz="2400" b="1" dirty="0" smtClean="0"/>
              <a:t>och Ce</a:t>
            </a:r>
            <a:r>
              <a:rPr lang="sv-SE" sz="2400" b="1" baseline="30000" dirty="0" smtClean="0"/>
              <a:t>4+</a:t>
            </a:r>
            <a:endParaRPr lang="sv-SE" sz="2400" b="1" dirty="0"/>
          </a:p>
        </p:txBody>
      </p:sp>
      <p:sp>
        <p:nvSpPr>
          <p:cNvPr id="11" name="textruta 10"/>
          <p:cNvSpPr txBox="1"/>
          <p:nvPr/>
        </p:nvSpPr>
        <p:spPr>
          <a:xfrm>
            <a:off x="1266029" y="3952414"/>
            <a:ext cx="468052" cy="369332"/>
          </a:xfrm>
          <a:prstGeom prst="rect">
            <a:avLst/>
          </a:prstGeom>
          <a:noFill/>
        </p:spPr>
        <p:txBody>
          <a:bodyPr wrap="square" rtlCol="0">
            <a:spAutoFit/>
          </a:bodyPr>
          <a:lstStyle/>
          <a:p>
            <a:pPr algn="ctr"/>
            <a:r>
              <a:rPr lang="sv-SE" dirty="0" smtClean="0"/>
              <a:t>Cs</a:t>
            </a:r>
            <a:endParaRPr lang="sv-SE" dirty="0"/>
          </a:p>
        </p:txBody>
      </p:sp>
      <p:sp>
        <p:nvSpPr>
          <p:cNvPr id="40" name="textruta 39"/>
          <p:cNvSpPr txBox="1"/>
          <p:nvPr/>
        </p:nvSpPr>
        <p:spPr>
          <a:xfrm>
            <a:off x="1251223" y="3007064"/>
            <a:ext cx="468052" cy="369332"/>
          </a:xfrm>
          <a:prstGeom prst="rect">
            <a:avLst/>
          </a:prstGeom>
          <a:noFill/>
        </p:spPr>
        <p:txBody>
          <a:bodyPr wrap="square" rtlCol="0">
            <a:spAutoFit/>
          </a:bodyPr>
          <a:lstStyle/>
          <a:p>
            <a:pPr algn="ctr"/>
            <a:r>
              <a:rPr lang="sv-SE" dirty="0" smtClean="0"/>
              <a:t>Ba</a:t>
            </a:r>
            <a:endParaRPr lang="sv-SE" dirty="0"/>
          </a:p>
        </p:txBody>
      </p:sp>
      <p:sp>
        <p:nvSpPr>
          <p:cNvPr id="41" name="textruta 40"/>
          <p:cNvSpPr txBox="1"/>
          <p:nvPr/>
        </p:nvSpPr>
        <p:spPr>
          <a:xfrm>
            <a:off x="2355415" y="3192735"/>
            <a:ext cx="468052" cy="369332"/>
          </a:xfrm>
          <a:prstGeom prst="rect">
            <a:avLst/>
          </a:prstGeom>
          <a:noFill/>
        </p:spPr>
        <p:txBody>
          <a:bodyPr wrap="square" rtlCol="0">
            <a:spAutoFit/>
          </a:bodyPr>
          <a:lstStyle/>
          <a:p>
            <a:pPr algn="ctr"/>
            <a:r>
              <a:rPr lang="sv-SE" dirty="0" smtClean="0"/>
              <a:t>La</a:t>
            </a:r>
            <a:endParaRPr lang="sv-SE" dirty="0"/>
          </a:p>
        </p:txBody>
      </p:sp>
    </p:spTree>
    <p:extLst>
      <p:ext uri="{BB962C8B-B14F-4D97-AF65-F5344CB8AC3E}">
        <p14:creationId xmlns:p14="http://schemas.microsoft.com/office/powerpoint/2010/main" val="216288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Rektangel 60"/>
          <p:cNvSpPr/>
          <p:nvPr/>
        </p:nvSpPr>
        <p:spPr>
          <a:xfrm>
            <a:off x="1259632" y="3985612"/>
            <a:ext cx="468052" cy="432048"/>
          </a:xfrm>
          <a:prstGeom prst="rect">
            <a:avLst/>
          </a:prstGeom>
          <a:solidFill>
            <a:schemeClr val="accent1">
              <a:lumMod val="60000"/>
              <a:lumOff val="40000"/>
            </a:schemeClr>
          </a:solidFill>
          <a:ln w="28575">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dirty="0"/>
          </a:p>
        </p:txBody>
      </p:sp>
      <p:cxnSp>
        <p:nvCxnSpPr>
          <p:cNvPr id="62" name="Rak 61"/>
          <p:cNvCxnSpPr>
            <a:stCxn id="61" idx="1"/>
            <a:endCxn id="61" idx="3"/>
          </p:cNvCxnSpPr>
          <p:nvPr/>
        </p:nvCxnSpPr>
        <p:spPr>
          <a:xfrm>
            <a:off x="1259632" y="4201636"/>
            <a:ext cx="4680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Rak 62"/>
          <p:cNvCxnSpPr>
            <a:stCxn id="61" idx="1"/>
            <a:endCxn id="61" idx="3"/>
          </p:cNvCxnSpPr>
          <p:nvPr/>
        </p:nvCxnSpPr>
        <p:spPr>
          <a:xfrm>
            <a:off x="1259632" y="4201636"/>
            <a:ext cx="468052" cy="0"/>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64" name="Rak pil 63"/>
          <p:cNvCxnSpPr/>
          <p:nvPr/>
        </p:nvCxnSpPr>
        <p:spPr>
          <a:xfrm>
            <a:off x="1340641" y="4333519"/>
            <a:ext cx="306034"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65" name="Rak pil 64"/>
          <p:cNvCxnSpPr/>
          <p:nvPr/>
        </p:nvCxnSpPr>
        <p:spPr>
          <a:xfrm flipH="1">
            <a:off x="1320234" y="4057620"/>
            <a:ext cx="324036" cy="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66" name="Rektangel 65"/>
          <p:cNvSpPr/>
          <p:nvPr/>
        </p:nvSpPr>
        <p:spPr>
          <a:xfrm>
            <a:off x="5572394" y="3388531"/>
            <a:ext cx="3204356" cy="563393"/>
          </a:xfrm>
          <a:prstGeom prst="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8" name="Rektangel 77"/>
          <p:cNvSpPr/>
          <p:nvPr/>
        </p:nvSpPr>
        <p:spPr>
          <a:xfrm>
            <a:off x="2679931" y="3222268"/>
            <a:ext cx="2112517" cy="55550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79" name="Rak 78"/>
          <p:cNvCxnSpPr>
            <a:stCxn id="78" idx="1"/>
            <a:endCxn id="78" idx="3"/>
          </p:cNvCxnSpPr>
          <p:nvPr/>
        </p:nvCxnSpPr>
        <p:spPr>
          <a:xfrm>
            <a:off x="2679931" y="3500021"/>
            <a:ext cx="2112517" cy="0"/>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80" name="Rak 79"/>
          <p:cNvCxnSpPr/>
          <p:nvPr/>
        </p:nvCxnSpPr>
        <p:spPr>
          <a:xfrm flipH="1">
            <a:off x="3525868" y="3222268"/>
            <a:ext cx="6976" cy="55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Rak 80"/>
          <p:cNvCxnSpPr/>
          <p:nvPr/>
        </p:nvCxnSpPr>
        <p:spPr>
          <a:xfrm>
            <a:off x="3136264" y="3222268"/>
            <a:ext cx="0" cy="55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Rak 81"/>
          <p:cNvCxnSpPr/>
          <p:nvPr/>
        </p:nvCxnSpPr>
        <p:spPr>
          <a:xfrm>
            <a:off x="3928352" y="3222268"/>
            <a:ext cx="0" cy="55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Rak 82"/>
          <p:cNvCxnSpPr/>
          <p:nvPr/>
        </p:nvCxnSpPr>
        <p:spPr>
          <a:xfrm>
            <a:off x="4360400" y="3222268"/>
            <a:ext cx="0" cy="55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Rak 83"/>
          <p:cNvCxnSpPr>
            <a:stCxn id="66" idx="1"/>
            <a:endCxn id="66" idx="3"/>
          </p:cNvCxnSpPr>
          <p:nvPr/>
        </p:nvCxnSpPr>
        <p:spPr>
          <a:xfrm>
            <a:off x="5572394" y="3670228"/>
            <a:ext cx="320435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Rak 84"/>
          <p:cNvCxnSpPr/>
          <p:nvPr/>
        </p:nvCxnSpPr>
        <p:spPr>
          <a:xfrm>
            <a:off x="6004442" y="3388531"/>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Rak 85"/>
          <p:cNvCxnSpPr/>
          <p:nvPr/>
        </p:nvCxnSpPr>
        <p:spPr>
          <a:xfrm>
            <a:off x="6508498" y="3371706"/>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Rak 86"/>
          <p:cNvCxnSpPr/>
          <p:nvPr/>
        </p:nvCxnSpPr>
        <p:spPr>
          <a:xfrm>
            <a:off x="6976550" y="3371707"/>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Rak 87"/>
          <p:cNvCxnSpPr/>
          <p:nvPr/>
        </p:nvCxnSpPr>
        <p:spPr>
          <a:xfrm>
            <a:off x="7408598" y="3395957"/>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Rak 88"/>
          <p:cNvCxnSpPr/>
          <p:nvPr/>
        </p:nvCxnSpPr>
        <p:spPr>
          <a:xfrm>
            <a:off x="7840646" y="3371707"/>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Rak pil 89"/>
          <p:cNvCxnSpPr/>
          <p:nvPr/>
        </p:nvCxnSpPr>
        <p:spPr>
          <a:xfrm>
            <a:off x="5610888" y="3796052"/>
            <a:ext cx="306034"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91" name="Rak pil 90"/>
          <p:cNvCxnSpPr/>
          <p:nvPr/>
        </p:nvCxnSpPr>
        <p:spPr>
          <a:xfrm>
            <a:off x="6129615" y="3805728"/>
            <a:ext cx="306034"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09" name="Rak 108"/>
          <p:cNvCxnSpPr/>
          <p:nvPr/>
        </p:nvCxnSpPr>
        <p:spPr>
          <a:xfrm>
            <a:off x="8380706" y="3371707"/>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ruta 59"/>
          <p:cNvSpPr txBox="1"/>
          <p:nvPr/>
        </p:nvSpPr>
        <p:spPr>
          <a:xfrm>
            <a:off x="6548276" y="2852936"/>
            <a:ext cx="1139353" cy="369332"/>
          </a:xfrm>
          <a:prstGeom prst="rect">
            <a:avLst/>
          </a:prstGeom>
          <a:noFill/>
        </p:spPr>
        <p:txBody>
          <a:bodyPr wrap="square" rtlCol="0">
            <a:spAutoFit/>
          </a:bodyPr>
          <a:lstStyle/>
          <a:p>
            <a:pPr algn="ctr"/>
            <a:r>
              <a:rPr lang="sv-SE" dirty="0" smtClean="0"/>
              <a:t>4F</a:t>
            </a:r>
            <a:endParaRPr lang="sv-SE" dirty="0"/>
          </a:p>
        </p:txBody>
      </p:sp>
      <p:sp>
        <p:nvSpPr>
          <p:cNvPr id="121" name="textruta 120"/>
          <p:cNvSpPr txBox="1"/>
          <p:nvPr/>
        </p:nvSpPr>
        <p:spPr>
          <a:xfrm>
            <a:off x="3275856" y="2726989"/>
            <a:ext cx="936104" cy="369332"/>
          </a:xfrm>
          <a:prstGeom prst="rect">
            <a:avLst/>
          </a:prstGeom>
          <a:noFill/>
        </p:spPr>
        <p:txBody>
          <a:bodyPr wrap="square" rtlCol="0">
            <a:spAutoFit/>
          </a:bodyPr>
          <a:lstStyle/>
          <a:p>
            <a:pPr algn="ctr"/>
            <a:r>
              <a:rPr lang="sv-SE" dirty="0" smtClean="0"/>
              <a:t>5D</a:t>
            </a:r>
            <a:endParaRPr lang="sv-SE" dirty="0"/>
          </a:p>
        </p:txBody>
      </p:sp>
      <p:sp>
        <p:nvSpPr>
          <p:cNvPr id="122" name="textruta 121"/>
          <p:cNvSpPr txBox="1"/>
          <p:nvPr/>
        </p:nvSpPr>
        <p:spPr>
          <a:xfrm>
            <a:off x="1115616" y="2852936"/>
            <a:ext cx="792088" cy="369332"/>
          </a:xfrm>
          <a:prstGeom prst="rect">
            <a:avLst/>
          </a:prstGeom>
          <a:noFill/>
        </p:spPr>
        <p:txBody>
          <a:bodyPr wrap="square" rtlCol="0">
            <a:spAutoFit/>
          </a:bodyPr>
          <a:lstStyle/>
          <a:p>
            <a:pPr algn="ctr"/>
            <a:r>
              <a:rPr lang="sv-SE" dirty="0" smtClean="0"/>
              <a:t>6S</a:t>
            </a:r>
            <a:endParaRPr lang="sv-SE" dirty="0"/>
          </a:p>
        </p:txBody>
      </p:sp>
      <p:sp>
        <p:nvSpPr>
          <p:cNvPr id="67" name="Rektangel med rundade hörn 66"/>
          <p:cNvSpPr/>
          <p:nvPr/>
        </p:nvSpPr>
        <p:spPr>
          <a:xfrm>
            <a:off x="3212945" y="411577"/>
            <a:ext cx="2525911"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t>Praseodym</a:t>
            </a:r>
            <a:endParaRPr lang="sv-SE" sz="2800" b="1" dirty="0"/>
          </a:p>
        </p:txBody>
      </p:sp>
      <p:sp>
        <p:nvSpPr>
          <p:cNvPr id="34" name="textruta 33"/>
          <p:cNvSpPr txBox="1"/>
          <p:nvPr/>
        </p:nvSpPr>
        <p:spPr>
          <a:xfrm>
            <a:off x="1266029" y="4535003"/>
            <a:ext cx="468052" cy="369332"/>
          </a:xfrm>
          <a:prstGeom prst="rect">
            <a:avLst/>
          </a:prstGeom>
          <a:noFill/>
        </p:spPr>
        <p:txBody>
          <a:bodyPr wrap="square" rtlCol="0">
            <a:spAutoFit/>
          </a:bodyPr>
          <a:lstStyle/>
          <a:p>
            <a:pPr algn="ctr"/>
            <a:r>
              <a:rPr lang="sv-SE" dirty="0" smtClean="0"/>
              <a:t>Cs</a:t>
            </a:r>
            <a:endParaRPr lang="sv-SE" dirty="0"/>
          </a:p>
        </p:txBody>
      </p:sp>
      <p:sp>
        <p:nvSpPr>
          <p:cNvPr id="35" name="textruta 34"/>
          <p:cNvSpPr txBox="1"/>
          <p:nvPr/>
        </p:nvSpPr>
        <p:spPr>
          <a:xfrm>
            <a:off x="2668211" y="3969857"/>
            <a:ext cx="468052" cy="369332"/>
          </a:xfrm>
          <a:prstGeom prst="rect">
            <a:avLst/>
          </a:prstGeom>
          <a:noFill/>
        </p:spPr>
        <p:txBody>
          <a:bodyPr wrap="square" rtlCol="0">
            <a:spAutoFit/>
          </a:bodyPr>
          <a:lstStyle/>
          <a:p>
            <a:pPr algn="ctr"/>
            <a:r>
              <a:rPr lang="sv-SE" dirty="0" smtClean="0"/>
              <a:t>La</a:t>
            </a:r>
            <a:endParaRPr lang="sv-SE" dirty="0"/>
          </a:p>
        </p:txBody>
      </p:sp>
      <p:sp>
        <p:nvSpPr>
          <p:cNvPr id="36" name="textruta 35"/>
          <p:cNvSpPr txBox="1"/>
          <p:nvPr/>
        </p:nvSpPr>
        <p:spPr>
          <a:xfrm>
            <a:off x="6057465" y="3969857"/>
            <a:ext cx="405208" cy="565146"/>
          </a:xfrm>
          <a:prstGeom prst="rect">
            <a:avLst/>
          </a:prstGeom>
          <a:noFill/>
        </p:spPr>
        <p:txBody>
          <a:bodyPr wrap="square" lIns="108000" tIns="36000" rIns="36000" bIns="36000" rtlCol="0">
            <a:spAutoFit/>
          </a:bodyPr>
          <a:lstStyle/>
          <a:p>
            <a:r>
              <a:rPr lang="sv-SE" sz="1600" dirty="0" smtClean="0"/>
              <a:t>Pr59</a:t>
            </a:r>
          </a:p>
        </p:txBody>
      </p:sp>
      <p:sp>
        <p:nvSpPr>
          <p:cNvPr id="37" name="textruta 36"/>
          <p:cNvSpPr txBox="1"/>
          <p:nvPr/>
        </p:nvSpPr>
        <p:spPr>
          <a:xfrm>
            <a:off x="5572394" y="3985612"/>
            <a:ext cx="405208" cy="565146"/>
          </a:xfrm>
          <a:prstGeom prst="rect">
            <a:avLst/>
          </a:prstGeom>
          <a:noFill/>
        </p:spPr>
        <p:txBody>
          <a:bodyPr wrap="square" lIns="108000" tIns="36000" rIns="36000" bIns="36000" rtlCol="0">
            <a:spAutoFit/>
          </a:bodyPr>
          <a:lstStyle/>
          <a:p>
            <a:r>
              <a:rPr lang="sv-SE" sz="1600" dirty="0" smtClean="0"/>
              <a:t>Ce58</a:t>
            </a:r>
          </a:p>
        </p:txBody>
      </p:sp>
      <p:sp>
        <p:nvSpPr>
          <p:cNvPr id="38" name="textruta 37"/>
          <p:cNvSpPr txBox="1"/>
          <p:nvPr/>
        </p:nvSpPr>
        <p:spPr>
          <a:xfrm>
            <a:off x="1266029" y="3582592"/>
            <a:ext cx="468052" cy="369332"/>
          </a:xfrm>
          <a:prstGeom prst="rect">
            <a:avLst/>
          </a:prstGeom>
          <a:noFill/>
        </p:spPr>
        <p:txBody>
          <a:bodyPr wrap="square" rtlCol="0">
            <a:spAutoFit/>
          </a:bodyPr>
          <a:lstStyle/>
          <a:p>
            <a:pPr algn="ctr"/>
            <a:r>
              <a:rPr lang="sv-SE" dirty="0" smtClean="0"/>
              <a:t>Ba</a:t>
            </a:r>
            <a:endParaRPr lang="sv-SE" dirty="0"/>
          </a:p>
        </p:txBody>
      </p:sp>
      <p:cxnSp>
        <p:nvCxnSpPr>
          <p:cNvPr id="32" name="Rak pil 31"/>
          <p:cNvCxnSpPr/>
          <p:nvPr/>
        </p:nvCxnSpPr>
        <p:spPr>
          <a:xfrm>
            <a:off x="2779982" y="3659842"/>
            <a:ext cx="306034"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869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Rektangel 60"/>
          <p:cNvSpPr/>
          <p:nvPr/>
        </p:nvSpPr>
        <p:spPr>
          <a:xfrm>
            <a:off x="1259632" y="3985612"/>
            <a:ext cx="468052" cy="432048"/>
          </a:xfrm>
          <a:prstGeom prst="rect">
            <a:avLst/>
          </a:prstGeom>
          <a:solidFill>
            <a:schemeClr val="accent1">
              <a:lumMod val="60000"/>
              <a:lumOff val="40000"/>
            </a:schemeClr>
          </a:solidFill>
          <a:ln w="28575">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dirty="0"/>
          </a:p>
        </p:txBody>
      </p:sp>
      <p:cxnSp>
        <p:nvCxnSpPr>
          <p:cNvPr id="62" name="Rak 61"/>
          <p:cNvCxnSpPr>
            <a:stCxn id="61" idx="1"/>
            <a:endCxn id="61" idx="3"/>
          </p:cNvCxnSpPr>
          <p:nvPr/>
        </p:nvCxnSpPr>
        <p:spPr>
          <a:xfrm>
            <a:off x="1259632" y="4201636"/>
            <a:ext cx="4680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Rak 62"/>
          <p:cNvCxnSpPr>
            <a:stCxn id="61" idx="1"/>
            <a:endCxn id="61" idx="3"/>
          </p:cNvCxnSpPr>
          <p:nvPr/>
        </p:nvCxnSpPr>
        <p:spPr>
          <a:xfrm>
            <a:off x="1259632" y="4201636"/>
            <a:ext cx="468052" cy="0"/>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64" name="Rak pil 63"/>
          <p:cNvCxnSpPr/>
          <p:nvPr/>
        </p:nvCxnSpPr>
        <p:spPr>
          <a:xfrm>
            <a:off x="1340641" y="4333519"/>
            <a:ext cx="306034"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65" name="Rak pil 64"/>
          <p:cNvCxnSpPr/>
          <p:nvPr/>
        </p:nvCxnSpPr>
        <p:spPr>
          <a:xfrm flipH="1">
            <a:off x="1320234" y="4057620"/>
            <a:ext cx="324036" cy="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66" name="Rektangel 65"/>
          <p:cNvSpPr/>
          <p:nvPr/>
        </p:nvSpPr>
        <p:spPr>
          <a:xfrm>
            <a:off x="5572394" y="3388531"/>
            <a:ext cx="3204356" cy="563393"/>
          </a:xfrm>
          <a:prstGeom prst="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8" name="Rektangel 77"/>
          <p:cNvSpPr/>
          <p:nvPr/>
        </p:nvSpPr>
        <p:spPr>
          <a:xfrm>
            <a:off x="2679931" y="3222268"/>
            <a:ext cx="2112517" cy="55550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79" name="Rak 78"/>
          <p:cNvCxnSpPr>
            <a:stCxn id="78" idx="1"/>
            <a:endCxn id="78" idx="3"/>
          </p:cNvCxnSpPr>
          <p:nvPr/>
        </p:nvCxnSpPr>
        <p:spPr>
          <a:xfrm>
            <a:off x="2679931" y="3500021"/>
            <a:ext cx="2112517" cy="0"/>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80" name="Rak 79"/>
          <p:cNvCxnSpPr/>
          <p:nvPr/>
        </p:nvCxnSpPr>
        <p:spPr>
          <a:xfrm flipH="1">
            <a:off x="3525868" y="3222268"/>
            <a:ext cx="6976" cy="55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Rak 80"/>
          <p:cNvCxnSpPr/>
          <p:nvPr/>
        </p:nvCxnSpPr>
        <p:spPr>
          <a:xfrm>
            <a:off x="3136264" y="3222268"/>
            <a:ext cx="0" cy="55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Rak 81"/>
          <p:cNvCxnSpPr/>
          <p:nvPr/>
        </p:nvCxnSpPr>
        <p:spPr>
          <a:xfrm>
            <a:off x="3928352" y="3222268"/>
            <a:ext cx="0" cy="55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Rak 82"/>
          <p:cNvCxnSpPr/>
          <p:nvPr/>
        </p:nvCxnSpPr>
        <p:spPr>
          <a:xfrm>
            <a:off x="4360400" y="3222268"/>
            <a:ext cx="0" cy="55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Rak 83"/>
          <p:cNvCxnSpPr>
            <a:stCxn id="66" idx="1"/>
            <a:endCxn id="66" idx="3"/>
          </p:cNvCxnSpPr>
          <p:nvPr/>
        </p:nvCxnSpPr>
        <p:spPr>
          <a:xfrm>
            <a:off x="5572394" y="3670228"/>
            <a:ext cx="320435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Rak 84"/>
          <p:cNvCxnSpPr/>
          <p:nvPr/>
        </p:nvCxnSpPr>
        <p:spPr>
          <a:xfrm>
            <a:off x="6004442" y="3388531"/>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Rak 85"/>
          <p:cNvCxnSpPr/>
          <p:nvPr/>
        </p:nvCxnSpPr>
        <p:spPr>
          <a:xfrm>
            <a:off x="6508498" y="3371706"/>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Rak 86"/>
          <p:cNvCxnSpPr/>
          <p:nvPr/>
        </p:nvCxnSpPr>
        <p:spPr>
          <a:xfrm>
            <a:off x="6976550" y="3371707"/>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Rak 87"/>
          <p:cNvCxnSpPr/>
          <p:nvPr/>
        </p:nvCxnSpPr>
        <p:spPr>
          <a:xfrm>
            <a:off x="7408598" y="3395957"/>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Rak 88"/>
          <p:cNvCxnSpPr/>
          <p:nvPr/>
        </p:nvCxnSpPr>
        <p:spPr>
          <a:xfrm>
            <a:off x="7840646" y="3371707"/>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Rak pil 89"/>
          <p:cNvCxnSpPr/>
          <p:nvPr/>
        </p:nvCxnSpPr>
        <p:spPr>
          <a:xfrm>
            <a:off x="5610888" y="3796052"/>
            <a:ext cx="306034"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91" name="Rak pil 90"/>
          <p:cNvCxnSpPr/>
          <p:nvPr/>
        </p:nvCxnSpPr>
        <p:spPr>
          <a:xfrm>
            <a:off x="6129615" y="3805728"/>
            <a:ext cx="306034"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92" name="Rak pil 91"/>
          <p:cNvCxnSpPr/>
          <p:nvPr/>
        </p:nvCxnSpPr>
        <p:spPr>
          <a:xfrm>
            <a:off x="6616510" y="3815404"/>
            <a:ext cx="306034"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93" name="Rak pil 92"/>
          <p:cNvCxnSpPr/>
          <p:nvPr/>
        </p:nvCxnSpPr>
        <p:spPr>
          <a:xfrm>
            <a:off x="7091712" y="3815404"/>
            <a:ext cx="306034"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05" name="textruta 104"/>
          <p:cNvSpPr txBox="1"/>
          <p:nvPr/>
        </p:nvSpPr>
        <p:spPr>
          <a:xfrm>
            <a:off x="6548276" y="3969857"/>
            <a:ext cx="405208" cy="565146"/>
          </a:xfrm>
          <a:prstGeom prst="rect">
            <a:avLst/>
          </a:prstGeom>
          <a:noFill/>
        </p:spPr>
        <p:txBody>
          <a:bodyPr wrap="square" lIns="108000" tIns="36000" rIns="36000" bIns="36000" rtlCol="0">
            <a:spAutoFit/>
          </a:bodyPr>
          <a:lstStyle/>
          <a:p>
            <a:r>
              <a:rPr lang="sv-SE" sz="1600" b="1" dirty="0" smtClean="0"/>
              <a:t>Nd60</a:t>
            </a:r>
          </a:p>
        </p:txBody>
      </p:sp>
      <p:cxnSp>
        <p:nvCxnSpPr>
          <p:cNvPr id="109" name="Rak 108"/>
          <p:cNvCxnSpPr/>
          <p:nvPr/>
        </p:nvCxnSpPr>
        <p:spPr>
          <a:xfrm>
            <a:off x="8380706" y="3371707"/>
            <a:ext cx="0" cy="58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ruta 59"/>
          <p:cNvSpPr txBox="1"/>
          <p:nvPr/>
        </p:nvSpPr>
        <p:spPr>
          <a:xfrm>
            <a:off x="6548276" y="2852936"/>
            <a:ext cx="1139353" cy="369332"/>
          </a:xfrm>
          <a:prstGeom prst="rect">
            <a:avLst/>
          </a:prstGeom>
          <a:noFill/>
        </p:spPr>
        <p:txBody>
          <a:bodyPr wrap="square" rtlCol="0">
            <a:spAutoFit/>
          </a:bodyPr>
          <a:lstStyle/>
          <a:p>
            <a:pPr algn="ctr"/>
            <a:r>
              <a:rPr lang="sv-SE" dirty="0" smtClean="0"/>
              <a:t>4F</a:t>
            </a:r>
            <a:endParaRPr lang="sv-SE" dirty="0"/>
          </a:p>
        </p:txBody>
      </p:sp>
      <p:sp>
        <p:nvSpPr>
          <p:cNvPr id="121" name="textruta 120"/>
          <p:cNvSpPr txBox="1"/>
          <p:nvPr/>
        </p:nvSpPr>
        <p:spPr>
          <a:xfrm>
            <a:off x="3275856" y="2726989"/>
            <a:ext cx="936104" cy="369332"/>
          </a:xfrm>
          <a:prstGeom prst="rect">
            <a:avLst/>
          </a:prstGeom>
          <a:noFill/>
        </p:spPr>
        <p:txBody>
          <a:bodyPr wrap="square" rtlCol="0">
            <a:spAutoFit/>
          </a:bodyPr>
          <a:lstStyle/>
          <a:p>
            <a:pPr algn="ctr"/>
            <a:r>
              <a:rPr lang="sv-SE" dirty="0" smtClean="0"/>
              <a:t>5D</a:t>
            </a:r>
            <a:endParaRPr lang="sv-SE" dirty="0"/>
          </a:p>
        </p:txBody>
      </p:sp>
      <p:sp>
        <p:nvSpPr>
          <p:cNvPr id="122" name="textruta 121"/>
          <p:cNvSpPr txBox="1"/>
          <p:nvPr/>
        </p:nvSpPr>
        <p:spPr>
          <a:xfrm>
            <a:off x="1115616" y="2852936"/>
            <a:ext cx="792088" cy="369332"/>
          </a:xfrm>
          <a:prstGeom prst="rect">
            <a:avLst/>
          </a:prstGeom>
          <a:noFill/>
        </p:spPr>
        <p:txBody>
          <a:bodyPr wrap="square" rtlCol="0">
            <a:spAutoFit/>
          </a:bodyPr>
          <a:lstStyle/>
          <a:p>
            <a:pPr algn="ctr"/>
            <a:r>
              <a:rPr lang="sv-SE" dirty="0" smtClean="0"/>
              <a:t>6S</a:t>
            </a:r>
            <a:endParaRPr lang="sv-SE" dirty="0"/>
          </a:p>
        </p:txBody>
      </p:sp>
      <p:cxnSp>
        <p:nvCxnSpPr>
          <p:cNvPr id="3" name="Rak pil 2"/>
          <p:cNvCxnSpPr/>
          <p:nvPr/>
        </p:nvCxnSpPr>
        <p:spPr>
          <a:xfrm>
            <a:off x="2790988" y="3666534"/>
            <a:ext cx="345275" cy="0"/>
          </a:xfrm>
          <a:prstGeom prst="straightConnector1">
            <a:avLst/>
          </a:prstGeom>
          <a:ln w="28575">
            <a:solidFill>
              <a:srgbClr val="E8082D"/>
            </a:solidFill>
            <a:tailEnd type="arrow"/>
          </a:ln>
        </p:spPr>
        <p:style>
          <a:lnRef idx="1">
            <a:schemeClr val="accent1"/>
          </a:lnRef>
          <a:fillRef idx="0">
            <a:schemeClr val="accent1"/>
          </a:fillRef>
          <a:effectRef idx="0">
            <a:schemeClr val="accent1"/>
          </a:effectRef>
          <a:fontRef idx="minor">
            <a:schemeClr val="tx1"/>
          </a:fontRef>
        </p:style>
      </p:cxnSp>
      <p:sp>
        <p:nvSpPr>
          <p:cNvPr id="16" name="Båge 15"/>
          <p:cNvSpPr/>
          <p:nvPr/>
        </p:nvSpPr>
        <p:spPr>
          <a:xfrm rot="11446733">
            <a:off x="2875996" y="2965394"/>
            <a:ext cx="4313006" cy="1786796"/>
          </a:xfrm>
          <a:prstGeom prst="arc">
            <a:avLst>
              <a:gd name="adj1" fmla="val 10862755"/>
              <a:gd name="adj2" fmla="val 2084352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cxnSp>
        <p:nvCxnSpPr>
          <p:cNvPr id="18" name="Rak pil 17"/>
          <p:cNvCxnSpPr>
            <a:stCxn id="16" idx="0"/>
          </p:cNvCxnSpPr>
          <p:nvPr/>
        </p:nvCxnSpPr>
        <p:spPr>
          <a:xfrm flipV="1">
            <a:off x="7141543" y="4042411"/>
            <a:ext cx="103545" cy="2579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Ellips 21"/>
          <p:cNvSpPr/>
          <p:nvPr/>
        </p:nvSpPr>
        <p:spPr>
          <a:xfrm>
            <a:off x="2679931" y="3395957"/>
            <a:ext cx="595925" cy="55596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7" name="Rektangel med rundade hörn 66"/>
          <p:cNvSpPr/>
          <p:nvPr/>
        </p:nvSpPr>
        <p:spPr>
          <a:xfrm>
            <a:off x="3212945" y="411577"/>
            <a:ext cx="2525911"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t>Neodym</a:t>
            </a:r>
            <a:endParaRPr lang="sv-SE" sz="2800" b="1" dirty="0"/>
          </a:p>
        </p:txBody>
      </p:sp>
      <p:sp>
        <p:nvSpPr>
          <p:cNvPr id="34" name="textruta 33"/>
          <p:cNvSpPr txBox="1"/>
          <p:nvPr/>
        </p:nvSpPr>
        <p:spPr>
          <a:xfrm>
            <a:off x="1266029" y="4535003"/>
            <a:ext cx="468052" cy="369332"/>
          </a:xfrm>
          <a:prstGeom prst="rect">
            <a:avLst/>
          </a:prstGeom>
          <a:noFill/>
        </p:spPr>
        <p:txBody>
          <a:bodyPr wrap="square" rtlCol="0">
            <a:spAutoFit/>
          </a:bodyPr>
          <a:lstStyle/>
          <a:p>
            <a:pPr algn="ctr"/>
            <a:r>
              <a:rPr lang="sv-SE" dirty="0" smtClean="0"/>
              <a:t>Cs</a:t>
            </a:r>
            <a:endParaRPr lang="sv-SE" dirty="0"/>
          </a:p>
        </p:txBody>
      </p:sp>
      <p:sp>
        <p:nvSpPr>
          <p:cNvPr id="35" name="textruta 34"/>
          <p:cNvSpPr txBox="1"/>
          <p:nvPr/>
        </p:nvSpPr>
        <p:spPr>
          <a:xfrm>
            <a:off x="2668211" y="3969857"/>
            <a:ext cx="468052" cy="369332"/>
          </a:xfrm>
          <a:prstGeom prst="rect">
            <a:avLst/>
          </a:prstGeom>
          <a:noFill/>
        </p:spPr>
        <p:txBody>
          <a:bodyPr wrap="square" rtlCol="0">
            <a:spAutoFit/>
          </a:bodyPr>
          <a:lstStyle/>
          <a:p>
            <a:pPr algn="ctr"/>
            <a:r>
              <a:rPr lang="sv-SE" dirty="0" smtClean="0"/>
              <a:t>La</a:t>
            </a:r>
            <a:endParaRPr lang="sv-SE" dirty="0"/>
          </a:p>
        </p:txBody>
      </p:sp>
      <p:sp>
        <p:nvSpPr>
          <p:cNvPr id="36" name="textruta 35"/>
          <p:cNvSpPr txBox="1"/>
          <p:nvPr/>
        </p:nvSpPr>
        <p:spPr>
          <a:xfrm>
            <a:off x="6057465" y="3969857"/>
            <a:ext cx="405208" cy="565146"/>
          </a:xfrm>
          <a:prstGeom prst="rect">
            <a:avLst/>
          </a:prstGeom>
          <a:noFill/>
        </p:spPr>
        <p:txBody>
          <a:bodyPr wrap="square" lIns="108000" tIns="36000" rIns="36000" bIns="36000" rtlCol="0">
            <a:spAutoFit/>
          </a:bodyPr>
          <a:lstStyle/>
          <a:p>
            <a:r>
              <a:rPr lang="sv-SE" sz="1600" dirty="0" smtClean="0"/>
              <a:t>Pr59</a:t>
            </a:r>
          </a:p>
        </p:txBody>
      </p:sp>
      <p:sp>
        <p:nvSpPr>
          <p:cNvPr id="37" name="textruta 36"/>
          <p:cNvSpPr txBox="1"/>
          <p:nvPr/>
        </p:nvSpPr>
        <p:spPr>
          <a:xfrm>
            <a:off x="5572394" y="3985612"/>
            <a:ext cx="405208" cy="565146"/>
          </a:xfrm>
          <a:prstGeom prst="rect">
            <a:avLst/>
          </a:prstGeom>
          <a:noFill/>
        </p:spPr>
        <p:txBody>
          <a:bodyPr wrap="square" lIns="108000" tIns="36000" rIns="36000" bIns="36000" rtlCol="0">
            <a:spAutoFit/>
          </a:bodyPr>
          <a:lstStyle/>
          <a:p>
            <a:r>
              <a:rPr lang="sv-SE" sz="1600" dirty="0" smtClean="0"/>
              <a:t>Ce58</a:t>
            </a:r>
          </a:p>
        </p:txBody>
      </p:sp>
      <p:sp>
        <p:nvSpPr>
          <p:cNvPr id="38" name="textruta 37"/>
          <p:cNvSpPr txBox="1"/>
          <p:nvPr/>
        </p:nvSpPr>
        <p:spPr>
          <a:xfrm>
            <a:off x="1266029" y="3608854"/>
            <a:ext cx="468052" cy="369332"/>
          </a:xfrm>
          <a:prstGeom prst="rect">
            <a:avLst/>
          </a:prstGeom>
          <a:noFill/>
        </p:spPr>
        <p:txBody>
          <a:bodyPr wrap="square" rtlCol="0">
            <a:spAutoFit/>
          </a:bodyPr>
          <a:lstStyle/>
          <a:p>
            <a:pPr algn="ctr"/>
            <a:r>
              <a:rPr lang="sv-SE" dirty="0" smtClean="0"/>
              <a:t>Ba</a:t>
            </a:r>
            <a:endParaRPr lang="sv-SE" dirty="0"/>
          </a:p>
        </p:txBody>
      </p:sp>
      <p:sp>
        <p:nvSpPr>
          <p:cNvPr id="2" name="textruta 1"/>
          <p:cNvSpPr txBox="1"/>
          <p:nvPr/>
        </p:nvSpPr>
        <p:spPr>
          <a:xfrm>
            <a:off x="3525868" y="5139735"/>
            <a:ext cx="2603747" cy="461665"/>
          </a:xfrm>
          <a:prstGeom prst="rect">
            <a:avLst/>
          </a:prstGeom>
          <a:noFill/>
        </p:spPr>
        <p:txBody>
          <a:bodyPr wrap="square" rtlCol="0">
            <a:spAutoFit/>
          </a:bodyPr>
          <a:lstStyle/>
          <a:p>
            <a:r>
              <a:rPr lang="sv-SE" sz="2400" b="1" dirty="0" smtClean="0"/>
              <a:t>Joner: Nd</a:t>
            </a:r>
            <a:r>
              <a:rPr lang="sv-SE" sz="2400" b="1" baseline="30000" dirty="0" smtClean="0"/>
              <a:t>3+</a:t>
            </a:r>
            <a:endParaRPr lang="sv-SE" sz="2400" b="1" dirty="0"/>
          </a:p>
        </p:txBody>
      </p:sp>
    </p:spTree>
    <p:extLst>
      <p:ext uri="{BB962C8B-B14F-4D97-AF65-F5344CB8AC3E}">
        <p14:creationId xmlns:p14="http://schemas.microsoft.com/office/powerpoint/2010/main" val="419540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203848" y="188640"/>
            <a:ext cx="2664296" cy="523220"/>
          </a:xfrm>
          <a:prstGeom prst="rect">
            <a:avLst/>
          </a:prstGeom>
          <a:noFill/>
        </p:spPr>
        <p:txBody>
          <a:bodyPr wrap="square" rtlCol="0">
            <a:spAutoFit/>
          </a:bodyPr>
          <a:lstStyle/>
          <a:p>
            <a:pPr algn="ctr"/>
            <a:r>
              <a:rPr lang="sv-SE"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Historik </a:t>
            </a:r>
            <a:endParaRPr lang="sv-SE"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Rektangel 3"/>
          <p:cNvSpPr/>
          <p:nvPr/>
        </p:nvSpPr>
        <p:spPr>
          <a:xfrm>
            <a:off x="413815" y="1109521"/>
            <a:ext cx="1331053" cy="584775"/>
          </a:xfrm>
          <a:prstGeom prst="rect">
            <a:avLst/>
          </a:prstGeom>
          <a:noFill/>
        </p:spPr>
        <p:txBody>
          <a:bodyPr wrap="square" lIns="91440" tIns="45720" rIns="91440" bIns="45720">
            <a:spAutoFit/>
          </a:bodyPr>
          <a:lstStyle/>
          <a:p>
            <a:pPr algn="ctr"/>
            <a:r>
              <a:rPr lang="sv-SE" sz="3200" b="1" dirty="0" smtClean="0">
                <a:ln w="10541" cmpd="sng">
                  <a:solidFill>
                    <a:schemeClr val="accent1">
                      <a:shade val="88000"/>
                      <a:satMod val="110000"/>
                    </a:schemeClr>
                  </a:solidFill>
                  <a:prstDash val="solid"/>
                </a:ln>
                <a:gradFill>
                  <a:gsLst>
                    <a:gs pos="0">
                      <a:srgbClr val="1A921A"/>
                    </a:gs>
                    <a:gs pos="15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1794</a:t>
            </a:r>
            <a:endParaRPr lang="sv-SE" sz="3200" b="1" dirty="0">
              <a:ln w="10541" cmpd="sng">
                <a:solidFill>
                  <a:schemeClr val="accent1">
                    <a:shade val="88000"/>
                    <a:satMod val="110000"/>
                  </a:schemeClr>
                </a:solidFill>
                <a:prstDash val="solid"/>
              </a:ln>
              <a:gradFill>
                <a:gsLst>
                  <a:gs pos="0">
                    <a:srgbClr val="1A921A"/>
                  </a:gs>
                  <a:gs pos="15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098" name="Picture 2" descr="C:\Users\hakan\Documents\REE\Historia\Johan Gadol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931" y="551477"/>
            <a:ext cx="1512168" cy="21006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p:cNvSpPr txBox="1"/>
          <p:nvPr/>
        </p:nvSpPr>
        <p:spPr>
          <a:xfrm>
            <a:off x="4355976" y="1293430"/>
            <a:ext cx="1368152" cy="400110"/>
          </a:xfrm>
          <a:prstGeom prst="rect">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sv-SE" sz="2000" b="1" dirty="0" smtClean="0"/>
              <a:t>Yttrium</a:t>
            </a:r>
            <a:endParaRPr lang="sv-SE" sz="2000" b="1" dirty="0"/>
          </a:p>
        </p:txBody>
      </p:sp>
      <p:sp>
        <p:nvSpPr>
          <p:cNvPr id="12" name="Höger 11"/>
          <p:cNvSpPr/>
          <p:nvPr/>
        </p:nvSpPr>
        <p:spPr>
          <a:xfrm>
            <a:off x="3511404" y="1391268"/>
            <a:ext cx="484532" cy="210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Vänster 12"/>
          <p:cNvSpPr/>
          <p:nvPr/>
        </p:nvSpPr>
        <p:spPr>
          <a:xfrm>
            <a:off x="6012160" y="1391267"/>
            <a:ext cx="504056" cy="2105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6" name="Grupp 5"/>
          <p:cNvGrpSpPr/>
          <p:nvPr/>
        </p:nvGrpSpPr>
        <p:grpSpPr>
          <a:xfrm>
            <a:off x="1795173" y="691045"/>
            <a:ext cx="1716231" cy="1400445"/>
            <a:chOff x="1795173" y="691045"/>
            <a:chExt cx="1716231" cy="1400445"/>
          </a:xfrm>
        </p:grpSpPr>
        <p:pic>
          <p:nvPicPr>
            <p:cNvPr id="4100" name="Picture 4" descr="http://www.mindat.org/arphotos/250-08723530011805613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73" y="691045"/>
              <a:ext cx="1716231" cy="1400445"/>
            </a:xfrm>
            <a:prstGeom prst="rect">
              <a:avLst/>
            </a:prstGeom>
            <a:noFill/>
            <a:extLst>
              <a:ext uri="{909E8E84-426E-40DD-AFC4-6F175D3DCCD1}">
                <a14:hiddenFill xmlns:a14="http://schemas.microsoft.com/office/drawing/2010/main">
                  <a:solidFill>
                    <a:srgbClr val="FFFFFF"/>
                  </a:solidFill>
                </a14:hiddenFill>
              </a:ext>
            </a:extLst>
          </p:spPr>
        </p:pic>
        <p:sp>
          <p:nvSpPr>
            <p:cNvPr id="14" name="textruta 13"/>
            <p:cNvSpPr txBox="1"/>
            <p:nvPr/>
          </p:nvSpPr>
          <p:spPr>
            <a:xfrm>
              <a:off x="1959450" y="1509630"/>
              <a:ext cx="1387676" cy="369332"/>
            </a:xfrm>
            <a:prstGeom prst="rect">
              <a:avLst/>
            </a:prstGeom>
            <a:noFill/>
          </p:spPr>
          <p:txBody>
            <a:bodyPr wrap="square" rtlCol="0">
              <a:spAutoFit/>
            </a:bodyPr>
            <a:lstStyle/>
            <a:p>
              <a:pPr algn="ctr"/>
              <a:r>
                <a:rPr lang="sv-SE" b="1" dirty="0" smtClean="0">
                  <a:solidFill>
                    <a:schemeClr val="bg1"/>
                  </a:solidFill>
                </a:rPr>
                <a:t>Gadolinit</a:t>
              </a:r>
              <a:endParaRPr lang="sv-SE" b="1" dirty="0">
                <a:solidFill>
                  <a:schemeClr val="bg1"/>
                </a:solidFill>
              </a:endParaRPr>
            </a:p>
          </p:txBody>
        </p:sp>
      </p:grpSp>
      <p:sp>
        <p:nvSpPr>
          <p:cNvPr id="15" name="textruta 14"/>
          <p:cNvSpPr txBox="1"/>
          <p:nvPr/>
        </p:nvSpPr>
        <p:spPr>
          <a:xfrm>
            <a:off x="6707378" y="2565326"/>
            <a:ext cx="1728192" cy="400110"/>
          </a:xfrm>
          <a:prstGeom prst="rect">
            <a:avLst/>
          </a:prstGeom>
          <a:noFill/>
        </p:spPr>
        <p:txBody>
          <a:bodyPr wrap="square" rtlCol="0">
            <a:spAutoFit/>
          </a:bodyPr>
          <a:lstStyle/>
          <a:p>
            <a:r>
              <a:rPr lang="sv-SE" sz="2000" b="1" dirty="0" smtClean="0"/>
              <a:t>Johan Gadolin</a:t>
            </a:r>
            <a:endParaRPr lang="sv-SE" sz="2000" b="1" dirty="0"/>
          </a:p>
        </p:txBody>
      </p:sp>
      <p:sp>
        <p:nvSpPr>
          <p:cNvPr id="3" name="textruta 2"/>
          <p:cNvSpPr txBox="1"/>
          <p:nvPr/>
        </p:nvSpPr>
        <p:spPr>
          <a:xfrm>
            <a:off x="1812921" y="2100663"/>
            <a:ext cx="1769239" cy="369332"/>
          </a:xfrm>
          <a:prstGeom prst="rect">
            <a:avLst/>
          </a:prstGeom>
          <a:noFill/>
        </p:spPr>
        <p:txBody>
          <a:bodyPr wrap="square" rtlCol="0">
            <a:spAutoFit/>
          </a:bodyPr>
          <a:lstStyle/>
          <a:p>
            <a:pPr algn="ctr"/>
            <a:r>
              <a:rPr lang="sv-SE" dirty="0" smtClean="0"/>
              <a:t>Ytterby gruva</a:t>
            </a:r>
            <a:endParaRPr lang="sv-SE" dirty="0"/>
          </a:p>
        </p:txBody>
      </p:sp>
    </p:spTree>
    <p:extLst>
      <p:ext uri="{BB962C8B-B14F-4D97-AF65-F5344CB8AC3E}">
        <p14:creationId xmlns:p14="http://schemas.microsoft.com/office/powerpoint/2010/main" val="264640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203848" y="188640"/>
            <a:ext cx="2664296" cy="523220"/>
          </a:xfrm>
          <a:prstGeom prst="rect">
            <a:avLst/>
          </a:prstGeom>
          <a:noFill/>
        </p:spPr>
        <p:txBody>
          <a:bodyPr wrap="square" rtlCol="0">
            <a:spAutoFit/>
          </a:bodyPr>
          <a:lstStyle/>
          <a:p>
            <a:pPr algn="ctr"/>
            <a:r>
              <a:rPr lang="sv-SE"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Historik </a:t>
            </a:r>
            <a:endParaRPr lang="sv-SE"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Rektangel 3"/>
          <p:cNvSpPr/>
          <p:nvPr/>
        </p:nvSpPr>
        <p:spPr>
          <a:xfrm>
            <a:off x="413815" y="1109521"/>
            <a:ext cx="1331053" cy="584775"/>
          </a:xfrm>
          <a:prstGeom prst="rect">
            <a:avLst/>
          </a:prstGeom>
          <a:noFill/>
        </p:spPr>
        <p:txBody>
          <a:bodyPr wrap="square" lIns="91440" tIns="45720" rIns="91440" bIns="45720">
            <a:spAutoFit/>
          </a:bodyPr>
          <a:lstStyle/>
          <a:p>
            <a:pPr algn="ctr"/>
            <a:r>
              <a:rPr lang="sv-SE" sz="3200" b="1" dirty="0" smtClean="0">
                <a:ln w="10541" cmpd="sng">
                  <a:solidFill>
                    <a:schemeClr val="accent1">
                      <a:shade val="88000"/>
                      <a:satMod val="110000"/>
                    </a:schemeClr>
                  </a:solidFill>
                  <a:prstDash val="solid"/>
                </a:ln>
                <a:gradFill>
                  <a:gsLst>
                    <a:gs pos="0">
                      <a:srgbClr val="1A921A"/>
                    </a:gs>
                    <a:gs pos="15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1794</a:t>
            </a:r>
            <a:endParaRPr lang="sv-SE" sz="3200" b="1" dirty="0">
              <a:ln w="10541" cmpd="sng">
                <a:solidFill>
                  <a:schemeClr val="accent1">
                    <a:shade val="88000"/>
                    <a:satMod val="110000"/>
                  </a:schemeClr>
                </a:solidFill>
                <a:prstDash val="solid"/>
              </a:ln>
              <a:gradFill>
                <a:gsLst>
                  <a:gs pos="0">
                    <a:srgbClr val="1A921A"/>
                  </a:gs>
                  <a:gs pos="15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Rektangel 4"/>
          <p:cNvSpPr/>
          <p:nvPr/>
        </p:nvSpPr>
        <p:spPr>
          <a:xfrm>
            <a:off x="413816" y="3164399"/>
            <a:ext cx="1331053" cy="584775"/>
          </a:xfrm>
          <a:prstGeom prst="rect">
            <a:avLst/>
          </a:prstGeom>
          <a:noFill/>
        </p:spPr>
        <p:txBody>
          <a:bodyPr wrap="square" lIns="91440" tIns="45720" rIns="91440" bIns="45720">
            <a:spAutoFit/>
          </a:bodyPr>
          <a:lstStyle/>
          <a:p>
            <a:pPr algn="ctr"/>
            <a:r>
              <a:rPr lang="sv-SE" sz="3200" b="1" dirty="0" smtClean="0">
                <a:ln w="10541" cmpd="sng">
                  <a:solidFill>
                    <a:schemeClr val="accent1">
                      <a:shade val="88000"/>
                      <a:satMod val="110000"/>
                    </a:schemeClr>
                  </a:solidFill>
                  <a:prstDash val="solid"/>
                </a:ln>
                <a:gradFill>
                  <a:gsLst>
                    <a:gs pos="0">
                      <a:srgbClr val="1A921A"/>
                    </a:gs>
                    <a:gs pos="15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1843</a:t>
            </a:r>
            <a:endParaRPr lang="sv-SE" sz="3200" b="1" dirty="0">
              <a:ln w="10541" cmpd="sng">
                <a:solidFill>
                  <a:schemeClr val="accent1">
                    <a:shade val="88000"/>
                    <a:satMod val="110000"/>
                  </a:schemeClr>
                </a:solidFill>
                <a:prstDash val="solid"/>
              </a:ln>
              <a:gradFill>
                <a:gsLst>
                  <a:gs pos="0">
                    <a:srgbClr val="1A921A"/>
                  </a:gs>
                  <a:gs pos="15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098" name="Picture 2" descr="C:\Users\hakan\Documents\REE\Historia\Johan Gadol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931" y="551477"/>
            <a:ext cx="1512168" cy="21006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p:cNvSpPr txBox="1"/>
          <p:nvPr/>
        </p:nvSpPr>
        <p:spPr>
          <a:xfrm>
            <a:off x="4355976" y="1293430"/>
            <a:ext cx="1368152" cy="400110"/>
          </a:xfrm>
          <a:prstGeom prst="rect">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sv-SE" sz="2000" b="1" dirty="0" smtClean="0"/>
              <a:t>Yttrium</a:t>
            </a:r>
            <a:endParaRPr lang="sv-SE" sz="2000" b="1" dirty="0"/>
          </a:p>
        </p:txBody>
      </p:sp>
      <p:sp>
        <p:nvSpPr>
          <p:cNvPr id="12" name="Höger 11"/>
          <p:cNvSpPr/>
          <p:nvPr/>
        </p:nvSpPr>
        <p:spPr>
          <a:xfrm>
            <a:off x="3511404" y="1391268"/>
            <a:ext cx="484532" cy="210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Vänster 12"/>
          <p:cNvSpPr/>
          <p:nvPr/>
        </p:nvSpPr>
        <p:spPr>
          <a:xfrm>
            <a:off x="6012160" y="1391267"/>
            <a:ext cx="504056" cy="2105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6" name="Grupp 5"/>
          <p:cNvGrpSpPr/>
          <p:nvPr/>
        </p:nvGrpSpPr>
        <p:grpSpPr>
          <a:xfrm>
            <a:off x="1795173" y="691045"/>
            <a:ext cx="1716231" cy="1400445"/>
            <a:chOff x="1795173" y="691045"/>
            <a:chExt cx="1716231" cy="1400445"/>
          </a:xfrm>
        </p:grpSpPr>
        <p:pic>
          <p:nvPicPr>
            <p:cNvPr id="4100" name="Picture 4" descr="http://www.mindat.org/arphotos/250-08723530011805613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73" y="691045"/>
              <a:ext cx="1716231" cy="1400445"/>
            </a:xfrm>
            <a:prstGeom prst="rect">
              <a:avLst/>
            </a:prstGeom>
            <a:noFill/>
            <a:extLst>
              <a:ext uri="{909E8E84-426E-40DD-AFC4-6F175D3DCCD1}">
                <a14:hiddenFill xmlns:a14="http://schemas.microsoft.com/office/drawing/2010/main">
                  <a:solidFill>
                    <a:srgbClr val="FFFFFF"/>
                  </a:solidFill>
                </a14:hiddenFill>
              </a:ext>
            </a:extLst>
          </p:spPr>
        </p:pic>
        <p:sp>
          <p:nvSpPr>
            <p:cNvPr id="14" name="textruta 13"/>
            <p:cNvSpPr txBox="1"/>
            <p:nvPr/>
          </p:nvSpPr>
          <p:spPr>
            <a:xfrm>
              <a:off x="1959450" y="1509630"/>
              <a:ext cx="1387676" cy="369332"/>
            </a:xfrm>
            <a:prstGeom prst="rect">
              <a:avLst/>
            </a:prstGeom>
            <a:noFill/>
          </p:spPr>
          <p:txBody>
            <a:bodyPr wrap="square" rtlCol="0">
              <a:spAutoFit/>
            </a:bodyPr>
            <a:lstStyle/>
            <a:p>
              <a:pPr algn="ctr"/>
              <a:r>
                <a:rPr lang="sv-SE" b="1" dirty="0" smtClean="0">
                  <a:solidFill>
                    <a:schemeClr val="bg1"/>
                  </a:solidFill>
                </a:rPr>
                <a:t>Gadolinit</a:t>
              </a:r>
              <a:endParaRPr lang="sv-SE" b="1" dirty="0">
                <a:solidFill>
                  <a:schemeClr val="bg1"/>
                </a:solidFill>
              </a:endParaRPr>
            </a:p>
          </p:txBody>
        </p:sp>
      </p:grpSp>
      <p:sp>
        <p:nvSpPr>
          <p:cNvPr id="15" name="textruta 14"/>
          <p:cNvSpPr txBox="1"/>
          <p:nvPr/>
        </p:nvSpPr>
        <p:spPr>
          <a:xfrm>
            <a:off x="6707378" y="2565326"/>
            <a:ext cx="1728192" cy="400110"/>
          </a:xfrm>
          <a:prstGeom prst="rect">
            <a:avLst/>
          </a:prstGeom>
          <a:noFill/>
        </p:spPr>
        <p:txBody>
          <a:bodyPr wrap="square" rtlCol="0">
            <a:spAutoFit/>
          </a:bodyPr>
          <a:lstStyle/>
          <a:p>
            <a:r>
              <a:rPr lang="sv-SE" sz="2000" b="1" dirty="0" smtClean="0"/>
              <a:t>Johan Gadolin</a:t>
            </a:r>
            <a:endParaRPr lang="sv-SE" sz="2000" b="1" dirty="0"/>
          </a:p>
        </p:txBody>
      </p:sp>
      <p:sp>
        <p:nvSpPr>
          <p:cNvPr id="16" name="textruta 15"/>
          <p:cNvSpPr txBox="1"/>
          <p:nvPr/>
        </p:nvSpPr>
        <p:spPr>
          <a:xfrm rot="10800000" flipV="1">
            <a:off x="2915816" y="3179184"/>
            <a:ext cx="108012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sz="2000" b="1" dirty="0" smtClean="0"/>
              <a:t>Yttrium</a:t>
            </a:r>
            <a:endParaRPr lang="sv-SE" sz="2000" b="1" dirty="0"/>
          </a:p>
        </p:txBody>
      </p:sp>
      <p:sp>
        <p:nvSpPr>
          <p:cNvPr id="19" name="textruta 18"/>
          <p:cNvSpPr txBox="1"/>
          <p:nvPr/>
        </p:nvSpPr>
        <p:spPr>
          <a:xfrm rot="10800000" flipV="1">
            <a:off x="4112928" y="3178921"/>
            <a:ext cx="108012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sv-SE" sz="2000" b="1" dirty="0" smtClean="0"/>
              <a:t>Erbium</a:t>
            </a:r>
            <a:endParaRPr lang="sv-SE" sz="2000" b="1" dirty="0"/>
          </a:p>
        </p:txBody>
      </p:sp>
      <p:sp>
        <p:nvSpPr>
          <p:cNvPr id="20" name="textruta 19"/>
          <p:cNvSpPr txBox="1"/>
          <p:nvPr/>
        </p:nvSpPr>
        <p:spPr>
          <a:xfrm rot="10800000" flipV="1">
            <a:off x="5290773" y="3172906"/>
            <a:ext cx="108012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sv-SE" sz="2000" b="1" dirty="0" smtClean="0"/>
              <a:t>Terbium</a:t>
            </a:r>
            <a:endParaRPr lang="sv-SE" sz="2000" b="1" dirty="0"/>
          </a:p>
        </p:txBody>
      </p:sp>
      <p:cxnSp>
        <p:nvCxnSpPr>
          <p:cNvPr id="18" name="Rak pil 17"/>
          <p:cNvCxnSpPr>
            <a:stCxn id="11" idx="2"/>
            <a:endCxn id="16" idx="0"/>
          </p:cNvCxnSpPr>
          <p:nvPr/>
        </p:nvCxnSpPr>
        <p:spPr>
          <a:xfrm flipH="1">
            <a:off x="3455876" y="1693540"/>
            <a:ext cx="1584176" cy="14856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Rak pil 21"/>
          <p:cNvCxnSpPr>
            <a:stCxn id="11" idx="2"/>
            <a:endCxn id="19" idx="0"/>
          </p:cNvCxnSpPr>
          <p:nvPr/>
        </p:nvCxnSpPr>
        <p:spPr>
          <a:xfrm flipH="1">
            <a:off x="4652988" y="1693540"/>
            <a:ext cx="387064" cy="148538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Rak pil 24"/>
          <p:cNvCxnSpPr>
            <a:stCxn id="11" idx="2"/>
            <a:endCxn id="20" idx="0"/>
          </p:cNvCxnSpPr>
          <p:nvPr/>
        </p:nvCxnSpPr>
        <p:spPr>
          <a:xfrm>
            <a:off x="5040052" y="1693540"/>
            <a:ext cx="790781" cy="147936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9" name="textruta 28"/>
          <p:cNvSpPr txBox="1"/>
          <p:nvPr/>
        </p:nvSpPr>
        <p:spPr>
          <a:xfrm>
            <a:off x="6985955" y="4548196"/>
            <a:ext cx="1296144" cy="400110"/>
          </a:xfrm>
          <a:prstGeom prst="rect">
            <a:avLst/>
          </a:prstGeom>
          <a:noFill/>
          <a:ln w="12700">
            <a:solidFill>
              <a:schemeClr val="tx1"/>
            </a:solidFill>
          </a:ln>
        </p:spPr>
        <p:txBody>
          <a:bodyPr wrap="square" rtlCol="0">
            <a:spAutoFit/>
          </a:bodyPr>
          <a:lstStyle/>
          <a:p>
            <a:pPr algn="ctr"/>
            <a:r>
              <a:rPr lang="sv-SE" sz="2000" b="1" dirty="0" smtClean="0">
                <a:ln>
                  <a:solidFill>
                    <a:srgbClr val="0070C0"/>
                  </a:solidFill>
                </a:ln>
              </a:rPr>
              <a:t>Mosander</a:t>
            </a:r>
            <a:endParaRPr lang="sv-SE" sz="2000" b="1" dirty="0">
              <a:ln>
                <a:solidFill>
                  <a:srgbClr val="0070C0"/>
                </a:solidFill>
              </a:ln>
            </a:endParaRPr>
          </a:p>
        </p:txBody>
      </p:sp>
      <p:sp>
        <p:nvSpPr>
          <p:cNvPr id="3" name="textruta 2"/>
          <p:cNvSpPr txBox="1"/>
          <p:nvPr/>
        </p:nvSpPr>
        <p:spPr>
          <a:xfrm>
            <a:off x="1812921" y="2100663"/>
            <a:ext cx="1769239" cy="369332"/>
          </a:xfrm>
          <a:prstGeom prst="rect">
            <a:avLst/>
          </a:prstGeom>
          <a:noFill/>
        </p:spPr>
        <p:txBody>
          <a:bodyPr wrap="square" rtlCol="0">
            <a:spAutoFit/>
          </a:bodyPr>
          <a:lstStyle/>
          <a:p>
            <a:pPr algn="ctr"/>
            <a:r>
              <a:rPr lang="sv-SE" dirty="0" smtClean="0"/>
              <a:t>Ytterby gruva</a:t>
            </a:r>
            <a:endParaRPr lang="sv-SE" dirty="0"/>
          </a:p>
        </p:txBody>
      </p:sp>
      <p:pic>
        <p:nvPicPr>
          <p:cNvPr id="21" name="Picture 7" descr="C:\Users\hakan\Documents\REE\Historia\Mosander_Carl_Gustav_b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504" y="2950151"/>
            <a:ext cx="1309873" cy="159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31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267744" y="476672"/>
            <a:ext cx="4104456" cy="523220"/>
          </a:xfrm>
          <a:prstGeom prst="rect">
            <a:avLst/>
          </a:prstGeom>
          <a:noFill/>
        </p:spPr>
        <p:txBody>
          <a:bodyPr wrap="square" rtlCol="0">
            <a:spAutoFit/>
          </a:bodyPr>
          <a:lstStyle/>
          <a:p>
            <a:pPr algn="ctr"/>
            <a:r>
              <a:rPr lang="sv-SE" sz="2800" dirty="0" smtClean="0"/>
              <a:t>Volvo XC60 Plugin-hybrid</a:t>
            </a:r>
            <a:endParaRPr lang="sv-SE" sz="2800" dirty="0"/>
          </a:p>
        </p:txBody>
      </p:sp>
      <p:pic>
        <p:nvPicPr>
          <p:cNvPr id="4" name="Picture 2" descr="XC60 Plug-In Hyb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5" y="2352058"/>
            <a:ext cx="8681114"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539552" y="1148601"/>
            <a:ext cx="1872208" cy="923330"/>
          </a:xfrm>
          <a:prstGeom prst="rect">
            <a:avLst/>
          </a:prstGeom>
          <a:noFill/>
        </p:spPr>
        <p:txBody>
          <a:bodyPr wrap="square" rtlCol="0">
            <a:spAutoFit/>
          </a:bodyPr>
          <a:lstStyle/>
          <a:p>
            <a:r>
              <a:rPr lang="sv-SE" b="1" dirty="0" smtClean="0"/>
              <a:t>Elektrisk motor och generator</a:t>
            </a:r>
          </a:p>
          <a:p>
            <a:pPr marL="285750" indent="-285750">
              <a:buFontTx/>
              <a:buChar char="-"/>
            </a:pPr>
            <a:endParaRPr lang="sv-SE" dirty="0"/>
          </a:p>
        </p:txBody>
      </p:sp>
      <p:cxnSp>
        <p:nvCxnSpPr>
          <p:cNvPr id="6" name="Rak pil 5"/>
          <p:cNvCxnSpPr/>
          <p:nvPr/>
        </p:nvCxnSpPr>
        <p:spPr>
          <a:xfrm>
            <a:off x="2123728" y="2492896"/>
            <a:ext cx="2196244" cy="993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ruta 6"/>
          <p:cNvSpPr txBox="1"/>
          <p:nvPr/>
        </p:nvSpPr>
        <p:spPr>
          <a:xfrm>
            <a:off x="333318" y="3024535"/>
            <a:ext cx="1584176" cy="923330"/>
          </a:xfrm>
          <a:prstGeom prst="rect">
            <a:avLst/>
          </a:prstGeom>
          <a:noFill/>
        </p:spPr>
        <p:txBody>
          <a:bodyPr wrap="square" rtlCol="0">
            <a:spAutoFit/>
          </a:bodyPr>
          <a:lstStyle/>
          <a:p>
            <a:r>
              <a:rPr lang="sv-SE" b="1" dirty="0" smtClean="0"/>
              <a:t>Elektriska sensorer</a:t>
            </a:r>
          </a:p>
          <a:p>
            <a:endParaRPr lang="sv-SE" dirty="0"/>
          </a:p>
        </p:txBody>
      </p:sp>
      <p:cxnSp>
        <p:nvCxnSpPr>
          <p:cNvPr id="8" name="Rak pil 7"/>
          <p:cNvCxnSpPr/>
          <p:nvPr/>
        </p:nvCxnSpPr>
        <p:spPr>
          <a:xfrm>
            <a:off x="1475656" y="3486200"/>
            <a:ext cx="1728192" cy="2308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333318" y="4113076"/>
            <a:ext cx="1430370" cy="369332"/>
          </a:xfrm>
          <a:prstGeom prst="rect">
            <a:avLst/>
          </a:prstGeom>
          <a:noFill/>
        </p:spPr>
        <p:txBody>
          <a:bodyPr wrap="square" rtlCol="0">
            <a:spAutoFit/>
          </a:bodyPr>
          <a:lstStyle/>
          <a:p>
            <a:r>
              <a:rPr lang="sv-SE" b="1" dirty="0" smtClean="0"/>
              <a:t>Strålkastare</a:t>
            </a:r>
          </a:p>
        </p:txBody>
      </p:sp>
      <p:cxnSp>
        <p:nvCxnSpPr>
          <p:cNvPr id="10" name="Rak pil 9"/>
          <p:cNvCxnSpPr/>
          <p:nvPr/>
        </p:nvCxnSpPr>
        <p:spPr>
          <a:xfrm flipV="1">
            <a:off x="1619672" y="3947865"/>
            <a:ext cx="1440160" cy="4883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ruta 10"/>
          <p:cNvSpPr txBox="1"/>
          <p:nvPr/>
        </p:nvSpPr>
        <p:spPr>
          <a:xfrm>
            <a:off x="1763688" y="5661248"/>
            <a:ext cx="3240360" cy="923330"/>
          </a:xfrm>
          <a:prstGeom prst="rect">
            <a:avLst/>
          </a:prstGeom>
          <a:noFill/>
        </p:spPr>
        <p:txBody>
          <a:bodyPr wrap="square" rtlCol="0">
            <a:spAutoFit/>
          </a:bodyPr>
          <a:lstStyle/>
          <a:p>
            <a:r>
              <a:rPr lang="sv-SE" b="1" dirty="0" smtClean="0"/>
              <a:t>Mer än 25 elektriska motorer som styr t.ex. fönsterhissar</a:t>
            </a:r>
          </a:p>
          <a:p>
            <a:r>
              <a:rPr lang="sv-SE" dirty="0" smtClean="0"/>
              <a:t>-</a:t>
            </a:r>
            <a:endParaRPr lang="sv-SE" dirty="0"/>
          </a:p>
        </p:txBody>
      </p:sp>
      <p:cxnSp>
        <p:nvCxnSpPr>
          <p:cNvPr id="12" name="Rak pil 11"/>
          <p:cNvCxnSpPr>
            <a:stCxn id="11" idx="0"/>
          </p:cNvCxnSpPr>
          <p:nvPr/>
        </p:nvCxnSpPr>
        <p:spPr>
          <a:xfrm flipV="1">
            <a:off x="3383868" y="4274658"/>
            <a:ext cx="612068" cy="1386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2562137" y="1134826"/>
            <a:ext cx="1656184" cy="369332"/>
          </a:xfrm>
          <a:prstGeom prst="rect">
            <a:avLst/>
          </a:prstGeom>
          <a:noFill/>
        </p:spPr>
        <p:txBody>
          <a:bodyPr wrap="square" rtlCol="0">
            <a:spAutoFit/>
          </a:bodyPr>
          <a:lstStyle/>
          <a:p>
            <a:r>
              <a:rPr lang="sv-SE" b="1" dirty="0" smtClean="0"/>
              <a:t>Uv-skyddsglas</a:t>
            </a:r>
          </a:p>
        </p:txBody>
      </p:sp>
      <p:cxnSp>
        <p:nvCxnSpPr>
          <p:cNvPr id="14" name="Rak pil 13"/>
          <p:cNvCxnSpPr>
            <a:stCxn id="13" idx="2"/>
          </p:cNvCxnSpPr>
          <p:nvPr/>
        </p:nvCxnSpPr>
        <p:spPr>
          <a:xfrm>
            <a:off x="3390229" y="1504158"/>
            <a:ext cx="1325787" cy="156480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4067944" y="1457991"/>
            <a:ext cx="1656184" cy="923330"/>
          </a:xfrm>
          <a:prstGeom prst="rect">
            <a:avLst/>
          </a:prstGeom>
          <a:noFill/>
        </p:spPr>
        <p:txBody>
          <a:bodyPr wrap="square" rtlCol="0">
            <a:spAutoFit/>
          </a:bodyPr>
          <a:lstStyle/>
          <a:p>
            <a:r>
              <a:rPr lang="sv-SE" b="1" dirty="0" smtClean="0"/>
              <a:t>Glas, speglar polerpulver</a:t>
            </a:r>
          </a:p>
          <a:p>
            <a:endParaRPr lang="sv-SE" dirty="0"/>
          </a:p>
        </p:txBody>
      </p:sp>
      <p:cxnSp>
        <p:nvCxnSpPr>
          <p:cNvPr id="16" name="Rak pil 15"/>
          <p:cNvCxnSpPr/>
          <p:nvPr/>
        </p:nvCxnSpPr>
        <p:spPr>
          <a:xfrm>
            <a:off x="4716016" y="2381321"/>
            <a:ext cx="180020" cy="543623"/>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textruta 16"/>
          <p:cNvSpPr txBox="1"/>
          <p:nvPr/>
        </p:nvSpPr>
        <p:spPr>
          <a:xfrm>
            <a:off x="5961321" y="999892"/>
            <a:ext cx="1872208" cy="369332"/>
          </a:xfrm>
          <a:prstGeom prst="rect">
            <a:avLst/>
          </a:prstGeom>
          <a:noFill/>
        </p:spPr>
        <p:txBody>
          <a:bodyPr wrap="square" rtlCol="0">
            <a:spAutoFit/>
          </a:bodyPr>
          <a:lstStyle/>
          <a:p>
            <a:r>
              <a:rPr lang="sv-SE" b="1" dirty="0" smtClean="0"/>
              <a:t>LED-skärmar</a:t>
            </a:r>
          </a:p>
        </p:txBody>
      </p:sp>
      <p:cxnSp>
        <p:nvCxnSpPr>
          <p:cNvPr id="18" name="Rak pil 17"/>
          <p:cNvCxnSpPr/>
          <p:nvPr/>
        </p:nvCxnSpPr>
        <p:spPr>
          <a:xfrm flipH="1">
            <a:off x="5148064" y="1504158"/>
            <a:ext cx="1296144" cy="16757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textruta 18"/>
          <p:cNvSpPr txBox="1"/>
          <p:nvPr/>
        </p:nvSpPr>
        <p:spPr>
          <a:xfrm>
            <a:off x="7368345" y="1724615"/>
            <a:ext cx="1584176" cy="646331"/>
          </a:xfrm>
          <a:prstGeom prst="rect">
            <a:avLst/>
          </a:prstGeom>
          <a:noFill/>
        </p:spPr>
        <p:txBody>
          <a:bodyPr wrap="square" rtlCol="0">
            <a:spAutoFit/>
          </a:bodyPr>
          <a:lstStyle/>
          <a:p>
            <a:r>
              <a:rPr lang="sv-SE" b="1" dirty="0" smtClean="0"/>
              <a:t>Tillsatser i dieselbränsle</a:t>
            </a:r>
          </a:p>
        </p:txBody>
      </p:sp>
      <p:cxnSp>
        <p:nvCxnSpPr>
          <p:cNvPr id="20" name="Rak pil 19"/>
          <p:cNvCxnSpPr/>
          <p:nvPr/>
        </p:nvCxnSpPr>
        <p:spPr>
          <a:xfrm flipH="1">
            <a:off x="7973399" y="2394103"/>
            <a:ext cx="330019" cy="12075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ruta 20"/>
          <p:cNvSpPr txBox="1"/>
          <p:nvPr/>
        </p:nvSpPr>
        <p:spPr>
          <a:xfrm>
            <a:off x="4968044" y="5590841"/>
            <a:ext cx="1692188" cy="646331"/>
          </a:xfrm>
          <a:prstGeom prst="rect">
            <a:avLst/>
          </a:prstGeom>
          <a:noFill/>
        </p:spPr>
        <p:txBody>
          <a:bodyPr wrap="square" rtlCol="0">
            <a:spAutoFit/>
          </a:bodyPr>
          <a:lstStyle/>
          <a:p>
            <a:r>
              <a:rPr lang="sv-SE" b="1" dirty="0" smtClean="0"/>
              <a:t>Nickelmetall-hybridbatteri</a:t>
            </a:r>
          </a:p>
        </p:txBody>
      </p:sp>
      <p:cxnSp>
        <p:nvCxnSpPr>
          <p:cNvPr id="22" name="Rak pil 21"/>
          <p:cNvCxnSpPr>
            <a:stCxn id="23" idx="1"/>
          </p:cNvCxnSpPr>
          <p:nvPr/>
        </p:nvCxnSpPr>
        <p:spPr>
          <a:xfrm flipH="1" flipV="1">
            <a:off x="7014290" y="4759409"/>
            <a:ext cx="354056" cy="6710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textruta 22"/>
          <p:cNvSpPr txBox="1"/>
          <p:nvPr/>
        </p:nvSpPr>
        <p:spPr>
          <a:xfrm>
            <a:off x="7368346" y="5107250"/>
            <a:ext cx="1584176" cy="646331"/>
          </a:xfrm>
          <a:prstGeom prst="rect">
            <a:avLst/>
          </a:prstGeom>
          <a:noFill/>
        </p:spPr>
        <p:txBody>
          <a:bodyPr wrap="square" rtlCol="0">
            <a:spAutoFit/>
          </a:bodyPr>
          <a:lstStyle/>
          <a:p>
            <a:r>
              <a:rPr lang="sv-SE" b="1" dirty="0" smtClean="0"/>
              <a:t>Katalytisk avgasrening</a:t>
            </a:r>
          </a:p>
        </p:txBody>
      </p:sp>
      <p:cxnSp>
        <p:nvCxnSpPr>
          <p:cNvPr id="24" name="Rak pil 23"/>
          <p:cNvCxnSpPr/>
          <p:nvPr/>
        </p:nvCxnSpPr>
        <p:spPr>
          <a:xfrm flipV="1">
            <a:off x="5526106" y="3601616"/>
            <a:ext cx="435216" cy="19908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48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203848" y="188640"/>
            <a:ext cx="2664296" cy="523220"/>
          </a:xfrm>
          <a:prstGeom prst="rect">
            <a:avLst/>
          </a:prstGeom>
          <a:noFill/>
        </p:spPr>
        <p:txBody>
          <a:bodyPr wrap="square" rtlCol="0">
            <a:spAutoFit/>
          </a:bodyPr>
          <a:lstStyle/>
          <a:p>
            <a:pPr algn="ctr"/>
            <a:r>
              <a:rPr lang="sv-SE"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Historik </a:t>
            </a:r>
            <a:endParaRPr lang="sv-SE"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Rektangel 3"/>
          <p:cNvSpPr/>
          <p:nvPr/>
        </p:nvSpPr>
        <p:spPr>
          <a:xfrm>
            <a:off x="413815" y="1109521"/>
            <a:ext cx="1331053" cy="584775"/>
          </a:xfrm>
          <a:prstGeom prst="rect">
            <a:avLst/>
          </a:prstGeom>
          <a:noFill/>
        </p:spPr>
        <p:txBody>
          <a:bodyPr wrap="square" lIns="91440" tIns="45720" rIns="91440" bIns="45720">
            <a:spAutoFit/>
          </a:bodyPr>
          <a:lstStyle/>
          <a:p>
            <a:pPr algn="ctr"/>
            <a:r>
              <a:rPr lang="sv-SE" sz="3200" b="1" dirty="0" smtClean="0">
                <a:ln w="10541" cmpd="sng">
                  <a:solidFill>
                    <a:schemeClr val="accent1">
                      <a:shade val="88000"/>
                      <a:satMod val="110000"/>
                    </a:schemeClr>
                  </a:solidFill>
                  <a:prstDash val="solid"/>
                </a:ln>
                <a:gradFill>
                  <a:gsLst>
                    <a:gs pos="0">
                      <a:srgbClr val="1A921A"/>
                    </a:gs>
                    <a:gs pos="15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1794</a:t>
            </a:r>
            <a:endParaRPr lang="sv-SE" sz="3200" b="1" dirty="0">
              <a:ln w="10541" cmpd="sng">
                <a:solidFill>
                  <a:schemeClr val="accent1">
                    <a:shade val="88000"/>
                    <a:satMod val="110000"/>
                  </a:schemeClr>
                </a:solidFill>
                <a:prstDash val="solid"/>
              </a:ln>
              <a:gradFill>
                <a:gsLst>
                  <a:gs pos="0">
                    <a:srgbClr val="1A921A"/>
                  </a:gs>
                  <a:gs pos="15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Rektangel 4"/>
          <p:cNvSpPr/>
          <p:nvPr/>
        </p:nvSpPr>
        <p:spPr>
          <a:xfrm>
            <a:off x="413816" y="3164399"/>
            <a:ext cx="1331053" cy="584775"/>
          </a:xfrm>
          <a:prstGeom prst="rect">
            <a:avLst/>
          </a:prstGeom>
          <a:noFill/>
        </p:spPr>
        <p:txBody>
          <a:bodyPr wrap="square" lIns="91440" tIns="45720" rIns="91440" bIns="45720">
            <a:spAutoFit/>
          </a:bodyPr>
          <a:lstStyle/>
          <a:p>
            <a:pPr algn="ctr"/>
            <a:r>
              <a:rPr lang="sv-SE" sz="3200" b="1" dirty="0" smtClean="0">
                <a:ln w="10541" cmpd="sng">
                  <a:solidFill>
                    <a:schemeClr val="accent1">
                      <a:shade val="88000"/>
                      <a:satMod val="110000"/>
                    </a:schemeClr>
                  </a:solidFill>
                  <a:prstDash val="solid"/>
                </a:ln>
                <a:gradFill>
                  <a:gsLst>
                    <a:gs pos="0">
                      <a:srgbClr val="1A921A"/>
                    </a:gs>
                    <a:gs pos="15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1843</a:t>
            </a:r>
            <a:endParaRPr lang="sv-SE" sz="3200" b="1" dirty="0">
              <a:ln w="10541" cmpd="sng">
                <a:solidFill>
                  <a:schemeClr val="accent1">
                    <a:shade val="88000"/>
                    <a:satMod val="110000"/>
                  </a:schemeClr>
                </a:solidFill>
                <a:prstDash val="solid"/>
              </a:ln>
              <a:gradFill>
                <a:gsLst>
                  <a:gs pos="0">
                    <a:srgbClr val="1A921A"/>
                  </a:gs>
                  <a:gs pos="15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Rektangel 6"/>
          <p:cNvSpPr/>
          <p:nvPr/>
        </p:nvSpPr>
        <p:spPr>
          <a:xfrm>
            <a:off x="480253" y="4457719"/>
            <a:ext cx="1331053" cy="584775"/>
          </a:xfrm>
          <a:prstGeom prst="rect">
            <a:avLst/>
          </a:prstGeom>
          <a:noFill/>
        </p:spPr>
        <p:txBody>
          <a:bodyPr wrap="square" lIns="91440" tIns="45720" rIns="91440" bIns="45720">
            <a:spAutoFit/>
          </a:bodyPr>
          <a:lstStyle/>
          <a:p>
            <a:pPr algn="ctr"/>
            <a:r>
              <a:rPr lang="sv-SE" sz="3200" b="1" dirty="0" smtClean="0">
                <a:ln w="10541" cmpd="sng">
                  <a:solidFill>
                    <a:schemeClr val="accent1">
                      <a:shade val="88000"/>
                      <a:satMod val="110000"/>
                    </a:schemeClr>
                  </a:solidFill>
                  <a:prstDash val="solid"/>
                </a:ln>
                <a:gradFill>
                  <a:gsLst>
                    <a:gs pos="0">
                      <a:srgbClr val="1A921A"/>
                    </a:gs>
                    <a:gs pos="15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1879</a:t>
            </a:r>
            <a:endParaRPr lang="sv-SE" sz="3200" b="1" dirty="0">
              <a:ln w="10541" cmpd="sng">
                <a:solidFill>
                  <a:schemeClr val="accent1">
                    <a:shade val="88000"/>
                    <a:satMod val="110000"/>
                  </a:schemeClr>
                </a:solidFill>
                <a:prstDash val="solid"/>
              </a:ln>
              <a:gradFill>
                <a:gsLst>
                  <a:gs pos="0">
                    <a:srgbClr val="1A921A"/>
                  </a:gs>
                  <a:gs pos="15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098" name="Picture 2" descr="C:\Users\hakan\Documents\REE\Historia\Johan Gadol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931" y="551477"/>
            <a:ext cx="1512168" cy="21006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p:cNvSpPr txBox="1"/>
          <p:nvPr/>
        </p:nvSpPr>
        <p:spPr>
          <a:xfrm>
            <a:off x="4355976" y="1293430"/>
            <a:ext cx="1368152" cy="400110"/>
          </a:xfrm>
          <a:prstGeom prst="rect">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sv-SE" sz="2000" b="1" dirty="0" smtClean="0"/>
              <a:t>Yttrium</a:t>
            </a:r>
            <a:endParaRPr lang="sv-SE" sz="2000" b="1" dirty="0"/>
          </a:p>
        </p:txBody>
      </p:sp>
      <p:sp>
        <p:nvSpPr>
          <p:cNvPr id="12" name="Höger 11"/>
          <p:cNvSpPr/>
          <p:nvPr/>
        </p:nvSpPr>
        <p:spPr>
          <a:xfrm>
            <a:off x="3511404" y="1391268"/>
            <a:ext cx="484532" cy="210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Vänster 12"/>
          <p:cNvSpPr/>
          <p:nvPr/>
        </p:nvSpPr>
        <p:spPr>
          <a:xfrm>
            <a:off x="6012160" y="1391267"/>
            <a:ext cx="504056" cy="2105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6" name="Grupp 5"/>
          <p:cNvGrpSpPr/>
          <p:nvPr/>
        </p:nvGrpSpPr>
        <p:grpSpPr>
          <a:xfrm>
            <a:off x="1795173" y="691045"/>
            <a:ext cx="1716231" cy="1400445"/>
            <a:chOff x="1795173" y="691045"/>
            <a:chExt cx="1716231" cy="1400445"/>
          </a:xfrm>
        </p:grpSpPr>
        <p:pic>
          <p:nvPicPr>
            <p:cNvPr id="4100" name="Picture 4" descr="http://www.mindat.org/arphotos/250-08723530011805613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73" y="691045"/>
              <a:ext cx="1716231" cy="1400445"/>
            </a:xfrm>
            <a:prstGeom prst="rect">
              <a:avLst/>
            </a:prstGeom>
            <a:noFill/>
            <a:extLst>
              <a:ext uri="{909E8E84-426E-40DD-AFC4-6F175D3DCCD1}">
                <a14:hiddenFill xmlns:a14="http://schemas.microsoft.com/office/drawing/2010/main">
                  <a:solidFill>
                    <a:srgbClr val="FFFFFF"/>
                  </a:solidFill>
                </a14:hiddenFill>
              </a:ext>
            </a:extLst>
          </p:spPr>
        </p:pic>
        <p:sp>
          <p:nvSpPr>
            <p:cNvPr id="14" name="textruta 13"/>
            <p:cNvSpPr txBox="1"/>
            <p:nvPr/>
          </p:nvSpPr>
          <p:spPr>
            <a:xfrm>
              <a:off x="1959450" y="1509630"/>
              <a:ext cx="1387676" cy="369332"/>
            </a:xfrm>
            <a:prstGeom prst="rect">
              <a:avLst/>
            </a:prstGeom>
            <a:noFill/>
          </p:spPr>
          <p:txBody>
            <a:bodyPr wrap="square" rtlCol="0">
              <a:spAutoFit/>
            </a:bodyPr>
            <a:lstStyle/>
            <a:p>
              <a:pPr algn="ctr"/>
              <a:r>
                <a:rPr lang="sv-SE" b="1" dirty="0" smtClean="0">
                  <a:solidFill>
                    <a:schemeClr val="bg1"/>
                  </a:solidFill>
                </a:rPr>
                <a:t>Gadolinit</a:t>
              </a:r>
              <a:endParaRPr lang="sv-SE" b="1" dirty="0">
                <a:solidFill>
                  <a:schemeClr val="bg1"/>
                </a:solidFill>
              </a:endParaRPr>
            </a:p>
          </p:txBody>
        </p:sp>
      </p:grpSp>
      <p:sp>
        <p:nvSpPr>
          <p:cNvPr id="15" name="textruta 14"/>
          <p:cNvSpPr txBox="1"/>
          <p:nvPr/>
        </p:nvSpPr>
        <p:spPr>
          <a:xfrm>
            <a:off x="6707378" y="2565326"/>
            <a:ext cx="1728192" cy="400110"/>
          </a:xfrm>
          <a:prstGeom prst="rect">
            <a:avLst/>
          </a:prstGeom>
          <a:noFill/>
        </p:spPr>
        <p:txBody>
          <a:bodyPr wrap="square" rtlCol="0">
            <a:spAutoFit/>
          </a:bodyPr>
          <a:lstStyle/>
          <a:p>
            <a:r>
              <a:rPr lang="sv-SE" sz="2000" b="1" dirty="0" smtClean="0"/>
              <a:t>Johan Gadolin</a:t>
            </a:r>
            <a:endParaRPr lang="sv-SE" sz="2000" b="1" dirty="0"/>
          </a:p>
        </p:txBody>
      </p:sp>
      <p:sp>
        <p:nvSpPr>
          <p:cNvPr id="16" name="textruta 15"/>
          <p:cNvSpPr txBox="1"/>
          <p:nvPr/>
        </p:nvSpPr>
        <p:spPr>
          <a:xfrm rot="10800000" flipV="1">
            <a:off x="2915816" y="3179184"/>
            <a:ext cx="108012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sz="2000" b="1" dirty="0" smtClean="0"/>
              <a:t>Yttrium</a:t>
            </a:r>
            <a:endParaRPr lang="sv-SE" sz="2000" b="1" dirty="0"/>
          </a:p>
        </p:txBody>
      </p:sp>
      <p:sp>
        <p:nvSpPr>
          <p:cNvPr id="19" name="textruta 18"/>
          <p:cNvSpPr txBox="1"/>
          <p:nvPr/>
        </p:nvSpPr>
        <p:spPr>
          <a:xfrm rot="10800000" flipV="1">
            <a:off x="4112928" y="3178921"/>
            <a:ext cx="108012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sv-SE" sz="2000" b="1" dirty="0" smtClean="0"/>
              <a:t>Erbium</a:t>
            </a:r>
            <a:endParaRPr lang="sv-SE" sz="2000" b="1" dirty="0"/>
          </a:p>
        </p:txBody>
      </p:sp>
      <p:sp>
        <p:nvSpPr>
          <p:cNvPr id="20" name="textruta 19"/>
          <p:cNvSpPr txBox="1"/>
          <p:nvPr/>
        </p:nvSpPr>
        <p:spPr>
          <a:xfrm rot="10800000" flipV="1">
            <a:off x="5290773" y="3172906"/>
            <a:ext cx="108012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sv-SE" sz="2000" b="1" dirty="0" smtClean="0"/>
              <a:t>Terbium</a:t>
            </a:r>
            <a:endParaRPr lang="sv-SE" sz="2000" b="1" dirty="0"/>
          </a:p>
        </p:txBody>
      </p:sp>
      <p:cxnSp>
        <p:nvCxnSpPr>
          <p:cNvPr id="18" name="Rak pil 17"/>
          <p:cNvCxnSpPr>
            <a:stCxn id="11" idx="2"/>
            <a:endCxn id="16" idx="0"/>
          </p:cNvCxnSpPr>
          <p:nvPr/>
        </p:nvCxnSpPr>
        <p:spPr>
          <a:xfrm flipH="1">
            <a:off x="3455876" y="1693540"/>
            <a:ext cx="1584176" cy="14856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Rak pil 21"/>
          <p:cNvCxnSpPr>
            <a:stCxn id="11" idx="2"/>
            <a:endCxn id="19" idx="0"/>
          </p:cNvCxnSpPr>
          <p:nvPr/>
        </p:nvCxnSpPr>
        <p:spPr>
          <a:xfrm flipH="1">
            <a:off x="4652988" y="1693540"/>
            <a:ext cx="387064" cy="148538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Rak pil 24"/>
          <p:cNvCxnSpPr>
            <a:stCxn id="11" idx="2"/>
            <a:endCxn id="20" idx="0"/>
          </p:cNvCxnSpPr>
          <p:nvPr/>
        </p:nvCxnSpPr>
        <p:spPr>
          <a:xfrm>
            <a:off x="5040052" y="1693540"/>
            <a:ext cx="790781" cy="147936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9" name="textruta 28"/>
          <p:cNvSpPr txBox="1"/>
          <p:nvPr/>
        </p:nvSpPr>
        <p:spPr>
          <a:xfrm>
            <a:off x="6923402" y="3172905"/>
            <a:ext cx="1296144" cy="400110"/>
          </a:xfrm>
          <a:prstGeom prst="rect">
            <a:avLst/>
          </a:prstGeom>
          <a:noFill/>
          <a:ln w="12700">
            <a:solidFill>
              <a:schemeClr val="tx1"/>
            </a:solidFill>
          </a:ln>
        </p:spPr>
        <p:txBody>
          <a:bodyPr wrap="square" rtlCol="0">
            <a:spAutoFit/>
          </a:bodyPr>
          <a:lstStyle/>
          <a:p>
            <a:pPr algn="ctr"/>
            <a:r>
              <a:rPr lang="sv-SE" sz="2000" b="1" dirty="0" smtClean="0">
                <a:ln>
                  <a:solidFill>
                    <a:srgbClr val="0070C0"/>
                  </a:solidFill>
                </a:ln>
              </a:rPr>
              <a:t>Mosander</a:t>
            </a:r>
            <a:endParaRPr lang="sv-SE" sz="2000" b="1" dirty="0">
              <a:ln>
                <a:solidFill>
                  <a:srgbClr val="0070C0"/>
                </a:solidFill>
              </a:ln>
            </a:endParaRPr>
          </a:p>
        </p:txBody>
      </p:sp>
      <p:sp>
        <p:nvSpPr>
          <p:cNvPr id="30" name="textruta 29"/>
          <p:cNvSpPr txBox="1"/>
          <p:nvPr/>
        </p:nvSpPr>
        <p:spPr>
          <a:xfrm>
            <a:off x="3157923" y="4510892"/>
            <a:ext cx="1332885"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sv-SE" sz="2000" b="1" dirty="0" smtClean="0"/>
              <a:t>Holmium</a:t>
            </a:r>
            <a:endParaRPr lang="sv-SE" sz="2000" b="1" dirty="0"/>
          </a:p>
        </p:txBody>
      </p:sp>
      <p:sp>
        <p:nvSpPr>
          <p:cNvPr id="31" name="textruta 30"/>
          <p:cNvSpPr txBox="1"/>
          <p:nvPr/>
        </p:nvSpPr>
        <p:spPr>
          <a:xfrm>
            <a:off x="4825697" y="4521726"/>
            <a:ext cx="1113511"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sv-SE" sz="2000" b="1" dirty="0" smtClean="0"/>
              <a:t>Thulium</a:t>
            </a:r>
            <a:endParaRPr lang="sv-SE" sz="2000" b="1" dirty="0"/>
          </a:p>
        </p:txBody>
      </p:sp>
      <p:cxnSp>
        <p:nvCxnSpPr>
          <p:cNvPr id="4097" name="Rak pil 4096"/>
          <p:cNvCxnSpPr>
            <a:endCxn id="30" idx="0"/>
          </p:cNvCxnSpPr>
          <p:nvPr/>
        </p:nvCxnSpPr>
        <p:spPr>
          <a:xfrm flipH="1">
            <a:off x="3824366" y="3573016"/>
            <a:ext cx="855645" cy="9378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01" name="Rak pil 4100"/>
          <p:cNvCxnSpPr>
            <a:endCxn id="31" idx="0"/>
          </p:cNvCxnSpPr>
          <p:nvPr/>
        </p:nvCxnSpPr>
        <p:spPr>
          <a:xfrm>
            <a:off x="4680012" y="3573016"/>
            <a:ext cx="702441" cy="9487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4102" name="Picture 5" descr="C:\Users\hakan\Documents\REE\Historia\Cleve_Per_Theod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3583" y="3846746"/>
            <a:ext cx="1326032" cy="1806719"/>
          </a:xfrm>
          <a:prstGeom prst="rect">
            <a:avLst/>
          </a:prstGeom>
          <a:noFill/>
          <a:extLst>
            <a:ext uri="{909E8E84-426E-40DD-AFC4-6F175D3DCCD1}">
              <a14:hiddenFill xmlns:a14="http://schemas.microsoft.com/office/drawing/2010/main">
                <a:solidFill>
                  <a:srgbClr val="FFFFFF"/>
                </a:solidFill>
              </a14:hiddenFill>
            </a:ext>
          </a:extLst>
        </p:spPr>
      </p:pic>
      <p:sp>
        <p:nvSpPr>
          <p:cNvPr id="4104" name="textruta 4103"/>
          <p:cNvSpPr txBox="1"/>
          <p:nvPr/>
        </p:nvSpPr>
        <p:spPr>
          <a:xfrm>
            <a:off x="5868144" y="5805264"/>
            <a:ext cx="2160240" cy="400110"/>
          </a:xfrm>
          <a:prstGeom prst="rect">
            <a:avLst/>
          </a:prstGeom>
          <a:noFill/>
        </p:spPr>
        <p:txBody>
          <a:bodyPr wrap="square" rtlCol="0">
            <a:spAutoFit/>
          </a:bodyPr>
          <a:lstStyle/>
          <a:p>
            <a:pPr algn="ctr"/>
            <a:r>
              <a:rPr lang="sv-SE" sz="2000" b="1" dirty="0" smtClean="0">
                <a:solidFill>
                  <a:schemeClr val="accent1">
                    <a:lumMod val="50000"/>
                  </a:schemeClr>
                </a:solidFill>
              </a:rPr>
              <a:t>Per Theodor Cleve</a:t>
            </a:r>
            <a:endParaRPr lang="sv-SE" sz="2000" b="1" dirty="0">
              <a:solidFill>
                <a:schemeClr val="accent1">
                  <a:lumMod val="50000"/>
                </a:schemeClr>
              </a:solidFill>
            </a:endParaRPr>
          </a:p>
        </p:txBody>
      </p:sp>
      <p:sp>
        <p:nvSpPr>
          <p:cNvPr id="4105" name="textruta 4104"/>
          <p:cNvSpPr txBox="1"/>
          <p:nvPr/>
        </p:nvSpPr>
        <p:spPr>
          <a:xfrm>
            <a:off x="3210635" y="5042494"/>
            <a:ext cx="2589675" cy="369332"/>
          </a:xfrm>
          <a:prstGeom prst="rect">
            <a:avLst/>
          </a:prstGeom>
          <a:noFill/>
        </p:spPr>
        <p:txBody>
          <a:bodyPr wrap="square" rtlCol="0">
            <a:spAutoFit/>
          </a:bodyPr>
          <a:lstStyle/>
          <a:p>
            <a:pPr algn="ctr"/>
            <a:r>
              <a:rPr lang="sv-SE" dirty="0" smtClean="0"/>
              <a:t>Spektralanalys</a:t>
            </a:r>
            <a:endParaRPr lang="sv-SE" dirty="0"/>
          </a:p>
        </p:txBody>
      </p:sp>
      <p:sp>
        <p:nvSpPr>
          <p:cNvPr id="4116" name="textruta 4115"/>
          <p:cNvSpPr txBox="1"/>
          <p:nvPr/>
        </p:nvSpPr>
        <p:spPr>
          <a:xfrm>
            <a:off x="2303748" y="5545744"/>
            <a:ext cx="180020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defPPr>
              <a:defRPr lang="sv-SE"/>
            </a:defPPr>
            <a:lvl1pPr algn="ctr">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v-SE" dirty="0"/>
              <a:t>Dysprosium</a:t>
            </a:r>
          </a:p>
        </p:txBody>
      </p:sp>
      <p:cxnSp>
        <p:nvCxnSpPr>
          <p:cNvPr id="4118" name="Rak pil 4117"/>
          <p:cNvCxnSpPr>
            <a:stCxn id="30" idx="2"/>
            <a:endCxn id="4116" idx="0"/>
          </p:cNvCxnSpPr>
          <p:nvPr/>
        </p:nvCxnSpPr>
        <p:spPr>
          <a:xfrm flipH="1">
            <a:off x="3203848" y="4911002"/>
            <a:ext cx="620518" cy="6347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Rektangel 54"/>
          <p:cNvSpPr/>
          <p:nvPr/>
        </p:nvSpPr>
        <p:spPr>
          <a:xfrm>
            <a:off x="480253" y="5420544"/>
            <a:ext cx="1331053" cy="584775"/>
          </a:xfrm>
          <a:prstGeom prst="rect">
            <a:avLst/>
          </a:prstGeom>
          <a:noFill/>
        </p:spPr>
        <p:txBody>
          <a:bodyPr wrap="square" lIns="91440" tIns="45720" rIns="91440" bIns="45720">
            <a:spAutoFit/>
          </a:bodyPr>
          <a:lstStyle/>
          <a:p>
            <a:pPr algn="ctr"/>
            <a:r>
              <a:rPr lang="sv-SE" sz="3200" b="1" dirty="0" smtClean="0">
                <a:ln w="10541" cmpd="sng">
                  <a:solidFill>
                    <a:schemeClr val="accent1">
                      <a:shade val="88000"/>
                      <a:satMod val="110000"/>
                    </a:schemeClr>
                  </a:solidFill>
                  <a:prstDash val="solid"/>
                </a:ln>
                <a:gradFill>
                  <a:gsLst>
                    <a:gs pos="0">
                      <a:srgbClr val="1A921A"/>
                    </a:gs>
                    <a:gs pos="15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1886</a:t>
            </a:r>
            <a:endParaRPr lang="sv-SE" sz="3200" b="1" dirty="0">
              <a:ln w="10541" cmpd="sng">
                <a:solidFill>
                  <a:schemeClr val="accent1">
                    <a:shade val="88000"/>
                    <a:satMod val="110000"/>
                  </a:schemeClr>
                </a:solidFill>
                <a:prstDash val="solid"/>
              </a:ln>
              <a:gradFill>
                <a:gsLst>
                  <a:gs pos="0">
                    <a:srgbClr val="1A921A"/>
                  </a:gs>
                  <a:gs pos="15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119" name="textruta 4118"/>
          <p:cNvSpPr txBox="1"/>
          <p:nvPr/>
        </p:nvSpPr>
        <p:spPr>
          <a:xfrm>
            <a:off x="1986499" y="6020908"/>
            <a:ext cx="2448272" cy="400110"/>
          </a:xfrm>
          <a:prstGeom prst="rect">
            <a:avLst/>
          </a:prstGeom>
          <a:noFill/>
        </p:spPr>
        <p:txBody>
          <a:bodyPr wrap="square" rtlCol="0">
            <a:spAutoFit/>
          </a:bodyPr>
          <a:lstStyle/>
          <a:p>
            <a:pPr algn="ctr"/>
            <a:r>
              <a:rPr lang="sv-SE" sz="2000" dirty="0" smtClean="0"/>
              <a:t>Paul de Boisboudran</a:t>
            </a:r>
            <a:endParaRPr lang="sv-SE" sz="2000" dirty="0"/>
          </a:p>
        </p:txBody>
      </p:sp>
      <p:sp>
        <p:nvSpPr>
          <p:cNvPr id="3" name="textruta 2"/>
          <p:cNvSpPr txBox="1"/>
          <p:nvPr/>
        </p:nvSpPr>
        <p:spPr>
          <a:xfrm>
            <a:off x="1812921" y="2100663"/>
            <a:ext cx="1769239" cy="369332"/>
          </a:xfrm>
          <a:prstGeom prst="rect">
            <a:avLst/>
          </a:prstGeom>
          <a:noFill/>
        </p:spPr>
        <p:txBody>
          <a:bodyPr wrap="square" rtlCol="0">
            <a:spAutoFit/>
          </a:bodyPr>
          <a:lstStyle/>
          <a:p>
            <a:pPr algn="ctr"/>
            <a:r>
              <a:rPr lang="sv-SE" dirty="0" smtClean="0"/>
              <a:t>Ytterby gruva</a:t>
            </a:r>
            <a:endParaRPr lang="sv-SE" dirty="0"/>
          </a:p>
        </p:txBody>
      </p:sp>
    </p:spTree>
    <p:extLst>
      <p:ext uri="{BB962C8B-B14F-4D97-AF65-F5344CB8AC3E}">
        <p14:creationId xmlns:p14="http://schemas.microsoft.com/office/powerpoint/2010/main" val="4080537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Bildresultat för spektralanalys bi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716827"/>
            <a:ext cx="7560840" cy="5665947"/>
          </a:xfrm>
          <a:prstGeom prst="rect">
            <a:avLst/>
          </a:prstGeom>
          <a:noFill/>
          <a:ln w="3175">
            <a:solidFill>
              <a:schemeClr val="bg1"/>
            </a:solidFill>
          </a:ln>
          <a:extLst>
            <a:ext uri="{909E8E84-426E-40DD-AFC4-6F175D3DCCD1}">
              <a14:hiddenFill xmlns:a14="http://schemas.microsoft.com/office/drawing/2010/main">
                <a:solidFill>
                  <a:srgbClr val="FFFFFF"/>
                </a:solidFill>
              </a14:hiddenFill>
            </a:ext>
          </a:extLst>
        </p:spPr>
      </p:pic>
      <p:sp>
        <p:nvSpPr>
          <p:cNvPr id="3" name="Rektangel 2"/>
          <p:cNvSpPr/>
          <p:nvPr/>
        </p:nvSpPr>
        <p:spPr>
          <a:xfrm>
            <a:off x="971600" y="980728"/>
            <a:ext cx="936104"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ktangel 3"/>
          <p:cNvSpPr/>
          <p:nvPr/>
        </p:nvSpPr>
        <p:spPr>
          <a:xfrm>
            <a:off x="1115616" y="1916832"/>
            <a:ext cx="792088"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extruta 4"/>
          <p:cNvSpPr txBox="1"/>
          <p:nvPr/>
        </p:nvSpPr>
        <p:spPr>
          <a:xfrm>
            <a:off x="1140480" y="2092206"/>
            <a:ext cx="983248" cy="369332"/>
          </a:xfrm>
          <a:prstGeom prst="rect">
            <a:avLst/>
          </a:prstGeom>
          <a:noFill/>
        </p:spPr>
        <p:txBody>
          <a:bodyPr wrap="square" rtlCol="0">
            <a:spAutoFit/>
          </a:bodyPr>
          <a:lstStyle/>
          <a:p>
            <a:r>
              <a:rPr lang="sv-SE" dirty="0" smtClean="0">
                <a:solidFill>
                  <a:schemeClr val="bg1"/>
                </a:solidFill>
              </a:rPr>
              <a:t>Vitt ljus</a:t>
            </a:r>
            <a:endParaRPr lang="sv-SE" dirty="0">
              <a:solidFill>
                <a:schemeClr val="bg1"/>
              </a:solidFill>
            </a:endParaRPr>
          </a:p>
        </p:txBody>
      </p:sp>
      <p:sp>
        <p:nvSpPr>
          <p:cNvPr id="6" name="Rektangel 5"/>
          <p:cNvSpPr/>
          <p:nvPr/>
        </p:nvSpPr>
        <p:spPr>
          <a:xfrm>
            <a:off x="3059832" y="716827"/>
            <a:ext cx="1512168" cy="2639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2871321" y="743443"/>
            <a:ext cx="1889190" cy="369332"/>
          </a:xfrm>
          <a:prstGeom prst="rect">
            <a:avLst/>
          </a:prstGeom>
          <a:noFill/>
        </p:spPr>
        <p:txBody>
          <a:bodyPr wrap="square" rtlCol="0">
            <a:spAutoFit/>
          </a:bodyPr>
          <a:lstStyle/>
          <a:p>
            <a:pPr algn="ctr"/>
            <a:r>
              <a:rPr lang="sv-SE" dirty="0" smtClean="0">
                <a:solidFill>
                  <a:schemeClr val="bg1"/>
                </a:solidFill>
              </a:rPr>
              <a:t>Spektroskop</a:t>
            </a:r>
            <a:endParaRPr lang="sv-SE" dirty="0">
              <a:solidFill>
                <a:schemeClr val="bg1"/>
              </a:solidFill>
            </a:endParaRPr>
          </a:p>
        </p:txBody>
      </p:sp>
      <p:sp>
        <p:nvSpPr>
          <p:cNvPr id="9" name="Rektangel 8"/>
          <p:cNvSpPr/>
          <p:nvPr/>
        </p:nvSpPr>
        <p:spPr>
          <a:xfrm>
            <a:off x="6300192" y="716827"/>
            <a:ext cx="1656184" cy="2639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p:cNvSpPr txBox="1"/>
          <p:nvPr/>
        </p:nvSpPr>
        <p:spPr>
          <a:xfrm>
            <a:off x="6156176" y="738290"/>
            <a:ext cx="1800200" cy="369332"/>
          </a:xfrm>
          <a:prstGeom prst="rect">
            <a:avLst/>
          </a:prstGeom>
          <a:noFill/>
        </p:spPr>
        <p:txBody>
          <a:bodyPr wrap="square" rtlCol="0">
            <a:spAutoFit/>
          </a:bodyPr>
          <a:lstStyle/>
          <a:p>
            <a:pPr algn="ctr"/>
            <a:r>
              <a:rPr lang="sv-SE" dirty="0" smtClean="0">
                <a:solidFill>
                  <a:schemeClr val="bg1"/>
                </a:solidFill>
              </a:rPr>
              <a:t>Spektra</a:t>
            </a:r>
            <a:endParaRPr lang="sv-SE" dirty="0">
              <a:solidFill>
                <a:schemeClr val="bg1"/>
              </a:solidFill>
            </a:endParaRPr>
          </a:p>
        </p:txBody>
      </p:sp>
      <p:sp>
        <p:nvSpPr>
          <p:cNvPr id="11" name="Rektangel 10"/>
          <p:cNvSpPr/>
          <p:nvPr/>
        </p:nvSpPr>
        <p:spPr>
          <a:xfrm>
            <a:off x="6444208" y="1916832"/>
            <a:ext cx="1512168" cy="175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textruta 11"/>
          <p:cNvSpPr txBox="1"/>
          <p:nvPr/>
        </p:nvSpPr>
        <p:spPr>
          <a:xfrm>
            <a:off x="6464859" y="1896427"/>
            <a:ext cx="1491517" cy="646331"/>
          </a:xfrm>
          <a:prstGeom prst="rect">
            <a:avLst/>
          </a:prstGeom>
          <a:noFill/>
        </p:spPr>
        <p:txBody>
          <a:bodyPr wrap="square" rtlCol="0">
            <a:spAutoFit/>
          </a:bodyPr>
          <a:lstStyle/>
          <a:p>
            <a:r>
              <a:rPr lang="sv-SE" dirty="0" smtClean="0">
                <a:solidFill>
                  <a:schemeClr val="bg1"/>
                </a:solidFill>
              </a:rPr>
              <a:t>Kontinuerligt spektrum</a:t>
            </a:r>
            <a:endParaRPr lang="sv-SE" dirty="0">
              <a:solidFill>
                <a:schemeClr val="bg1"/>
              </a:solidFill>
            </a:endParaRPr>
          </a:p>
        </p:txBody>
      </p:sp>
      <p:sp>
        <p:nvSpPr>
          <p:cNvPr id="13" name="Rektangel 12"/>
          <p:cNvSpPr/>
          <p:nvPr/>
        </p:nvSpPr>
        <p:spPr>
          <a:xfrm>
            <a:off x="984032" y="4098917"/>
            <a:ext cx="1296144" cy="180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textruta 13"/>
          <p:cNvSpPr txBox="1"/>
          <p:nvPr/>
        </p:nvSpPr>
        <p:spPr>
          <a:xfrm>
            <a:off x="971600" y="4128093"/>
            <a:ext cx="1152128" cy="369332"/>
          </a:xfrm>
          <a:prstGeom prst="rect">
            <a:avLst/>
          </a:prstGeom>
          <a:noFill/>
        </p:spPr>
        <p:txBody>
          <a:bodyPr wrap="square" rtlCol="0">
            <a:spAutoFit/>
          </a:bodyPr>
          <a:lstStyle/>
          <a:p>
            <a:r>
              <a:rPr lang="sv-SE" dirty="0" smtClean="0">
                <a:solidFill>
                  <a:schemeClr val="bg1"/>
                </a:solidFill>
              </a:rPr>
              <a:t>Het gas</a:t>
            </a:r>
            <a:endParaRPr lang="sv-SE" dirty="0">
              <a:solidFill>
                <a:schemeClr val="bg1"/>
              </a:solidFill>
            </a:endParaRPr>
          </a:p>
        </p:txBody>
      </p:sp>
      <p:sp>
        <p:nvSpPr>
          <p:cNvPr id="15" name="Rektangel 14"/>
          <p:cNvSpPr/>
          <p:nvPr/>
        </p:nvSpPr>
        <p:spPr>
          <a:xfrm>
            <a:off x="6156176" y="3933056"/>
            <a:ext cx="2232248" cy="5643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p:cNvSpPr txBox="1"/>
          <p:nvPr/>
        </p:nvSpPr>
        <p:spPr>
          <a:xfrm>
            <a:off x="5868144" y="3939153"/>
            <a:ext cx="2520280" cy="646331"/>
          </a:xfrm>
          <a:prstGeom prst="rect">
            <a:avLst/>
          </a:prstGeom>
          <a:noFill/>
        </p:spPr>
        <p:txBody>
          <a:bodyPr wrap="square" rtlCol="0">
            <a:spAutoFit/>
          </a:bodyPr>
          <a:lstStyle/>
          <a:p>
            <a:r>
              <a:rPr lang="sv-SE" dirty="0" smtClean="0">
                <a:solidFill>
                  <a:schemeClr val="bg1"/>
                </a:solidFill>
              </a:rPr>
              <a:t>Lysande spektrallinjer karakteristiska för gasen</a:t>
            </a:r>
            <a:endParaRPr lang="sv-SE" dirty="0">
              <a:solidFill>
                <a:schemeClr val="bg1"/>
              </a:solidFill>
            </a:endParaRPr>
          </a:p>
        </p:txBody>
      </p:sp>
      <p:sp>
        <p:nvSpPr>
          <p:cNvPr id="19" name="Rektangel med rundade hörn 18"/>
          <p:cNvSpPr/>
          <p:nvPr/>
        </p:nvSpPr>
        <p:spPr>
          <a:xfrm>
            <a:off x="984032" y="4746533"/>
            <a:ext cx="2011079" cy="504056"/>
          </a:xfrm>
          <a:prstGeom prst="roundRect">
            <a:avLst>
              <a:gd name="adj"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textruta 19"/>
          <p:cNvSpPr txBox="1"/>
          <p:nvPr/>
        </p:nvSpPr>
        <p:spPr>
          <a:xfrm>
            <a:off x="984032" y="4869160"/>
            <a:ext cx="1715760" cy="381429"/>
          </a:xfrm>
          <a:prstGeom prst="rect">
            <a:avLst/>
          </a:prstGeom>
          <a:noFill/>
        </p:spPr>
        <p:txBody>
          <a:bodyPr wrap="square" rtlCol="0">
            <a:spAutoFit/>
          </a:bodyPr>
          <a:lstStyle/>
          <a:p>
            <a:pPr algn="r"/>
            <a:r>
              <a:rPr lang="sv-SE" dirty="0" smtClean="0">
                <a:solidFill>
                  <a:schemeClr val="bg1"/>
                </a:solidFill>
              </a:rPr>
              <a:t>Kall gas</a:t>
            </a:r>
            <a:endParaRPr lang="sv-SE" dirty="0">
              <a:solidFill>
                <a:schemeClr val="bg1"/>
              </a:solidFill>
            </a:endParaRPr>
          </a:p>
        </p:txBody>
      </p:sp>
      <p:sp>
        <p:nvSpPr>
          <p:cNvPr id="21" name="Rektangel 20"/>
          <p:cNvSpPr/>
          <p:nvPr/>
        </p:nvSpPr>
        <p:spPr>
          <a:xfrm>
            <a:off x="984032" y="5967662"/>
            <a:ext cx="870312" cy="3614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textruta 21"/>
          <p:cNvSpPr txBox="1"/>
          <p:nvPr/>
        </p:nvSpPr>
        <p:spPr>
          <a:xfrm>
            <a:off x="984032" y="6013442"/>
            <a:ext cx="948536" cy="369332"/>
          </a:xfrm>
          <a:prstGeom prst="rect">
            <a:avLst/>
          </a:prstGeom>
          <a:noFill/>
        </p:spPr>
        <p:txBody>
          <a:bodyPr wrap="square" rtlCol="0">
            <a:spAutoFit/>
          </a:bodyPr>
          <a:lstStyle/>
          <a:p>
            <a:r>
              <a:rPr lang="sv-SE" dirty="0" smtClean="0">
                <a:solidFill>
                  <a:schemeClr val="bg1"/>
                </a:solidFill>
              </a:rPr>
              <a:t>Vitt ljus</a:t>
            </a:r>
            <a:endParaRPr lang="sv-SE" dirty="0">
              <a:solidFill>
                <a:schemeClr val="bg1"/>
              </a:solidFill>
            </a:endParaRPr>
          </a:p>
        </p:txBody>
      </p:sp>
      <p:sp>
        <p:nvSpPr>
          <p:cNvPr id="23" name="Rektangel 22"/>
          <p:cNvSpPr/>
          <p:nvPr/>
        </p:nvSpPr>
        <p:spPr>
          <a:xfrm>
            <a:off x="5868144" y="5967662"/>
            <a:ext cx="2664296" cy="4151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textruta 23"/>
          <p:cNvSpPr txBox="1"/>
          <p:nvPr/>
        </p:nvSpPr>
        <p:spPr>
          <a:xfrm>
            <a:off x="5652120" y="5874942"/>
            <a:ext cx="2736304" cy="584775"/>
          </a:xfrm>
          <a:prstGeom prst="rect">
            <a:avLst/>
          </a:prstGeom>
          <a:noFill/>
        </p:spPr>
        <p:txBody>
          <a:bodyPr wrap="square" rtlCol="0">
            <a:spAutoFit/>
          </a:bodyPr>
          <a:lstStyle/>
          <a:p>
            <a:pPr algn="ctr"/>
            <a:r>
              <a:rPr lang="sv-SE" sz="1600" dirty="0" smtClean="0">
                <a:solidFill>
                  <a:schemeClr val="bg1"/>
                </a:solidFill>
              </a:rPr>
              <a:t>Mörka karakteristiska absorptionslinjer</a:t>
            </a:r>
            <a:endParaRPr lang="sv-SE" sz="1600" dirty="0">
              <a:solidFill>
                <a:schemeClr val="bg1"/>
              </a:solidFill>
            </a:endParaRPr>
          </a:p>
        </p:txBody>
      </p:sp>
      <p:sp>
        <p:nvSpPr>
          <p:cNvPr id="26" name="textruta 25"/>
          <p:cNvSpPr txBox="1"/>
          <p:nvPr/>
        </p:nvSpPr>
        <p:spPr>
          <a:xfrm>
            <a:off x="2483768" y="260648"/>
            <a:ext cx="4572508" cy="461665"/>
          </a:xfrm>
          <a:prstGeom prst="rect">
            <a:avLst/>
          </a:prstGeom>
          <a:noFill/>
        </p:spPr>
        <p:txBody>
          <a:bodyPr wrap="square" rtlCol="0">
            <a:spAutoFit/>
          </a:bodyPr>
          <a:lstStyle/>
          <a:p>
            <a:pPr algn="ctr"/>
            <a:r>
              <a:rPr lang="sv-SE" sz="2400" b="1" dirty="0" smtClean="0"/>
              <a:t>Spektralanalys</a:t>
            </a:r>
            <a:endParaRPr lang="sv-SE" sz="2400" b="1" dirty="0"/>
          </a:p>
        </p:txBody>
      </p:sp>
    </p:spTree>
    <p:extLst>
      <p:ext uri="{BB962C8B-B14F-4D97-AF65-F5344CB8AC3E}">
        <p14:creationId xmlns:p14="http://schemas.microsoft.com/office/powerpoint/2010/main" val="10416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203848" y="188640"/>
            <a:ext cx="2664296" cy="523220"/>
          </a:xfrm>
          <a:prstGeom prst="rect">
            <a:avLst/>
          </a:prstGeom>
          <a:noFill/>
        </p:spPr>
        <p:txBody>
          <a:bodyPr wrap="square" rtlCol="0">
            <a:spAutoFit/>
          </a:bodyPr>
          <a:lstStyle/>
          <a:p>
            <a:pPr algn="ctr"/>
            <a:r>
              <a:rPr lang="sv-SE"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Historik</a:t>
            </a:r>
            <a:endParaRPr lang="sv-SE"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074" name="Picture 2" descr="http://www.mindat.org/img/tr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indat.org/img/tr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3224" y="650305"/>
            <a:ext cx="1559762" cy="126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2320503" y="1196761"/>
            <a:ext cx="1224136" cy="400110"/>
          </a:xfrm>
          <a:prstGeom prst="rect">
            <a:avLst/>
          </a:prstGeom>
          <a:noFill/>
        </p:spPr>
        <p:txBody>
          <a:bodyPr wrap="square" rtlCol="0">
            <a:spAutoFit/>
          </a:bodyPr>
          <a:lstStyle/>
          <a:p>
            <a:r>
              <a:rPr lang="sv-SE" sz="2000" b="1" dirty="0" smtClean="0">
                <a:solidFill>
                  <a:schemeClr val="bg1">
                    <a:lumMod val="95000"/>
                  </a:schemeClr>
                </a:solidFill>
              </a:rPr>
              <a:t>Bastnäsi</a:t>
            </a:r>
            <a:r>
              <a:rPr lang="sv-SE" dirty="0" smtClean="0">
                <a:solidFill>
                  <a:schemeClr val="bg1">
                    <a:lumMod val="95000"/>
                  </a:schemeClr>
                </a:solidFill>
              </a:rPr>
              <a:t>t</a:t>
            </a:r>
            <a:endParaRPr lang="sv-SE" dirty="0">
              <a:solidFill>
                <a:schemeClr val="bg1">
                  <a:lumMod val="95000"/>
                </a:schemeClr>
              </a:solidFill>
            </a:endParaRPr>
          </a:p>
        </p:txBody>
      </p:sp>
      <p:cxnSp>
        <p:nvCxnSpPr>
          <p:cNvPr id="6" name="Rak pil 5"/>
          <p:cNvCxnSpPr>
            <a:stCxn id="3077" idx="3"/>
            <a:endCxn id="9" idx="1"/>
          </p:cNvCxnSpPr>
          <p:nvPr/>
        </p:nvCxnSpPr>
        <p:spPr>
          <a:xfrm>
            <a:off x="3572986" y="1283569"/>
            <a:ext cx="1686522" cy="566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078" name="Picture 6" descr="C:\Users\hakan\Documents\REE\Historia\250px-Berzelius_painted_by_Södermark_18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769" y="188640"/>
            <a:ext cx="1170092" cy="1629767"/>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p:cNvSpPr txBox="1"/>
          <p:nvPr/>
        </p:nvSpPr>
        <p:spPr>
          <a:xfrm>
            <a:off x="6812767" y="1753634"/>
            <a:ext cx="1147579" cy="400110"/>
          </a:xfrm>
          <a:prstGeom prst="rect">
            <a:avLst/>
          </a:prstGeom>
          <a:noFill/>
        </p:spPr>
        <p:txBody>
          <a:bodyPr wrap="square" rtlCol="0">
            <a:spAutoFit/>
          </a:bodyPr>
          <a:lstStyle/>
          <a:p>
            <a:r>
              <a:rPr lang="sv-SE" sz="2000" b="1" dirty="0">
                <a:solidFill>
                  <a:schemeClr val="accent1">
                    <a:lumMod val="50000"/>
                  </a:schemeClr>
                </a:solidFill>
              </a:rPr>
              <a:t>Berzelius</a:t>
            </a:r>
          </a:p>
        </p:txBody>
      </p:sp>
      <p:sp>
        <p:nvSpPr>
          <p:cNvPr id="9" name="textruta 8"/>
          <p:cNvSpPr txBox="1"/>
          <p:nvPr/>
        </p:nvSpPr>
        <p:spPr>
          <a:xfrm>
            <a:off x="5259508" y="1140137"/>
            <a:ext cx="1080120" cy="400110"/>
          </a:xfrm>
          <a:prstGeom prst="rect">
            <a:avLst/>
          </a:prstGeom>
          <a:ln w="28575"/>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v-SE" sz="2000" b="1" dirty="0" smtClean="0"/>
              <a:t>Cerium</a:t>
            </a:r>
            <a:endParaRPr lang="sv-SE" sz="2000" b="1" dirty="0"/>
          </a:p>
        </p:txBody>
      </p:sp>
      <p:sp>
        <p:nvSpPr>
          <p:cNvPr id="21" name="Rektangel 20"/>
          <p:cNvSpPr/>
          <p:nvPr/>
        </p:nvSpPr>
        <p:spPr>
          <a:xfrm>
            <a:off x="434522" y="1017026"/>
            <a:ext cx="1331053" cy="646331"/>
          </a:xfrm>
          <a:prstGeom prst="rect">
            <a:avLst/>
          </a:prstGeom>
          <a:noFill/>
        </p:spPr>
        <p:txBody>
          <a:bodyPr wrap="square" lIns="91440" tIns="45720" rIns="91440" bIns="45720">
            <a:spAutoFit/>
          </a:bodyPr>
          <a:lstStyle/>
          <a:p>
            <a:pPr algn="ctr"/>
            <a:r>
              <a:rPr lang="sv-SE"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1803</a:t>
            </a:r>
            <a:endParaRPr lang="sv-SE"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ruta 6"/>
          <p:cNvSpPr txBox="1"/>
          <p:nvPr/>
        </p:nvSpPr>
        <p:spPr>
          <a:xfrm>
            <a:off x="2228562" y="1899356"/>
            <a:ext cx="1368152" cy="369332"/>
          </a:xfrm>
          <a:prstGeom prst="rect">
            <a:avLst/>
          </a:prstGeom>
          <a:noFill/>
        </p:spPr>
        <p:txBody>
          <a:bodyPr wrap="square" rtlCol="0">
            <a:spAutoFit/>
          </a:bodyPr>
          <a:lstStyle/>
          <a:p>
            <a:pPr algn="ctr"/>
            <a:r>
              <a:rPr lang="sv-SE" dirty="0" smtClean="0"/>
              <a:t>Bastnäs</a:t>
            </a:r>
            <a:endParaRPr lang="sv-SE" dirty="0"/>
          </a:p>
        </p:txBody>
      </p:sp>
    </p:spTree>
    <p:extLst>
      <p:ext uri="{BB962C8B-B14F-4D97-AF65-F5344CB8AC3E}">
        <p14:creationId xmlns:p14="http://schemas.microsoft.com/office/powerpoint/2010/main" val="118376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203848" y="188640"/>
            <a:ext cx="2664296" cy="523220"/>
          </a:xfrm>
          <a:prstGeom prst="rect">
            <a:avLst/>
          </a:prstGeom>
          <a:noFill/>
        </p:spPr>
        <p:txBody>
          <a:bodyPr wrap="square" rtlCol="0">
            <a:spAutoFit/>
          </a:bodyPr>
          <a:lstStyle/>
          <a:p>
            <a:pPr algn="ctr"/>
            <a:r>
              <a:rPr lang="sv-SE"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Historik</a:t>
            </a:r>
            <a:endParaRPr lang="sv-SE"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074" name="Picture 2" descr="http://www.mindat.org/img/tr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indat.org/img/tr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3224" y="650305"/>
            <a:ext cx="1559762" cy="126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2320503" y="1196761"/>
            <a:ext cx="1224136" cy="400110"/>
          </a:xfrm>
          <a:prstGeom prst="rect">
            <a:avLst/>
          </a:prstGeom>
          <a:noFill/>
        </p:spPr>
        <p:txBody>
          <a:bodyPr wrap="square" rtlCol="0">
            <a:spAutoFit/>
          </a:bodyPr>
          <a:lstStyle/>
          <a:p>
            <a:r>
              <a:rPr lang="sv-SE" sz="2000" b="1" dirty="0" smtClean="0">
                <a:solidFill>
                  <a:schemeClr val="bg1">
                    <a:lumMod val="95000"/>
                  </a:schemeClr>
                </a:solidFill>
              </a:rPr>
              <a:t>Bastnäsi</a:t>
            </a:r>
            <a:r>
              <a:rPr lang="sv-SE" dirty="0" smtClean="0">
                <a:solidFill>
                  <a:schemeClr val="bg1">
                    <a:lumMod val="95000"/>
                  </a:schemeClr>
                </a:solidFill>
              </a:rPr>
              <a:t>t</a:t>
            </a:r>
            <a:endParaRPr lang="sv-SE" dirty="0">
              <a:solidFill>
                <a:schemeClr val="bg1">
                  <a:lumMod val="95000"/>
                </a:schemeClr>
              </a:solidFill>
            </a:endParaRPr>
          </a:p>
        </p:txBody>
      </p:sp>
      <p:cxnSp>
        <p:nvCxnSpPr>
          <p:cNvPr id="6" name="Rak pil 5"/>
          <p:cNvCxnSpPr>
            <a:stCxn id="3077" idx="3"/>
            <a:endCxn id="9" idx="1"/>
          </p:cNvCxnSpPr>
          <p:nvPr/>
        </p:nvCxnSpPr>
        <p:spPr>
          <a:xfrm>
            <a:off x="3572986" y="1283569"/>
            <a:ext cx="1686522" cy="566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078" name="Picture 6" descr="C:\Users\hakan\Documents\REE\Historia\250px-Berzelius_painted_by_Södermark_18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769" y="188640"/>
            <a:ext cx="1170092" cy="1629767"/>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p:cNvSpPr txBox="1"/>
          <p:nvPr/>
        </p:nvSpPr>
        <p:spPr>
          <a:xfrm>
            <a:off x="6812767" y="1753634"/>
            <a:ext cx="1147579" cy="400110"/>
          </a:xfrm>
          <a:prstGeom prst="rect">
            <a:avLst/>
          </a:prstGeom>
          <a:noFill/>
        </p:spPr>
        <p:txBody>
          <a:bodyPr wrap="square" rtlCol="0">
            <a:spAutoFit/>
          </a:bodyPr>
          <a:lstStyle/>
          <a:p>
            <a:r>
              <a:rPr lang="sv-SE" sz="2000" b="1" dirty="0">
                <a:solidFill>
                  <a:schemeClr val="accent1">
                    <a:lumMod val="50000"/>
                  </a:schemeClr>
                </a:solidFill>
              </a:rPr>
              <a:t>Berzelius</a:t>
            </a:r>
          </a:p>
        </p:txBody>
      </p:sp>
      <p:sp>
        <p:nvSpPr>
          <p:cNvPr id="9" name="textruta 8"/>
          <p:cNvSpPr txBox="1"/>
          <p:nvPr/>
        </p:nvSpPr>
        <p:spPr>
          <a:xfrm>
            <a:off x="5259508" y="1140137"/>
            <a:ext cx="1080120" cy="400110"/>
          </a:xfrm>
          <a:prstGeom prst="rect">
            <a:avLst/>
          </a:prstGeom>
          <a:ln w="28575"/>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v-SE" sz="2000" b="1" dirty="0" smtClean="0"/>
              <a:t>Cerium</a:t>
            </a:r>
            <a:endParaRPr lang="sv-SE" sz="2000" b="1" dirty="0"/>
          </a:p>
        </p:txBody>
      </p:sp>
      <p:sp>
        <p:nvSpPr>
          <p:cNvPr id="10" name="textruta 9"/>
          <p:cNvSpPr txBox="1"/>
          <p:nvPr/>
        </p:nvSpPr>
        <p:spPr>
          <a:xfrm>
            <a:off x="4060547" y="2684549"/>
            <a:ext cx="1257866" cy="400110"/>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sv-SE" sz="2000" b="1" dirty="0" smtClean="0"/>
              <a:t>Lanthan</a:t>
            </a:r>
            <a:endParaRPr lang="sv-SE" sz="2000" b="1" dirty="0"/>
          </a:p>
        </p:txBody>
      </p:sp>
      <p:pic>
        <p:nvPicPr>
          <p:cNvPr id="3079" name="Picture 7" descr="C:\Users\hakan\Documents\REE\Historia\Mosander_Carl_Gustav_b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8202" y="2228463"/>
            <a:ext cx="1309873" cy="159804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Rak pil 13"/>
          <p:cNvCxnSpPr>
            <a:stCxn id="9" idx="2"/>
            <a:endCxn id="10" idx="0"/>
          </p:cNvCxnSpPr>
          <p:nvPr/>
        </p:nvCxnSpPr>
        <p:spPr>
          <a:xfrm flipH="1">
            <a:off x="4689480" y="1540247"/>
            <a:ext cx="1110088" cy="11443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6722199" y="3809389"/>
            <a:ext cx="1328716" cy="400110"/>
          </a:xfrm>
          <a:prstGeom prst="rect">
            <a:avLst/>
          </a:prstGeom>
          <a:noFill/>
        </p:spPr>
        <p:txBody>
          <a:bodyPr wrap="square" rtlCol="0">
            <a:spAutoFit/>
          </a:bodyPr>
          <a:lstStyle/>
          <a:p>
            <a:r>
              <a:rPr lang="sv-SE" sz="2000" b="1" dirty="0" smtClean="0">
                <a:solidFill>
                  <a:schemeClr val="accent1">
                    <a:lumMod val="50000"/>
                  </a:schemeClr>
                </a:solidFill>
              </a:rPr>
              <a:t>Mosander</a:t>
            </a:r>
            <a:endParaRPr lang="sv-SE" sz="2000" b="1" dirty="0">
              <a:solidFill>
                <a:schemeClr val="accent1">
                  <a:lumMod val="50000"/>
                </a:schemeClr>
              </a:solidFill>
            </a:endParaRPr>
          </a:p>
        </p:txBody>
      </p:sp>
      <p:cxnSp>
        <p:nvCxnSpPr>
          <p:cNvPr id="18" name="Rak pil 17"/>
          <p:cNvCxnSpPr>
            <a:stCxn id="10" idx="2"/>
          </p:cNvCxnSpPr>
          <p:nvPr/>
        </p:nvCxnSpPr>
        <p:spPr>
          <a:xfrm flipH="1">
            <a:off x="3441967" y="3084659"/>
            <a:ext cx="1247513" cy="4031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Ellips 18"/>
          <p:cNvSpPr/>
          <p:nvPr/>
        </p:nvSpPr>
        <p:spPr>
          <a:xfrm>
            <a:off x="2104595" y="3305441"/>
            <a:ext cx="1616087" cy="5218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textruta 19"/>
          <p:cNvSpPr txBox="1"/>
          <p:nvPr/>
        </p:nvSpPr>
        <p:spPr>
          <a:xfrm>
            <a:off x="2204834" y="3366309"/>
            <a:ext cx="1368152" cy="400110"/>
          </a:xfrm>
          <a:prstGeom prst="rect">
            <a:avLst/>
          </a:prstGeom>
          <a:noFill/>
        </p:spPr>
        <p:txBody>
          <a:bodyPr wrap="square" rtlCol="0">
            <a:spAutoFit/>
          </a:bodyPr>
          <a:lstStyle/>
          <a:p>
            <a:pPr algn="ctr"/>
            <a:r>
              <a:rPr lang="sv-SE" sz="2000" b="1" dirty="0" smtClean="0">
                <a:solidFill>
                  <a:schemeClr val="bg2"/>
                </a:solidFill>
              </a:rPr>
              <a:t>Didymium</a:t>
            </a:r>
            <a:endParaRPr lang="sv-SE" sz="2000" b="1" dirty="0">
              <a:solidFill>
                <a:schemeClr val="bg2"/>
              </a:solidFill>
            </a:endParaRPr>
          </a:p>
        </p:txBody>
      </p:sp>
      <p:sp>
        <p:nvSpPr>
          <p:cNvPr id="21" name="Rektangel 20"/>
          <p:cNvSpPr/>
          <p:nvPr/>
        </p:nvSpPr>
        <p:spPr>
          <a:xfrm>
            <a:off x="434522" y="1017026"/>
            <a:ext cx="1331053" cy="646331"/>
          </a:xfrm>
          <a:prstGeom prst="rect">
            <a:avLst/>
          </a:prstGeom>
          <a:noFill/>
        </p:spPr>
        <p:txBody>
          <a:bodyPr wrap="square" lIns="91440" tIns="45720" rIns="91440" bIns="45720">
            <a:spAutoFit/>
          </a:bodyPr>
          <a:lstStyle/>
          <a:p>
            <a:pPr algn="ctr"/>
            <a:r>
              <a:rPr lang="sv-SE"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1803</a:t>
            </a:r>
            <a:endParaRPr lang="sv-SE"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5" name="Rektangel 34"/>
          <p:cNvSpPr/>
          <p:nvPr/>
        </p:nvSpPr>
        <p:spPr>
          <a:xfrm>
            <a:off x="434522" y="2561438"/>
            <a:ext cx="1331053" cy="646331"/>
          </a:xfrm>
          <a:prstGeom prst="rect">
            <a:avLst/>
          </a:prstGeom>
          <a:noFill/>
        </p:spPr>
        <p:txBody>
          <a:bodyPr wrap="square" lIns="91440" tIns="45720" rIns="91440" bIns="45720">
            <a:spAutoFit/>
          </a:bodyPr>
          <a:lstStyle/>
          <a:p>
            <a:pPr algn="ctr"/>
            <a:r>
              <a:rPr lang="sv-SE"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1838</a:t>
            </a:r>
            <a:endParaRPr lang="sv-SE"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textruta 4"/>
          <p:cNvSpPr txBox="1"/>
          <p:nvPr/>
        </p:nvSpPr>
        <p:spPr>
          <a:xfrm>
            <a:off x="3833342" y="3428580"/>
            <a:ext cx="1165809" cy="369332"/>
          </a:xfrm>
          <a:prstGeom prst="rect">
            <a:avLst/>
          </a:prstGeom>
          <a:noFill/>
        </p:spPr>
        <p:txBody>
          <a:bodyPr wrap="square" rtlCol="0">
            <a:spAutoFit/>
          </a:bodyPr>
          <a:lstStyle/>
          <a:p>
            <a:r>
              <a:rPr lang="sv-SE" b="1" dirty="0" smtClean="0"/>
              <a:t>tvillingen</a:t>
            </a:r>
            <a:endParaRPr lang="sv-SE" b="1" dirty="0"/>
          </a:p>
        </p:txBody>
      </p:sp>
      <p:sp>
        <p:nvSpPr>
          <p:cNvPr id="7" name="textruta 6"/>
          <p:cNvSpPr txBox="1"/>
          <p:nvPr/>
        </p:nvSpPr>
        <p:spPr>
          <a:xfrm>
            <a:off x="2228562" y="1899356"/>
            <a:ext cx="1368152" cy="369332"/>
          </a:xfrm>
          <a:prstGeom prst="rect">
            <a:avLst/>
          </a:prstGeom>
          <a:noFill/>
        </p:spPr>
        <p:txBody>
          <a:bodyPr wrap="square" rtlCol="0">
            <a:spAutoFit/>
          </a:bodyPr>
          <a:lstStyle/>
          <a:p>
            <a:pPr algn="ctr"/>
            <a:r>
              <a:rPr lang="sv-SE" dirty="0" smtClean="0"/>
              <a:t>Bastnäs</a:t>
            </a:r>
            <a:endParaRPr lang="sv-SE" dirty="0"/>
          </a:p>
        </p:txBody>
      </p:sp>
    </p:spTree>
    <p:extLst>
      <p:ext uri="{BB962C8B-B14F-4D97-AF65-F5344CB8AC3E}">
        <p14:creationId xmlns:p14="http://schemas.microsoft.com/office/powerpoint/2010/main" val="228417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indat.org/img/tr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indat.org/img/tr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hakan\Documents\REE\Enskilda element\Neodymium - Wikipedia, the free encyclopedia_files\neodymox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348" y="5584862"/>
            <a:ext cx="884971" cy="49445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 10"/>
          <p:cNvGrpSpPr/>
          <p:nvPr/>
        </p:nvGrpSpPr>
        <p:grpSpPr>
          <a:xfrm>
            <a:off x="434522" y="188640"/>
            <a:ext cx="8081053" cy="5965609"/>
            <a:chOff x="434522" y="188640"/>
            <a:chExt cx="8081053" cy="5965609"/>
          </a:xfrm>
        </p:grpSpPr>
        <p:sp>
          <p:nvSpPr>
            <p:cNvPr id="19" name="Ellips 18"/>
            <p:cNvSpPr/>
            <p:nvPr/>
          </p:nvSpPr>
          <p:spPr>
            <a:xfrm>
              <a:off x="2104595" y="3305441"/>
              <a:ext cx="1616087" cy="5218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ruta 1"/>
            <p:cNvSpPr txBox="1"/>
            <p:nvPr/>
          </p:nvSpPr>
          <p:spPr>
            <a:xfrm>
              <a:off x="3203848" y="188640"/>
              <a:ext cx="2664296" cy="523220"/>
            </a:xfrm>
            <a:prstGeom prst="rect">
              <a:avLst/>
            </a:prstGeom>
            <a:noFill/>
          </p:spPr>
          <p:txBody>
            <a:bodyPr wrap="square" rtlCol="0">
              <a:spAutoFit/>
            </a:bodyPr>
            <a:lstStyle/>
            <a:p>
              <a:pPr algn="ctr"/>
              <a:r>
                <a:rPr lang="sv-SE"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Historik</a:t>
              </a:r>
              <a:endParaRPr lang="sv-SE"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3224" y="650305"/>
              <a:ext cx="1559762" cy="126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2320503" y="1196761"/>
              <a:ext cx="1224136" cy="400110"/>
            </a:xfrm>
            <a:prstGeom prst="rect">
              <a:avLst/>
            </a:prstGeom>
            <a:noFill/>
          </p:spPr>
          <p:txBody>
            <a:bodyPr wrap="square" rtlCol="0">
              <a:spAutoFit/>
            </a:bodyPr>
            <a:lstStyle/>
            <a:p>
              <a:r>
                <a:rPr lang="sv-SE" sz="2000" b="1" dirty="0" smtClean="0">
                  <a:solidFill>
                    <a:schemeClr val="bg1">
                      <a:lumMod val="95000"/>
                    </a:schemeClr>
                  </a:solidFill>
                </a:rPr>
                <a:t>Bastnäsi</a:t>
              </a:r>
              <a:r>
                <a:rPr lang="sv-SE" dirty="0" smtClean="0">
                  <a:solidFill>
                    <a:schemeClr val="bg1">
                      <a:lumMod val="95000"/>
                    </a:schemeClr>
                  </a:solidFill>
                </a:rPr>
                <a:t>t</a:t>
              </a:r>
              <a:endParaRPr lang="sv-SE" dirty="0">
                <a:solidFill>
                  <a:schemeClr val="bg1">
                    <a:lumMod val="95000"/>
                  </a:schemeClr>
                </a:solidFill>
              </a:endParaRPr>
            </a:p>
          </p:txBody>
        </p:sp>
        <p:cxnSp>
          <p:nvCxnSpPr>
            <p:cNvPr id="6" name="Rak pil 5"/>
            <p:cNvCxnSpPr>
              <a:stCxn id="3077" idx="3"/>
              <a:endCxn id="9" idx="1"/>
            </p:cNvCxnSpPr>
            <p:nvPr/>
          </p:nvCxnSpPr>
          <p:spPr>
            <a:xfrm>
              <a:off x="3572986" y="1283569"/>
              <a:ext cx="1686522" cy="566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078" name="Picture 6" descr="C:\Users\hakan\Documents\REE\Historia\250px-Berzelius_painted_by_Södermark_184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769" y="188640"/>
              <a:ext cx="1170092" cy="1629767"/>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p:cNvSpPr txBox="1"/>
            <p:nvPr/>
          </p:nvSpPr>
          <p:spPr>
            <a:xfrm>
              <a:off x="6812767" y="1753634"/>
              <a:ext cx="1147579" cy="400110"/>
            </a:xfrm>
            <a:prstGeom prst="rect">
              <a:avLst/>
            </a:prstGeom>
            <a:noFill/>
          </p:spPr>
          <p:txBody>
            <a:bodyPr wrap="square" rtlCol="0">
              <a:spAutoFit/>
            </a:bodyPr>
            <a:lstStyle/>
            <a:p>
              <a:r>
                <a:rPr lang="sv-SE" sz="2000" b="1" dirty="0">
                  <a:solidFill>
                    <a:schemeClr val="accent1">
                      <a:lumMod val="50000"/>
                    </a:schemeClr>
                  </a:solidFill>
                </a:rPr>
                <a:t>Berzelius</a:t>
              </a:r>
            </a:p>
          </p:txBody>
        </p:sp>
        <p:sp>
          <p:nvSpPr>
            <p:cNvPr id="9" name="textruta 8"/>
            <p:cNvSpPr txBox="1"/>
            <p:nvPr/>
          </p:nvSpPr>
          <p:spPr>
            <a:xfrm>
              <a:off x="5259508" y="1140137"/>
              <a:ext cx="1080120" cy="400110"/>
            </a:xfrm>
            <a:prstGeom prst="rect">
              <a:avLst/>
            </a:prstGeom>
            <a:ln w="28575"/>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v-SE" sz="2000" b="1" dirty="0" smtClean="0"/>
                <a:t>Cerium</a:t>
              </a:r>
              <a:endParaRPr lang="sv-SE" sz="2000" b="1" dirty="0"/>
            </a:p>
          </p:txBody>
        </p:sp>
        <p:sp>
          <p:nvSpPr>
            <p:cNvPr id="10" name="textruta 9"/>
            <p:cNvSpPr txBox="1"/>
            <p:nvPr/>
          </p:nvSpPr>
          <p:spPr>
            <a:xfrm>
              <a:off x="4060547" y="2684549"/>
              <a:ext cx="1257866" cy="400110"/>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sv-SE" sz="2000" b="1" dirty="0" smtClean="0"/>
                <a:t>Lanthan</a:t>
              </a:r>
              <a:endParaRPr lang="sv-SE" sz="2000" b="1" dirty="0"/>
            </a:p>
          </p:txBody>
        </p:sp>
        <p:pic>
          <p:nvPicPr>
            <p:cNvPr id="3079" name="Picture 7" descr="C:\Users\hakan\Documents\REE\Historia\Mosander_Carl_Gustav_b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8202" y="2228463"/>
              <a:ext cx="1309873" cy="159804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Rak pil 13"/>
            <p:cNvCxnSpPr>
              <a:stCxn id="9" idx="2"/>
              <a:endCxn id="10" idx="0"/>
            </p:cNvCxnSpPr>
            <p:nvPr/>
          </p:nvCxnSpPr>
          <p:spPr>
            <a:xfrm flipH="1">
              <a:off x="4689480" y="1540247"/>
              <a:ext cx="1110088" cy="11443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6722199" y="3809389"/>
              <a:ext cx="1328716" cy="400110"/>
            </a:xfrm>
            <a:prstGeom prst="rect">
              <a:avLst/>
            </a:prstGeom>
            <a:noFill/>
          </p:spPr>
          <p:txBody>
            <a:bodyPr wrap="square" rtlCol="0">
              <a:spAutoFit/>
            </a:bodyPr>
            <a:lstStyle/>
            <a:p>
              <a:r>
                <a:rPr lang="sv-SE" sz="2000" b="1" dirty="0" smtClean="0">
                  <a:solidFill>
                    <a:schemeClr val="accent1">
                      <a:lumMod val="50000"/>
                    </a:schemeClr>
                  </a:solidFill>
                </a:rPr>
                <a:t>Mosander</a:t>
              </a:r>
              <a:endParaRPr lang="sv-SE" sz="2000" b="1" dirty="0">
                <a:solidFill>
                  <a:schemeClr val="accent1">
                    <a:lumMod val="50000"/>
                  </a:schemeClr>
                </a:solidFill>
              </a:endParaRPr>
            </a:p>
          </p:txBody>
        </p:sp>
        <p:cxnSp>
          <p:nvCxnSpPr>
            <p:cNvPr id="18" name="Rak pil 17"/>
            <p:cNvCxnSpPr>
              <a:stCxn id="10" idx="2"/>
            </p:cNvCxnSpPr>
            <p:nvPr/>
          </p:nvCxnSpPr>
          <p:spPr>
            <a:xfrm flipH="1">
              <a:off x="3441967" y="3084659"/>
              <a:ext cx="1247513" cy="4031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ruta 19"/>
            <p:cNvSpPr txBox="1"/>
            <p:nvPr/>
          </p:nvSpPr>
          <p:spPr>
            <a:xfrm>
              <a:off x="2204834" y="3366309"/>
              <a:ext cx="1368152" cy="400110"/>
            </a:xfrm>
            <a:prstGeom prst="rect">
              <a:avLst/>
            </a:prstGeom>
            <a:noFill/>
          </p:spPr>
          <p:txBody>
            <a:bodyPr wrap="square" rtlCol="0">
              <a:spAutoFit/>
            </a:bodyPr>
            <a:lstStyle/>
            <a:p>
              <a:pPr algn="ctr"/>
              <a:r>
                <a:rPr lang="sv-SE" sz="2000" b="1" dirty="0" smtClean="0">
                  <a:solidFill>
                    <a:schemeClr val="bg2"/>
                  </a:solidFill>
                </a:rPr>
                <a:t>Didymium</a:t>
              </a:r>
              <a:endParaRPr lang="sv-SE" sz="2000" b="1" dirty="0">
                <a:solidFill>
                  <a:schemeClr val="bg2"/>
                </a:solidFill>
              </a:endParaRPr>
            </a:p>
          </p:txBody>
        </p:sp>
        <p:sp>
          <p:nvSpPr>
            <p:cNvPr id="21" name="Rektangel 20"/>
            <p:cNvSpPr/>
            <p:nvPr/>
          </p:nvSpPr>
          <p:spPr>
            <a:xfrm>
              <a:off x="434522" y="1017026"/>
              <a:ext cx="1331053" cy="646331"/>
            </a:xfrm>
            <a:prstGeom prst="rect">
              <a:avLst/>
            </a:prstGeom>
            <a:noFill/>
          </p:spPr>
          <p:txBody>
            <a:bodyPr wrap="square" lIns="91440" tIns="45720" rIns="91440" bIns="45720">
              <a:spAutoFit/>
            </a:bodyPr>
            <a:lstStyle/>
            <a:p>
              <a:pPr algn="ctr"/>
              <a:r>
                <a:rPr lang="sv-SE"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1803</a:t>
              </a:r>
              <a:endParaRPr lang="sv-SE"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23" name="Rak pil 22"/>
            <p:cNvCxnSpPr/>
            <p:nvPr/>
          </p:nvCxnSpPr>
          <p:spPr>
            <a:xfrm>
              <a:off x="3347864" y="3827288"/>
              <a:ext cx="1188130" cy="8673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Rak pil 26"/>
            <p:cNvCxnSpPr>
              <a:stCxn id="19" idx="4"/>
              <a:endCxn id="52" idx="0"/>
            </p:cNvCxnSpPr>
            <p:nvPr/>
          </p:nvCxnSpPr>
          <p:spPr>
            <a:xfrm>
              <a:off x="2912639" y="3827288"/>
              <a:ext cx="60380" cy="12276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Rektangel 34"/>
            <p:cNvSpPr/>
            <p:nvPr/>
          </p:nvSpPr>
          <p:spPr>
            <a:xfrm>
              <a:off x="434522" y="2561438"/>
              <a:ext cx="1331053" cy="646331"/>
            </a:xfrm>
            <a:prstGeom prst="rect">
              <a:avLst/>
            </a:prstGeom>
            <a:noFill/>
          </p:spPr>
          <p:txBody>
            <a:bodyPr wrap="square" lIns="91440" tIns="45720" rIns="91440" bIns="45720">
              <a:spAutoFit/>
            </a:bodyPr>
            <a:lstStyle/>
            <a:p>
              <a:pPr algn="ctr"/>
              <a:r>
                <a:rPr lang="sv-SE"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1838</a:t>
              </a:r>
              <a:endParaRPr lang="sv-SE"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6" name="Rektangel 35"/>
            <p:cNvSpPr/>
            <p:nvPr/>
          </p:nvSpPr>
          <p:spPr>
            <a:xfrm>
              <a:off x="434522" y="4869160"/>
              <a:ext cx="1331053" cy="646331"/>
            </a:xfrm>
            <a:prstGeom prst="rect">
              <a:avLst/>
            </a:prstGeom>
            <a:noFill/>
          </p:spPr>
          <p:txBody>
            <a:bodyPr wrap="square" lIns="91440" tIns="45720" rIns="91440" bIns="45720">
              <a:spAutoFit/>
            </a:bodyPr>
            <a:lstStyle/>
            <a:p>
              <a:pPr algn="ctr"/>
              <a:r>
                <a:rPr lang="sv-SE"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1885</a:t>
              </a:r>
              <a:endParaRPr lang="sv-SE"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3" name="textruta 32"/>
            <p:cNvSpPr txBox="1"/>
            <p:nvPr/>
          </p:nvSpPr>
          <p:spPr>
            <a:xfrm>
              <a:off x="6101031" y="5754139"/>
              <a:ext cx="2414544" cy="400110"/>
            </a:xfrm>
            <a:prstGeom prst="rect">
              <a:avLst/>
            </a:prstGeom>
            <a:noFill/>
          </p:spPr>
          <p:txBody>
            <a:bodyPr wrap="square" rtlCol="0">
              <a:spAutoFit/>
            </a:bodyPr>
            <a:lstStyle/>
            <a:p>
              <a:pPr algn="ctr"/>
              <a:r>
                <a:rPr lang="sv-SE" sz="2000" b="1" dirty="0" smtClean="0">
                  <a:solidFill>
                    <a:schemeClr val="accent1">
                      <a:lumMod val="50000"/>
                    </a:schemeClr>
                  </a:solidFill>
                </a:rPr>
                <a:t>von </a:t>
              </a:r>
              <a:r>
                <a:rPr lang="sv-SE" sz="2000" b="1" dirty="0">
                  <a:solidFill>
                    <a:schemeClr val="accent1">
                      <a:lumMod val="50000"/>
                    </a:schemeClr>
                  </a:solidFill>
                </a:rPr>
                <a:t>Welsbach</a:t>
              </a:r>
            </a:p>
          </p:txBody>
        </p:sp>
        <p:pic>
          <p:nvPicPr>
            <p:cNvPr id="3080" name="Picture 8" descr="C:\Users\hakan\Documents\REE\Historia\220px-Auer_von_Welsbach.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3545" y="4281366"/>
              <a:ext cx="1169517" cy="1472773"/>
            </a:xfrm>
            <a:prstGeom prst="rect">
              <a:avLst/>
            </a:prstGeom>
            <a:noFill/>
            <a:extLst>
              <a:ext uri="{909E8E84-426E-40DD-AFC4-6F175D3DCCD1}">
                <a14:hiddenFill xmlns:a14="http://schemas.microsoft.com/office/drawing/2010/main">
                  <a:solidFill>
                    <a:srgbClr val="FFFFFF"/>
                  </a:solidFill>
                </a14:hiddenFill>
              </a:ext>
            </a:extLst>
          </p:spPr>
        </p:pic>
        <p:sp>
          <p:nvSpPr>
            <p:cNvPr id="39" name="textruta 38"/>
            <p:cNvSpPr txBox="1"/>
            <p:nvPr/>
          </p:nvSpPr>
          <p:spPr>
            <a:xfrm>
              <a:off x="4535997" y="4694588"/>
              <a:ext cx="1872208" cy="369332"/>
            </a:xfrm>
            <a:prstGeom prst="rect">
              <a:avLst/>
            </a:prstGeom>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sv-SE" b="1" dirty="0" smtClean="0"/>
                <a:t>Praseodym</a:t>
              </a:r>
              <a:endParaRPr lang="sv-SE" dirty="0"/>
            </a:p>
          </p:txBody>
        </p:sp>
        <p:sp>
          <p:nvSpPr>
            <p:cNvPr id="47" name="textruta 46"/>
            <p:cNvSpPr txBox="1"/>
            <p:nvPr/>
          </p:nvSpPr>
          <p:spPr>
            <a:xfrm>
              <a:off x="4236222" y="5128180"/>
              <a:ext cx="2278602" cy="369332"/>
            </a:xfrm>
            <a:prstGeom prst="rect">
              <a:avLst/>
            </a:prstGeom>
            <a:noFill/>
          </p:spPr>
          <p:txBody>
            <a:bodyPr wrap="square" rtlCol="0">
              <a:spAutoFit/>
            </a:bodyPr>
            <a:lstStyle/>
            <a:p>
              <a:pPr algn="ctr"/>
              <a:r>
                <a:rPr lang="sv-SE" b="1" dirty="0"/>
                <a:t>den gröna tvillingen</a:t>
              </a:r>
              <a:endParaRPr lang="sv-SE" dirty="0"/>
            </a:p>
          </p:txBody>
        </p:sp>
        <p:sp>
          <p:nvSpPr>
            <p:cNvPr id="52" name="textruta 51"/>
            <p:cNvSpPr txBox="1"/>
            <p:nvPr/>
          </p:nvSpPr>
          <p:spPr>
            <a:xfrm>
              <a:off x="2044214" y="5054911"/>
              <a:ext cx="1857610" cy="369332"/>
            </a:xfrm>
            <a:prstGeom prst="rect">
              <a:avLst/>
            </a:prstGeom>
            <a:ln w="28575"/>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sv-SE" b="1" dirty="0" smtClean="0"/>
                <a:t>Neodymium</a:t>
              </a:r>
              <a:endParaRPr lang="sv-SE" b="1" dirty="0"/>
            </a:p>
          </p:txBody>
        </p:sp>
        <p:sp>
          <p:nvSpPr>
            <p:cNvPr id="54" name="textruta 53"/>
            <p:cNvSpPr txBox="1"/>
            <p:nvPr/>
          </p:nvSpPr>
          <p:spPr>
            <a:xfrm>
              <a:off x="2485358" y="5584862"/>
              <a:ext cx="2470647" cy="369332"/>
            </a:xfrm>
            <a:prstGeom prst="rect">
              <a:avLst/>
            </a:prstGeom>
            <a:noFill/>
          </p:spPr>
          <p:txBody>
            <a:bodyPr wrap="square" rtlCol="0">
              <a:spAutoFit/>
            </a:bodyPr>
            <a:lstStyle/>
            <a:p>
              <a:pPr algn="ctr"/>
              <a:r>
                <a:rPr lang="sv-SE" b="1" dirty="0" smtClean="0"/>
                <a:t>den nya tvillingen</a:t>
              </a:r>
              <a:endParaRPr lang="sv-SE" b="1" dirty="0"/>
            </a:p>
          </p:txBody>
        </p:sp>
        <p:sp>
          <p:nvSpPr>
            <p:cNvPr id="5" name="textruta 4"/>
            <p:cNvSpPr txBox="1"/>
            <p:nvPr/>
          </p:nvSpPr>
          <p:spPr>
            <a:xfrm>
              <a:off x="3833342" y="3428580"/>
              <a:ext cx="1165809" cy="369332"/>
            </a:xfrm>
            <a:prstGeom prst="rect">
              <a:avLst/>
            </a:prstGeom>
            <a:noFill/>
          </p:spPr>
          <p:txBody>
            <a:bodyPr wrap="square" rtlCol="0">
              <a:spAutoFit/>
            </a:bodyPr>
            <a:lstStyle/>
            <a:p>
              <a:r>
                <a:rPr lang="sv-SE" b="1" dirty="0" smtClean="0"/>
                <a:t>tvillingen</a:t>
              </a:r>
              <a:endParaRPr lang="sv-SE" b="1" dirty="0"/>
            </a:p>
          </p:txBody>
        </p:sp>
        <p:sp>
          <p:nvSpPr>
            <p:cNvPr id="7" name="textruta 6"/>
            <p:cNvSpPr txBox="1"/>
            <p:nvPr/>
          </p:nvSpPr>
          <p:spPr>
            <a:xfrm>
              <a:off x="2228562" y="1899356"/>
              <a:ext cx="1368152" cy="369332"/>
            </a:xfrm>
            <a:prstGeom prst="rect">
              <a:avLst/>
            </a:prstGeom>
            <a:noFill/>
          </p:spPr>
          <p:txBody>
            <a:bodyPr wrap="square" rtlCol="0">
              <a:spAutoFit/>
            </a:bodyPr>
            <a:lstStyle/>
            <a:p>
              <a:pPr algn="ctr"/>
              <a:r>
                <a:rPr lang="sv-SE" dirty="0" smtClean="0"/>
                <a:t>Bastnäs</a:t>
              </a:r>
              <a:endParaRPr lang="sv-SE" dirty="0"/>
            </a:p>
          </p:txBody>
        </p:sp>
      </p:grpSp>
    </p:spTree>
    <p:extLst>
      <p:ext uri="{BB962C8B-B14F-4D97-AF65-F5344CB8AC3E}">
        <p14:creationId xmlns:p14="http://schemas.microsoft.com/office/powerpoint/2010/main" val="255859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381599" y="159390"/>
            <a:ext cx="4248472" cy="461665"/>
          </a:xfrm>
          <a:prstGeom prst="rect">
            <a:avLst/>
          </a:prstGeom>
          <a:noFill/>
        </p:spPr>
        <p:txBody>
          <a:bodyPr wrap="square" rtlCol="0">
            <a:spAutoFit/>
          </a:bodyPr>
          <a:lstStyle/>
          <a:p>
            <a:pPr algn="ctr"/>
            <a:r>
              <a:rPr lang="sv-SE" sz="2400" dirty="0" smtClean="0"/>
              <a:t>REE upptäckter </a:t>
            </a:r>
            <a:endParaRPr lang="sv-SE" sz="2400" dirty="0"/>
          </a:p>
        </p:txBody>
      </p:sp>
      <p:graphicFrame>
        <p:nvGraphicFramePr>
          <p:cNvPr id="3" name="Tabell 2"/>
          <p:cNvGraphicFramePr>
            <a:graphicFrameLocks noGrp="1"/>
          </p:cNvGraphicFramePr>
          <p:nvPr>
            <p:extLst>
              <p:ext uri="{D42A27DB-BD31-4B8C-83A1-F6EECF244321}">
                <p14:modId xmlns:p14="http://schemas.microsoft.com/office/powerpoint/2010/main" val="4205243757"/>
              </p:ext>
            </p:extLst>
          </p:nvPr>
        </p:nvGraphicFramePr>
        <p:xfrm>
          <a:off x="683568" y="692696"/>
          <a:ext cx="8208913" cy="2814978"/>
        </p:xfrm>
        <a:graphic>
          <a:graphicData uri="http://schemas.openxmlformats.org/drawingml/2006/table">
            <a:tbl>
              <a:tblPr firstRow="1" bandRow="1">
                <a:tableStyleId>{5C22544A-7EE6-4342-B048-85BDC9FD1C3A}</a:tableStyleId>
              </a:tblPr>
              <a:tblGrid>
                <a:gridCol w="758912"/>
                <a:gridCol w="1690395"/>
                <a:gridCol w="3592284"/>
                <a:gridCol w="2167322"/>
              </a:tblGrid>
              <a:tr h="284377">
                <a:tc>
                  <a:txBody>
                    <a:bodyPr/>
                    <a:lstStyle/>
                    <a:p>
                      <a:r>
                        <a:rPr lang="sv-SE" sz="1400" dirty="0" smtClean="0"/>
                        <a:t>År</a:t>
                      </a:r>
                      <a:endParaRPr lang="sv-SE" sz="1400" dirty="0"/>
                    </a:p>
                  </a:txBody>
                  <a:tcPr/>
                </a:tc>
                <a:tc>
                  <a:txBody>
                    <a:bodyPr/>
                    <a:lstStyle/>
                    <a:p>
                      <a:r>
                        <a:rPr lang="sv-SE" sz="1400" dirty="0" smtClean="0"/>
                        <a:t>Grundämne</a:t>
                      </a:r>
                      <a:endParaRPr lang="sv-SE" sz="1400" dirty="0"/>
                    </a:p>
                  </a:txBody>
                  <a:tcPr/>
                </a:tc>
                <a:tc>
                  <a:txBody>
                    <a:bodyPr/>
                    <a:lstStyle/>
                    <a:p>
                      <a:r>
                        <a:rPr lang="sv-SE" sz="1400" dirty="0" smtClean="0"/>
                        <a:t>Namnets ursprung</a:t>
                      </a:r>
                      <a:endParaRPr lang="sv-SE" sz="1400" dirty="0"/>
                    </a:p>
                  </a:txBody>
                  <a:tcPr/>
                </a:tc>
                <a:tc>
                  <a:txBody>
                    <a:bodyPr/>
                    <a:lstStyle/>
                    <a:p>
                      <a:r>
                        <a:rPr lang="sv-SE" sz="1400" dirty="0" smtClean="0"/>
                        <a:t>Upptäckare</a:t>
                      </a:r>
                      <a:endParaRPr lang="sv-SE" sz="1400" dirty="0"/>
                    </a:p>
                  </a:txBody>
                  <a:tcPr/>
                </a:tc>
              </a:tr>
              <a:tr h="332003">
                <a:tc>
                  <a:txBody>
                    <a:bodyPr/>
                    <a:lstStyle/>
                    <a:p>
                      <a:r>
                        <a:rPr lang="sv-SE" sz="1400" dirty="0" smtClean="0"/>
                        <a:t>1878</a:t>
                      </a:r>
                      <a:endParaRPr lang="sv-SE" sz="1400" dirty="0"/>
                    </a:p>
                  </a:txBody>
                  <a:tcPr/>
                </a:tc>
                <a:tc>
                  <a:txBody>
                    <a:bodyPr/>
                    <a:lstStyle/>
                    <a:p>
                      <a:r>
                        <a:rPr lang="sv-SE" sz="1400" dirty="0" smtClean="0"/>
                        <a:t>Ytterbium</a:t>
                      </a:r>
                      <a:endParaRPr lang="sv-S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dirty="0" smtClean="0"/>
                        <a:t>Efter Ytterby gruva</a:t>
                      </a:r>
                      <a:endParaRPr lang="sv-S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dirty="0" smtClean="0"/>
                        <a:t>Jean Charles de Marignac</a:t>
                      </a:r>
                      <a:endParaRPr lang="sv-SE" sz="1400" dirty="0"/>
                    </a:p>
                  </a:txBody>
                  <a:tcPr/>
                </a:tc>
              </a:tr>
              <a:tr h="332003">
                <a:tc>
                  <a:txBody>
                    <a:bodyPr/>
                    <a:lstStyle/>
                    <a:p>
                      <a:r>
                        <a:rPr lang="sv-SE" sz="1400" dirty="0" smtClean="0"/>
                        <a:t>1879</a:t>
                      </a:r>
                      <a:endParaRPr lang="sv-SE" sz="1400" dirty="0"/>
                    </a:p>
                  </a:txBody>
                  <a:tcPr/>
                </a:tc>
                <a:tc>
                  <a:txBody>
                    <a:bodyPr/>
                    <a:lstStyle/>
                    <a:p>
                      <a:r>
                        <a:rPr lang="sv-SE" sz="1400" dirty="0" smtClean="0"/>
                        <a:t>Samarium</a:t>
                      </a:r>
                      <a:endParaRPr lang="sv-SE" sz="1400" dirty="0"/>
                    </a:p>
                  </a:txBody>
                  <a:tcPr/>
                </a:tc>
                <a:tc>
                  <a:txBody>
                    <a:bodyPr/>
                    <a:lstStyle/>
                    <a:p>
                      <a:r>
                        <a:rPr lang="sv-SE" sz="1400" dirty="0" smtClean="0"/>
                        <a:t>Efter mineralet samarskit</a:t>
                      </a:r>
                      <a:endParaRPr lang="sv-SE" sz="1400" dirty="0"/>
                    </a:p>
                  </a:txBody>
                  <a:tcPr/>
                </a:tc>
                <a:tc>
                  <a:txBody>
                    <a:bodyPr/>
                    <a:lstStyle/>
                    <a:p>
                      <a:r>
                        <a:rPr lang="sv-SE" sz="1400" dirty="0" smtClean="0"/>
                        <a:t>Paul de Boisboudran</a:t>
                      </a:r>
                      <a:endParaRPr lang="sv-SE" sz="1400" dirty="0"/>
                    </a:p>
                  </a:txBody>
                  <a:tcPr/>
                </a:tc>
              </a:tr>
              <a:tr h="332003">
                <a:tc>
                  <a:txBody>
                    <a:bodyPr/>
                    <a:lstStyle/>
                    <a:p>
                      <a:r>
                        <a:rPr lang="sv-SE" sz="1400" dirty="0" smtClean="0"/>
                        <a:t>1879</a:t>
                      </a:r>
                      <a:endParaRPr lang="sv-SE" sz="1400" dirty="0"/>
                    </a:p>
                  </a:txBody>
                  <a:tcPr/>
                </a:tc>
                <a:tc>
                  <a:txBody>
                    <a:bodyPr/>
                    <a:lstStyle/>
                    <a:p>
                      <a:r>
                        <a:rPr lang="sv-SE" sz="1400" dirty="0" smtClean="0"/>
                        <a:t>Scandium</a:t>
                      </a:r>
                      <a:endParaRPr lang="sv-SE" sz="1400" dirty="0"/>
                    </a:p>
                  </a:txBody>
                  <a:tcPr/>
                </a:tc>
                <a:tc>
                  <a:txBody>
                    <a:bodyPr/>
                    <a:lstStyle/>
                    <a:p>
                      <a:r>
                        <a:rPr lang="sv-SE" sz="1400" dirty="0" smtClean="0"/>
                        <a:t>Efter Skandinavien</a:t>
                      </a:r>
                      <a:endParaRPr lang="sv-S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dirty="0" smtClean="0"/>
                        <a:t>Lars Fredrik Nilsson</a:t>
                      </a:r>
                      <a:endParaRPr lang="sv-SE" sz="1400" dirty="0"/>
                    </a:p>
                  </a:txBody>
                  <a:tcPr/>
                </a:tc>
              </a:tr>
              <a:tr h="332003">
                <a:tc>
                  <a:txBody>
                    <a:bodyPr/>
                    <a:lstStyle/>
                    <a:p>
                      <a:r>
                        <a:rPr lang="sv-SE" sz="1400" dirty="0" smtClean="0"/>
                        <a:t>1880</a:t>
                      </a:r>
                      <a:endParaRPr lang="sv-SE" sz="1400" dirty="0"/>
                    </a:p>
                  </a:txBody>
                  <a:tcPr/>
                </a:tc>
                <a:tc>
                  <a:txBody>
                    <a:bodyPr/>
                    <a:lstStyle/>
                    <a:p>
                      <a:r>
                        <a:rPr lang="sv-SE" sz="1400" dirty="0" smtClean="0"/>
                        <a:t>Gadolinium</a:t>
                      </a:r>
                      <a:endParaRPr lang="sv-SE" sz="1400" dirty="0"/>
                    </a:p>
                  </a:txBody>
                  <a:tcPr/>
                </a:tc>
                <a:tc>
                  <a:txBody>
                    <a:bodyPr/>
                    <a:lstStyle/>
                    <a:p>
                      <a:r>
                        <a:rPr lang="sv-SE" sz="1400" dirty="0" smtClean="0"/>
                        <a:t>Efter</a:t>
                      </a:r>
                      <a:r>
                        <a:rPr lang="sv-SE" sz="1400" baseline="0" dirty="0" smtClean="0"/>
                        <a:t> Johan Gadolin</a:t>
                      </a:r>
                      <a:endParaRPr lang="sv-S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dirty="0" smtClean="0"/>
                        <a:t>Jean Charles de Marignac</a:t>
                      </a:r>
                      <a:endParaRPr lang="sv-SE" sz="1400" dirty="0"/>
                    </a:p>
                  </a:txBody>
                  <a:tcPr/>
                </a:tc>
              </a:tr>
              <a:tr h="332003">
                <a:tc>
                  <a:txBody>
                    <a:bodyPr/>
                    <a:lstStyle/>
                    <a:p>
                      <a:r>
                        <a:rPr lang="sv-SE" sz="1400" dirty="0" smtClean="0"/>
                        <a:t>1896</a:t>
                      </a:r>
                      <a:endParaRPr lang="sv-SE" sz="1400" dirty="0"/>
                    </a:p>
                  </a:txBody>
                  <a:tcPr/>
                </a:tc>
                <a:tc>
                  <a:txBody>
                    <a:bodyPr/>
                    <a:lstStyle/>
                    <a:p>
                      <a:r>
                        <a:rPr lang="sv-SE" sz="1400" dirty="0" smtClean="0"/>
                        <a:t>Europium</a:t>
                      </a:r>
                      <a:endParaRPr lang="sv-SE" sz="1400" dirty="0"/>
                    </a:p>
                  </a:txBody>
                  <a:tcPr/>
                </a:tc>
                <a:tc>
                  <a:txBody>
                    <a:bodyPr/>
                    <a:lstStyle/>
                    <a:p>
                      <a:r>
                        <a:rPr lang="sv-SE" sz="1400" dirty="0" smtClean="0"/>
                        <a:t>Efter Europa</a:t>
                      </a:r>
                      <a:endParaRPr lang="sv-SE" sz="1400" dirty="0"/>
                    </a:p>
                  </a:txBody>
                  <a:tcPr/>
                </a:tc>
                <a:tc>
                  <a:txBody>
                    <a:bodyPr/>
                    <a:lstStyle/>
                    <a:p>
                      <a:r>
                        <a:rPr lang="sv-SE" sz="1400" dirty="0" smtClean="0"/>
                        <a:t>Eugene Demarcay</a:t>
                      </a:r>
                      <a:endParaRPr lang="sv-SE" sz="1400" dirty="0"/>
                    </a:p>
                  </a:txBody>
                  <a:tcPr/>
                </a:tc>
              </a:tr>
              <a:tr h="332003">
                <a:tc>
                  <a:txBody>
                    <a:bodyPr/>
                    <a:lstStyle/>
                    <a:p>
                      <a:r>
                        <a:rPr lang="sv-SE" sz="1400" dirty="0" smtClean="0"/>
                        <a:t>1907</a:t>
                      </a:r>
                      <a:endParaRPr lang="sv-SE" sz="1400" dirty="0"/>
                    </a:p>
                  </a:txBody>
                  <a:tcPr/>
                </a:tc>
                <a:tc>
                  <a:txBody>
                    <a:bodyPr/>
                    <a:lstStyle/>
                    <a:p>
                      <a:r>
                        <a:rPr lang="sv-SE" sz="1400" dirty="0" smtClean="0"/>
                        <a:t>Lutetium</a:t>
                      </a:r>
                      <a:endParaRPr lang="sv-SE" sz="1400" dirty="0"/>
                    </a:p>
                  </a:txBody>
                  <a:tcPr/>
                </a:tc>
                <a:tc>
                  <a:txBody>
                    <a:bodyPr/>
                    <a:lstStyle/>
                    <a:p>
                      <a:r>
                        <a:rPr lang="sv-SE" sz="1400" dirty="0" smtClean="0"/>
                        <a:t>Efter Lutetia, Latin för Paris</a:t>
                      </a:r>
                      <a:endParaRPr lang="sv-SE" sz="1400" dirty="0"/>
                    </a:p>
                  </a:txBody>
                  <a:tcPr/>
                </a:tc>
                <a:tc>
                  <a:txBody>
                    <a:bodyPr/>
                    <a:lstStyle/>
                    <a:p>
                      <a:r>
                        <a:rPr lang="sv-SE" sz="1400" dirty="0" smtClean="0"/>
                        <a:t>Carl</a:t>
                      </a:r>
                      <a:r>
                        <a:rPr lang="sv-SE" sz="1400" baseline="0" dirty="0" smtClean="0"/>
                        <a:t> Auer </a:t>
                      </a:r>
                      <a:r>
                        <a:rPr lang="sv-SE" sz="1400" dirty="0" smtClean="0"/>
                        <a:t>von Welsbach</a:t>
                      </a:r>
                      <a:endParaRPr lang="sv-SE" sz="1400" dirty="0"/>
                    </a:p>
                  </a:txBody>
                  <a:tcPr/>
                </a:tc>
              </a:tr>
              <a:tr h="332003">
                <a:tc>
                  <a:txBody>
                    <a:bodyPr/>
                    <a:lstStyle/>
                    <a:p>
                      <a:r>
                        <a:rPr lang="sv-SE" sz="1400" dirty="0" smtClean="0"/>
                        <a:t>1945</a:t>
                      </a:r>
                      <a:endParaRPr lang="sv-SE" sz="1400" dirty="0"/>
                    </a:p>
                  </a:txBody>
                  <a:tcPr/>
                </a:tc>
                <a:tc>
                  <a:txBody>
                    <a:bodyPr/>
                    <a:lstStyle/>
                    <a:p>
                      <a:r>
                        <a:rPr lang="sv-SE" sz="1400" dirty="0" smtClean="0"/>
                        <a:t>Prometium</a:t>
                      </a:r>
                      <a:endParaRPr lang="sv-SE" sz="1400" dirty="0"/>
                    </a:p>
                  </a:txBody>
                  <a:tcPr/>
                </a:tc>
                <a:tc>
                  <a:txBody>
                    <a:bodyPr/>
                    <a:lstStyle/>
                    <a:p>
                      <a:r>
                        <a:rPr lang="sv-SE" sz="1400" dirty="0" smtClean="0"/>
                        <a:t>Efter Prometheus, i grekisk mytologi den som bringade elden till människan</a:t>
                      </a:r>
                      <a:endParaRPr lang="sv-SE" sz="1400" dirty="0"/>
                    </a:p>
                  </a:txBody>
                  <a:tcPr/>
                </a:tc>
                <a:tc>
                  <a:txBody>
                    <a:bodyPr/>
                    <a:lstStyle/>
                    <a:p>
                      <a:r>
                        <a:rPr lang="sv-SE" sz="1400" dirty="0" smtClean="0"/>
                        <a:t>Charles Dubois Coryell</a:t>
                      </a:r>
                      <a:endParaRPr lang="sv-SE" sz="1400" dirty="0"/>
                    </a:p>
                  </a:txBody>
                  <a:tcPr/>
                </a:tc>
              </a:tr>
            </a:tbl>
          </a:graphicData>
        </a:graphic>
      </p:graphicFrame>
    </p:spTree>
    <p:extLst>
      <p:ext uri="{BB962C8B-B14F-4D97-AF65-F5344CB8AC3E}">
        <p14:creationId xmlns:p14="http://schemas.microsoft.com/office/powerpoint/2010/main" val="2034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ödesschema: Process 1"/>
          <p:cNvSpPr/>
          <p:nvPr/>
        </p:nvSpPr>
        <p:spPr>
          <a:xfrm>
            <a:off x="1115616" y="2240868"/>
            <a:ext cx="1800200" cy="6480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Primära förekomster</a:t>
            </a:r>
            <a:endParaRPr lang="sv-SE" b="1" dirty="0"/>
          </a:p>
        </p:txBody>
      </p:sp>
      <p:sp>
        <p:nvSpPr>
          <p:cNvPr id="6" name="Flödesschema: Process 5"/>
          <p:cNvSpPr/>
          <p:nvPr/>
        </p:nvSpPr>
        <p:spPr>
          <a:xfrm>
            <a:off x="1231107" y="5243425"/>
            <a:ext cx="1800200" cy="648072"/>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b="1" dirty="0" smtClean="0"/>
              <a:t>Sekundära</a:t>
            </a:r>
          </a:p>
          <a:p>
            <a:pPr algn="ctr"/>
            <a:r>
              <a:rPr lang="sv-SE" b="1" dirty="0" smtClean="0"/>
              <a:t>förekomster</a:t>
            </a:r>
            <a:endParaRPr lang="sv-SE" b="1" dirty="0"/>
          </a:p>
        </p:txBody>
      </p:sp>
      <p:sp>
        <p:nvSpPr>
          <p:cNvPr id="3" name="textruta 2"/>
          <p:cNvSpPr txBox="1"/>
          <p:nvPr/>
        </p:nvSpPr>
        <p:spPr>
          <a:xfrm>
            <a:off x="2483768" y="-6785"/>
            <a:ext cx="4104456" cy="584775"/>
          </a:xfrm>
          <a:prstGeom prst="rect">
            <a:avLst/>
          </a:prstGeom>
          <a:noFill/>
        </p:spPr>
        <p:txBody>
          <a:bodyPr wrap="square" rtlCol="0">
            <a:spAutoFit/>
          </a:bodyPr>
          <a:lstStyle/>
          <a:p>
            <a:pPr algn="ctr"/>
            <a:r>
              <a:rPr lang="sv-SE" sz="3200" dirty="0" smtClean="0"/>
              <a:t>Geologi</a:t>
            </a:r>
            <a:endParaRPr lang="sv-SE" sz="3200" dirty="0"/>
          </a:p>
        </p:txBody>
      </p:sp>
    </p:spTree>
    <p:extLst>
      <p:ext uri="{BB962C8B-B14F-4D97-AF65-F5344CB8AC3E}">
        <p14:creationId xmlns:p14="http://schemas.microsoft.com/office/powerpoint/2010/main" val="116037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ödesschema: Process 1"/>
          <p:cNvSpPr/>
          <p:nvPr/>
        </p:nvSpPr>
        <p:spPr>
          <a:xfrm>
            <a:off x="1115616" y="2240868"/>
            <a:ext cx="1800200" cy="6480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Primära förekomster</a:t>
            </a:r>
            <a:endParaRPr lang="sv-SE" dirty="0"/>
          </a:p>
        </p:txBody>
      </p:sp>
      <p:sp>
        <p:nvSpPr>
          <p:cNvPr id="3" name="Flödesschema: Process 2"/>
          <p:cNvSpPr/>
          <p:nvPr/>
        </p:nvSpPr>
        <p:spPr>
          <a:xfrm>
            <a:off x="3707904" y="836712"/>
            <a:ext cx="1800200" cy="648072"/>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sv-SE" dirty="0" smtClean="0"/>
              <a:t>Karbonatiter</a:t>
            </a:r>
            <a:endParaRPr lang="sv-SE" dirty="0"/>
          </a:p>
        </p:txBody>
      </p:sp>
      <p:sp>
        <p:nvSpPr>
          <p:cNvPr id="4" name="Flödesschema: Process 3"/>
          <p:cNvSpPr/>
          <p:nvPr/>
        </p:nvSpPr>
        <p:spPr>
          <a:xfrm>
            <a:off x="3705994" y="1628800"/>
            <a:ext cx="1800200" cy="864096"/>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sv-SE" dirty="0" smtClean="0"/>
              <a:t>Alkalina magmatiska bergarter</a:t>
            </a:r>
            <a:endParaRPr lang="sv-SE" dirty="0"/>
          </a:p>
        </p:txBody>
      </p:sp>
      <p:sp>
        <p:nvSpPr>
          <p:cNvPr id="6" name="Flödesschema: Process 5"/>
          <p:cNvSpPr/>
          <p:nvPr/>
        </p:nvSpPr>
        <p:spPr>
          <a:xfrm>
            <a:off x="1231107" y="5243425"/>
            <a:ext cx="1800200" cy="648072"/>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smtClean="0"/>
              <a:t>Sekundära förekomster</a:t>
            </a:r>
            <a:endParaRPr lang="sv-SE" dirty="0"/>
          </a:p>
        </p:txBody>
      </p:sp>
      <p:sp>
        <p:nvSpPr>
          <p:cNvPr id="8" name="Flödesschema: Process 7"/>
          <p:cNvSpPr/>
          <p:nvPr/>
        </p:nvSpPr>
        <p:spPr>
          <a:xfrm>
            <a:off x="3717801" y="2675781"/>
            <a:ext cx="1800200" cy="648072"/>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sv-SE" dirty="0" smtClean="0"/>
              <a:t>Järn-REE-förekomster</a:t>
            </a:r>
            <a:endParaRPr lang="sv-SE" dirty="0"/>
          </a:p>
        </p:txBody>
      </p:sp>
      <p:cxnSp>
        <p:nvCxnSpPr>
          <p:cNvPr id="9" name="Rak 8"/>
          <p:cNvCxnSpPr>
            <a:stCxn id="2" idx="3"/>
            <a:endCxn id="3" idx="1"/>
          </p:cNvCxnSpPr>
          <p:nvPr/>
        </p:nvCxnSpPr>
        <p:spPr>
          <a:xfrm flipV="1">
            <a:off x="2915816" y="1160748"/>
            <a:ext cx="792088" cy="1404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Rak 9"/>
          <p:cNvCxnSpPr>
            <a:stCxn id="2" idx="3"/>
            <a:endCxn id="4" idx="1"/>
          </p:cNvCxnSpPr>
          <p:nvPr/>
        </p:nvCxnSpPr>
        <p:spPr>
          <a:xfrm flipV="1">
            <a:off x="2915816" y="2060848"/>
            <a:ext cx="790178" cy="504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Rak 10"/>
          <p:cNvCxnSpPr>
            <a:stCxn id="2" idx="3"/>
            <a:endCxn id="8" idx="1"/>
          </p:cNvCxnSpPr>
          <p:nvPr/>
        </p:nvCxnSpPr>
        <p:spPr>
          <a:xfrm>
            <a:off x="2915816" y="2564904"/>
            <a:ext cx="801985" cy="434913"/>
          </a:xfrm>
          <a:prstGeom prst="line">
            <a:avLst/>
          </a:prstGeom>
        </p:spPr>
        <p:style>
          <a:lnRef idx="2">
            <a:schemeClr val="accent1"/>
          </a:lnRef>
          <a:fillRef idx="0">
            <a:schemeClr val="accent1"/>
          </a:fillRef>
          <a:effectRef idx="1">
            <a:schemeClr val="accent1"/>
          </a:effectRef>
          <a:fontRef idx="minor">
            <a:schemeClr val="tx1"/>
          </a:fontRef>
        </p:style>
      </p:cxnSp>
      <p:sp>
        <p:nvSpPr>
          <p:cNvPr id="14" name="Flödesschema: Process 13"/>
          <p:cNvSpPr/>
          <p:nvPr/>
        </p:nvSpPr>
        <p:spPr>
          <a:xfrm>
            <a:off x="3707904" y="3501008"/>
            <a:ext cx="1800200" cy="648072"/>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sv-SE" dirty="0" smtClean="0"/>
              <a:t>Pegmatiter</a:t>
            </a:r>
            <a:endParaRPr lang="sv-SE" dirty="0"/>
          </a:p>
        </p:txBody>
      </p:sp>
      <p:cxnSp>
        <p:nvCxnSpPr>
          <p:cNvPr id="15" name="Rak 14"/>
          <p:cNvCxnSpPr>
            <a:stCxn id="2" idx="3"/>
            <a:endCxn id="14" idx="1"/>
          </p:cNvCxnSpPr>
          <p:nvPr/>
        </p:nvCxnSpPr>
        <p:spPr>
          <a:xfrm>
            <a:off x="2915816" y="2564904"/>
            <a:ext cx="792088" cy="126014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ruta 11"/>
          <p:cNvSpPr txBox="1"/>
          <p:nvPr/>
        </p:nvSpPr>
        <p:spPr>
          <a:xfrm>
            <a:off x="2483768" y="-6785"/>
            <a:ext cx="4104456" cy="584775"/>
          </a:xfrm>
          <a:prstGeom prst="rect">
            <a:avLst/>
          </a:prstGeom>
          <a:noFill/>
        </p:spPr>
        <p:txBody>
          <a:bodyPr wrap="square" rtlCol="0">
            <a:spAutoFit/>
          </a:bodyPr>
          <a:lstStyle/>
          <a:p>
            <a:pPr algn="ctr"/>
            <a:r>
              <a:rPr lang="sv-SE" sz="3200" dirty="0" smtClean="0"/>
              <a:t>Geologi</a:t>
            </a:r>
            <a:endParaRPr lang="sv-SE" sz="3200" dirty="0"/>
          </a:p>
        </p:txBody>
      </p:sp>
    </p:spTree>
    <p:extLst>
      <p:ext uri="{BB962C8B-B14F-4D97-AF65-F5344CB8AC3E}">
        <p14:creationId xmlns:p14="http://schemas.microsoft.com/office/powerpoint/2010/main" val="2070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ödesschema: Process 4"/>
          <p:cNvSpPr/>
          <p:nvPr/>
        </p:nvSpPr>
        <p:spPr>
          <a:xfrm>
            <a:off x="1115616" y="2240868"/>
            <a:ext cx="1800200" cy="6480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Primära förekomster</a:t>
            </a:r>
            <a:endParaRPr lang="sv-SE" b="1" dirty="0"/>
          </a:p>
        </p:txBody>
      </p:sp>
      <p:sp>
        <p:nvSpPr>
          <p:cNvPr id="6" name="Flödesschema: Process 5"/>
          <p:cNvSpPr/>
          <p:nvPr/>
        </p:nvSpPr>
        <p:spPr>
          <a:xfrm>
            <a:off x="3707904" y="836712"/>
            <a:ext cx="1800200" cy="648072"/>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sv-SE" dirty="0" smtClean="0"/>
              <a:t>Karbonatiter</a:t>
            </a:r>
            <a:endParaRPr lang="sv-SE" dirty="0"/>
          </a:p>
        </p:txBody>
      </p:sp>
      <p:sp>
        <p:nvSpPr>
          <p:cNvPr id="8" name="Flödesschema: Process 7"/>
          <p:cNvSpPr/>
          <p:nvPr/>
        </p:nvSpPr>
        <p:spPr>
          <a:xfrm>
            <a:off x="3705994" y="1628800"/>
            <a:ext cx="1800200" cy="864096"/>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sv-SE" dirty="0" smtClean="0"/>
              <a:t>Alkalina magmatiska bergarter</a:t>
            </a:r>
            <a:endParaRPr lang="sv-SE" dirty="0"/>
          </a:p>
        </p:txBody>
      </p:sp>
      <p:sp>
        <p:nvSpPr>
          <p:cNvPr id="9" name="Flödesschema: Process 8"/>
          <p:cNvSpPr/>
          <p:nvPr/>
        </p:nvSpPr>
        <p:spPr>
          <a:xfrm>
            <a:off x="3705994" y="4818645"/>
            <a:ext cx="1800200" cy="648072"/>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smtClean="0"/>
              <a:t>Vaskavlagringar</a:t>
            </a:r>
            <a:endParaRPr lang="sv-SE" dirty="0"/>
          </a:p>
        </p:txBody>
      </p:sp>
      <p:sp>
        <p:nvSpPr>
          <p:cNvPr id="10" name="Flödesschema: Process 9"/>
          <p:cNvSpPr/>
          <p:nvPr/>
        </p:nvSpPr>
        <p:spPr>
          <a:xfrm>
            <a:off x="1231107" y="5243425"/>
            <a:ext cx="1800200" cy="648072"/>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b="1" dirty="0" smtClean="0"/>
              <a:t>Sekundära förekomster</a:t>
            </a:r>
            <a:endParaRPr lang="sv-SE" b="1" dirty="0"/>
          </a:p>
        </p:txBody>
      </p:sp>
      <p:sp>
        <p:nvSpPr>
          <p:cNvPr id="11" name="Flödesschema: Process 10"/>
          <p:cNvSpPr/>
          <p:nvPr/>
        </p:nvSpPr>
        <p:spPr>
          <a:xfrm>
            <a:off x="3705994" y="5805264"/>
            <a:ext cx="1800200" cy="648072"/>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smtClean="0"/>
              <a:t>Jonabsorberande leror</a:t>
            </a:r>
            <a:endParaRPr lang="sv-SE" dirty="0"/>
          </a:p>
        </p:txBody>
      </p:sp>
      <p:sp>
        <p:nvSpPr>
          <p:cNvPr id="12" name="Flödesschema: Process 11"/>
          <p:cNvSpPr/>
          <p:nvPr/>
        </p:nvSpPr>
        <p:spPr>
          <a:xfrm>
            <a:off x="3717801" y="2675781"/>
            <a:ext cx="1800200" cy="648072"/>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sv-SE" dirty="0" smtClean="0"/>
              <a:t>Järn-REE-förekomster</a:t>
            </a:r>
            <a:endParaRPr lang="sv-SE" dirty="0"/>
          </a:p>
        </p:txBody>
      </p:sp>
      <p:cxnSp>
        <p:nvCxnSpPr>
          <p:cNvPr id="14" name="Rak 13"/>
          <p:cNvCxnSpPr>
            <a:stCxn id="5" idx="3"/>
            <a:endCxn id="6" idx="1"/>
          </p:cNvCxnSpPr>
          <p:nvPr/>
        </p:nvCxnSpPr>
        <p:spPr>
          <a:xfrm flipV="1">
            <a:off x="2915816" y="1160748"/>
            <a:ext cx="792088" cy="1404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Rak 15"/>
          <p:cNvCxnSpPr>
            <a:stCxn id="5" idx="3"/>
            <a:endCxn id="8" idx="1"/>
          </p:cNvCxnSpPr>
          <p:nvPr/>
        </p:nvCxnSpPr>
        <p:spPr>
          <a:xfrm flipV="1">
            <a:off x="2915816" y="2060848"/>
            <a:ext cx="790178" cy="504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Rak 17"/>
          <p:cNvCxnSpPr>
            <a:stCxn id="5" idx="3"/>
            <a:endCxn id="12" idx="1"/>
          </p:cNvCxnSpPr>
          <p:nvPr/>
        </p:nvCxnSpPr>
        <p:spPr>
          <a:xfrm>
            <a:off x="2915816" y="2564904"/>
            <a:ext cx="801985" cy="4349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Rak 21"/>
          <p:cNvCxnSpPr>
            <a:stCxn id="10" idx="3"/>
            <a:endCxn id="9" idx="1"/>
          </p:cNvCxnSpPr>
          <p:nvPr/>
        </p:nvCxnSpPr>
        <p:spPr>
          <a:xfrm flipV="1">
            <a:off x="3031307" y="5142681"/>
            <a:ext cx="674687" cy="4247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Rak 23"/>
          <p:cNvCxnSpPr>
            <a:stCxn id="10" idx="3"/>
            <a:endCxn id="11" idx="1"/>
          </p:cNvCxnSpPr>
          <p:nvPr/>
        </p:nvCxnSpPr>
        <p:spPr>
          <a:xfrm>
            <a:off x="3031307" y="5567461"/>
            <a:ext cx="674687" cy="561839"/>
          </a:xfrm>
          <a:prstGeom prst="line">
            <a:avLst/>
          </a:prstGeom>
        </p:spPr>
        <p:style>
          <a:lnRef idx="2">
            <a:schemeClr val="accent1"/>
          </a:lnRef>
          <a:fillRef idx="0">
            <a:schemeClr val="accent1"/>
          </a:fillRef>
          <a:effectRef idx="1">
            <a:schemeClr val="accent1"/>
          </a:effectRef>
          <a:fontRef idx="minor">
            <a:schemeClr val="tx1"/>
          </a:fontRef>
        </p:style>
      </p:cxnSp>
      <p:sp>
        <p:nvSpPr>
          <p:cNvPr id="31" name="Flödesschema: Process 30"/>
          <p:cNvSpPr/>
          <p:nvPr/>
        </p:nvSpPr>
        <p:spPr>
          <a:xfrm>
            <a:off x="3707904" y="3501008"/>
            <a:ext cx="1800200" cy="648072"/>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sv-SE" dirty="0" smtClean="0"/>
              <a:t>Pegmatiter</a:t>
            </a:r>
            <a:endParaRPr lang="sv-SE" dirty="0"/>
          </a:p>
        </p:txBody>
      </p:sp>
      <p:cxnSp>
        <p:nvCxnSpPr>
          <p:cNvPr id="35" name="Rak 34"/>
          <p:cNvCxnSpPr>
            <a:stCxn id="5" idx="3"/>
            <a:endCxn id="31" idx="1"/>
          </p:cNvCxnSpPr>
          <p:nvPr/>
        </p:nvCxnSpPr>
        <p:spPr>
          <a:xfrm>
            <a:off x="2915816" y="2564904"/>
            <a:ext cx="792088" cy="1260140"/>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ruta 16"/>
          <p:cNvSpPr txBox="1"/>
          <p:nvPr/>
        </p:nvSpPr>
        <p:spPr>
          <a:xfrm>
            <a:off x="2483768" y="-6785"/>
            <a:ext cx="4104456" cy="584775"/>
          </a:xfrm>
          <a:prstGeom prst="rect">
            <a:avLst/>
          </a:prstGeom>
          <a:noFill/>
        </p:spPr>
        <p:txBody>
          <a:bodyPr wrap="square" rtlCol="0">
            <a:spAutoFit/>
          </a:bodyPr>
          <a:lstStyle/>
          <a:p>
            <a:pPr algn="ctr"/>
            <a:r>
              <a:rPr lang="sv-SE" sz="3200" dirty="0" smtClean="0"/>
              <a:t>Geologi</a:t>
            </a:r>
            <a:endParaRPr lang="sv-SE" sz="3200" dirty="0"/>
          </a:p>
        </p:txBody>
      </p:sp>
    </p:spTree>
    <p:extLst>
      <p:ext uri="{BB962C8B-B14F-4D97-AF65-F5344CB8AC3E}">
        <p14:creationId xmlns:p14="http://schemas.microsoft.com/office/powerpoint/2010/main" val="183472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ödesschema: Process 1"/>
          <p:cNvSpPr/>
          <p:nvPr/>
        </p:nvSpPr>
        <p:spPr>
          <a:xfrm>
            <a:off x="1115616" y="2240868"/>
            <a:ext cx="1800200" cy="6480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Primära förekomster</a:t>
            </a:r>
            <a:endParaRPr lang="sv-SE" b="1" dirty="0"/>
          </a:p>
        </p:txBody>
      </p:sp>
      <p:sp>
        <p:nvSpPr>
          <p:cNvPr id="3" name="Flödesschema: Process 2"/>
          <p:cNvSpPr/>
          <p:nvPr/>
        </p:nvSpPr>
        <p:spPr>
          <a:xfrm>
            <a:off x="3707904" y="836712"/>
            <a:ext cx="1800200" cy="648072"/>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sv-SE" dirty="0" smtClean="0"/>
              <a:t>Karbonatiter</a:t>
            </a:r>
            <a:endParaRPr lang="sv-SE" dirty="0"/>
          </a:p>
        </p:txBody>
      </p:sp>
      <p:sp>
        <p:nvSpPr>
          <p:cNvPr id="4" name="Flödesschema: Process 3"/>
          <p:cNvSpPr/>
          <p:nvPr/>
        </p:nvSpPr>
        <p:spPr>
          <a:xfrm>
            <a:off x="3705994" y="1628800"/>
            <a:ext cx="1800200" cy="864096"/>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sv-SE" dirty="0" smtClean="0"/>
              <a:t>Alkalina magmatiska bergarter</a:t>
            </a:r>
            <a:endParaRPr lang="sv-SE" dirty="0"/>
          </a:p>
        </p:txBody>
      </p:sp>
      <p:sp>
        <p:nvSpPr>
          <p:cNvPr id="5" name="Flödesschema: Process 4"/>
          <p:cNvSpPr/>
          <p:nvPr/>
        </p:nvSpPr>
        <p:spPr>
          <a:xfrm>
            <a:off x="3705994" y="4818645"/>
            <a:ext cx="1800200" cy="648072"/>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smtClean="0"/>
              <a:t>Vaskavlagringar</a:t>
            </a:r>
            <a:endParaRPr lang="sv-SE" dirty="0"/>
          </a:p>
        </p:txBody>
      </p:sp>
      <p:sp>
        <p:nvSpPr>
          <p:cNvPr id="6" name="Flödesschema: Process 5"/>
          <p:cNvSpPr/>
          <p:nvPr/>
        </p:nvSpPr>
        <p:spPr>
          <a:xfrm>
            <a:off x="1231107" y="5243425"/>
            <a:ext cx="1800200" cy="648072"/>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b="1" dirty="0" smtClean="0"/>
              <a:t>Sekundära förekomster</a:t>
            </a:r>
            <a:endParaRPr lang="sv-SE" b="1" dirty="0"/>
          </a:p>
        </p:txBody>
      </p:sp>
      <p:sp>
        <p:nvSpPr>
          <p:cNvPr id="7" name="Flödesschema: Process 6"/>
          <p:cNvSpPr/>
          <p:nvPr/>
        </p:nvSpPr>
        <p:spPr>
          <a:xfrm>
            <a:off x="3705994" y="5805264"/>
            <a:ext cx="1800200" cy="648072"/>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smtClean="0"/>
              <a:t>Jonabsorberande leror (lateriter)</a:t>
            </a:r>
            <a:endParaRPr lang="sv-SE" dirty="0"/>
          </a:p>
        </p:txBody>
      </p:sp>
      <p:sp>
        <p:nvSpPr>
          <p:cNvPr id="8" name="Flödesschema: Process 7"/>
          <p:cNvSpPr/>
          <p:nvPr/>
        </p:nvSpPr>
        <p:spPr>
          <a:xfrm>
            <a:off x="3717801" y="2675781"/>
            <a:ext cx="1800200" cy="648072"/>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sv-SE" dirty="0" smtClean="0"/>
              <a:t>Järn-REE-förekomster</a:t>
            </a:r>
            <a:endParaRPr lang="sv-SE" dirty="0"/>
          </a:p>
        </p:txBody>
      </p:sp>
      <p:cxnSp>
        <p:nvCxnSpPr>
          <p:cNvPr id="9" name="Rak 8"/>
          <p:cNvCxnSpPr>
            <a:stCxn id="2" idx="3"/>
            <a:endCxn id="3" idx="1"/>
          </p:cNvCxnSpPr>
          <p:nvPr/>
        </p:nvCxnSpPr>
        <p:spPr>
          <a:xfrm flipV="1">
            <a:off x="2915816" y="1160748"/>
            <a:ext cx="792088" cy="1404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Rak 9"/>
          <p:cNvCxnSpPr>
            <a:stCxn id="2" idx="3"/>
            <a:endCxn id="4" idx="1"/>
          </p:cNvCxnSpPr>
          <p:nvPr/>
        </p:nvCxnSpPr>
        <p:spPr>
          <a:xfrm flipV="1">
            <a:off x="2915816" y="2060848"/>
            <a:ext cx="790178" cy="504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Rak 10"/>
          <p:cNvCxnSpPr>
            <a:stCxn id="2" idx="3"/>
            <a:endCxn id="8" idx="1"/>
          </p:cNvCxnSpPr>
          <p:nvPr/>
        </p:nvCxnSpPr>
        <p:spPr>
          <a:xfrm>
            <a:off x="2915816" y="2564904"/>
            <a:ext cx="801985" cy="4349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Rak 11"/>
          <p:cNvCxnSpPr>
            <a:stCxn id="6" idx="3"/>
            <a:endCxn id="5" idx="1"/>
          </p:cNvCxnSpPr>
          <p:nvPr/>
        </p:nvCxnSpPr>
        <p:spPr>
          <a:xfrm flipV="1">
            <a:off x="3031307" y="5142681"/>
            <a:ext cx="674687" cy="4247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Rak 12"/>
          <p:cNvCxnSpPr>
            <a:stCxn id="6" idx="3"/>
            <a:endCxn id="7" idx="1"/>
          </p:cNvCxnSpPr>
          <p:nvPr/>
        </p:nvCxnSpPr>
        <p:spPr>
          <a:xfrm>
            <a:off x="3031307" y="5567461"/>
            <a:ext cx="674687" cy="561839"/>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ruta 13"/>
          <p:cNvSpPr txBox="1"/>
          <p:nvPr/>
        </p:nvSpPr>
        <p:spPr>
          <a:xfrm>
            <a:off x="6084168" y="260648"/>
            <a:ext cx="2448272" cy="369332"/>
          </a:xfrm>
          <a:prstGeom prst="rect">
            <a:avLst/>
          </a:prstGeom>
          <a:noFill/>
        </p:spPr>
        <p:txBody>
          <a:bodyPr wrap="square" rtlCol="0">
            <a:spAutoFit/>
          </a:bodyPr>
          <a:lstStyle/>
          <a:p>
            <a:pPr algn="ctr"/>
            <a:r>
              <a:rPr lang="sv-SE" dirty="0" smtClean="0"/>
              <a:t>Sverige</a:t>
            </a:r>
            <a:endParaRPr lang="sv-SE" dirty="0"/>
          </a:p>
        </p:txBody>
      </p:sp>
      <p:sp>
        <p:nvSpPr>
          <p:cNvPr id="15" name="Flödesschema: Process 14"/>
          <p:cNvSpPr/>
          <p:nvPr/>
        </p:nvSpPr>
        <p:spPr>
          <a:xfrm>
            <a:off x="6408204" y="804739"/>
            <a:ext cx="1800200" cy="648072"/>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Alnön</a:t>
            </a:r>
            <a:endParaRPr lang="sv-SE" dirty="0"/>
          </a:p>
        </p:txBody>
      </p:sp>
      <p:sp>
        <p:nvSpPr>
          <p:cNvPr id="16" name="Flödesschema: Process 15"/>
          <p:cNvSpPr/>
          <p:nvPr/>
        </p:nvSpPr>
        <p:spPr>
          <a:xfrm>
            <a:off x="3707904" y="3501008"/>
            <a:ext cx="1800200" cy="648072"/>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sv-SE" dirty="0" smtClean="0"/>
              <a:t>Pegmatiter</a:t>
            </a:r>
            <a:endParaRPr lang="sv-SE" dirty="0"/>
          </a:p>
        </p:txBody>
      </p:sp>
      <p:cxnSp>
        <p:nvCxnSpPr>
          <p:cNvPr id="17" name="Rak 16"/>
          <p:cNvCxnSpPr>
            <a:stCxn id="2" idx="3"/>
            <a:endCxn id="16" idx="1"/>
          </p:cNvCxnSpPr>
          <p:nvPr/>
        </p:nvCxnSpPr>
        <p:spPr>
          <a:xfrm>
            <a:off x="2915816" y="2564904"/>
            <a:ext cx="792088" cy="1260140"/>
          </a:xfrm>
          <a:prstGeom prst="line">
            <a:avLst/>
          </a:prstGeom>
        </p:spPr>
        <p:style>
          <a:lnRef idx="2">
            <a:schemeClr val="accent1"/>
          </a:lnRef>
          <a:fillRef idx="0">
            <a:schemeClr val="accent1"/>
          </a:fillRef>
          <a:effectRef idx="1">
            <a:schemeClr val="accent1"/>
          </a:effectRef>
          <a:fontRef idx="minor">
            <a:schemeClr val="tx1"/>
          </a:fontRef>
        </p:style>
      </p:cxnSp>
      <p:sp>
        <p:nvSpPr>
          <p:cNvPr id="18" name="Flödesschema: Process 17"/>
          <p:cNvSpPr/>
          <p:nvPr/>
        </p:nvSpPr>
        <p:spPr>
          <a:xfrm>
            <a:off x="6408204" y="1707915"/>
            <a:ext cx="1800200" cy="648072"/>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Norra Kärr</a:t>
            </a:r>
          </a:p>
          <a:p>
            <a:pPr algn="ctr"/>
            <a:r>
              <a:rPr lang="sv-SE" dirty="0" smtClean="0"/>
              <a:t>Bastnäs</a:t>
            </a:r>
            <a:endParaRPr lang="sv-SE" dirty="0"/>
          </a:p>
        </p:txBody>
      </p:sp>
      <p:sp>
        <p:nvSpPr>
          <p:cNvPr id="19" name="Flödesschema: Process 18"/>
          <p:cNvSpPr/>
          <p:nvPr/>
        </p:nvSpPr>
        <p:spPr>
          <a:xfrm>
            <a:off x="6394834" y="2675781"/>
            <a:ext cx="1800200" cy="648072"/>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Kiruna</a:t>
            </a:r>
          </a:p>
          <a:p>
            <a:pPr algn="ctr"/>
            <a:r>
              <a:rPr lang="sv-SE" dirty="0" smtClean="0"/>
              <a:t>Grängesberg</a:t>
            </a:r>
            <a:endParaRPr lang="sv-SE" dirty="0"/>
          </a:p>
        </p:txBody>
      </p:sp>
      <p:sp>
        <p:nvSpPr>
          <p:cNvPr id="20" name="Flödesschema: Process 19"/>
          <p:cNvSpPr/>
          <p:nvPr/>
        </p:nvSpPr>
        <p:spPr>
          <a:xfrm>
            <a:off x="6394834" y="3504320"/>
            <a:ext cx="1800200" cy="648072"/>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Ytterby</a:t>
            </a:r>
            <a:endParaRPr lang="sv-SE" dirty="0"/>
          </a:p>
        </p:txBody>
      </p:sp>
      <p:sp>
        <p:nvSpPr>
          <p:cNvPr id="21" name="Flödesschema: Process 20"/>
          <p:cNvSpPr/>
          <p:nvPr/>
        </p:nvSpPr>
        <p:spPr>
          <a:xfrm>
            <a:off x="6408204" y="4818137"/>
            <a:ext cx="1800200" cy="648072"/>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Olserum</a:t>
            </a:r>
            <a:endParaRPr lang="sv-SE" dirty="0"/>
          </a:p>
        </p:txBody>
      </p:sp>
      <p:sp>
        <p:nvSpPr>
          <p:cNvPr id="22" name="Flödesschema: Process 21"/>
          <p:cNvSpPr/>
          <p:nvPr/>
        </p:nvSpPr>
        <p:spPr>
          <a:xfrm>
            <a:off x="6427601" y="5805264"/>
            <a:ext cx="1800200" cy="648072"/>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smtClean="0"/>
              <a:t>Inga svenska förekomster</a:t>
            </a:r>
            <a:endParaRPr lang="sv-SE" dirty="0"/>
          </a:p>
        </p:txBody>
      </p:sp>
      <p:sp>
        <p:nvSpPr>
          <p:cNvPr id="23" name="textruta 22"/>
          <p:cNvSpPr txBox="1"/>
          <p:nvPr/>
        </p:nvSpPr>
        <p:spPr>
          <a:xfrm>
            <a:off x="2483768" y="-6785"/>
            <a:ext cx="4104456" cy="584775"/>
          </a:xfrm>
          <a:prstGeom prst="rect">
            <a:avLst/>
          </a:prstGeom>
          <a:noFill/>
        </p:spPr>
        <p:txBody>
          <a:bodyPr wrap="square" rtlCol="0">
            <a:spAutoFit/>
          </a:bodyPr>
          <a:lstStyle/>
          <a:p>
            <a:pPr algn="ctr"/>
            <a:r>
              <a:rPr lang="sv-SE" sz="3200" dirty="0" smtClean="0"/>
              <a:t>Geologi</a:t>
            </a:r>
            <a:endParaRPr lang="sv-SE" sz="3200" dirty="0"/>
          </a:p>
        </p:txBody>
      </p:sp>
    </p:spTree>
    <p:extLst>
      <p:ext uri="{BB962C8B-B14F-4D97-AF65-F5344CB8AC3E}">
        <p14:creationId xmlns:p14="http://schemas.microsoft.com/office/powerpoint/2010/main" val="185926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2267744" y="476672"/>
            <a:ext cx="4104456" cy="523220"/>
          </a:xfrm>
          <a:prstGeom prst="rect">
            <a:avLst/>
          </a:prstGeom>
          <a:noFill/>
        </p:spPr>
        <p:txBody>
          <a:bodyPr wrap="square" rtlCol="0">
            <a:spAutoFit/>
          </a:bodyPr>
          <a:lstStyle/>
          <a:p>
            <a:pPr algn="ctr"/>
            <a:r>
              <a:rPr lang="sv-SE" sz="2800" dirty="0" smtClean="0"/>
              <a:t>Volvo XC60 Plugin-hybrid</a:t>
            </a:r>
            <a:endParaRPr lang="sv-SE" sz="2800" dirty="0"/>
          </a:p>
        </p:txBody>
      </p:sp>
      <p:pic>
        <p:nvPicPr>
          <p:cNvPr id="3" name="Picture 2" descr="XC60 Plug-In Hyb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5" y="2352058"/>
            <a:ext cx="8681114"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539552" y="1148601"/>
            <a:ext cx="1872208" cy="2031325"/>
          </a:xfrm>
          <a:prstGeom prst="rect">
            <a:avLst/>
          </a:prstGeom>
          <a:noFill/>
        </p:spPr>
        <p:txBody>
          <a:bodyPr wrap="square" rtlCol="0">
            <a:spAutoFit/>
          </a:bodyPr>
          <a:lstStyle/>
          <a:p>
            <a:r>
              <a:rPr lang="sv-SE" b="1" dirty="0" smtClean="0"/>
              <a:t>Elektrisk motor och generator</a:t>
            </a:r>
          </a:p>
          <a:p>
            <a:pPr marL="285750" indent="-285750">
              <a:buFontTx/>
              <a:buChar char="-"/>
            </a:pPr>
            <a:r>
              <a:rPr lang="sv-SE" b="1" dirty="0" smtClean="0">
                <a:solidFill>
                  <a:srgbClr val="FF0000"/>
                </a:solidFill>
              </a:rPr>
              <a:t>neodym</a:t>
            </a:r>
          </a:p>
          <a:p>
            <a:pPr marL="285750" indent="-285750">
              <a:buFontTx/>
              <a:buChar char="-"/>
            </a:pPr>
            <a:r>
              <a:rPr lang="sv-SE" b="1" dirty="0" smtClean="0">
                <a:solidFill>
                  <a:srgbClr val="FF0000"/>
                </a:solidFill>
              </a:rPr>
              <a:t>praseodym</a:t>
            </a:r>
          </a:p>
          <a:p>
            <a:pPr marL="285750" indent="-285750">
              <a:buFontTx/>
              <a:buChar char="-"/>
            </a:pPr>
            <a:r>
              <a:rPr lang="sv-SE" b="1" dirty="0" smtClean="0">
                <a:solidFill>
                  <a:srgbClr val="FF0000"/>
                </a:solidFill>
              </a:rPr>
              <a:t>dysprosium</a:t>
            </a:r>
          </a:p>
          <a:p>
            <a:pPr marL="285750" indent="-285750">
              <a:buFontTx/>
              <a:buChar char="-"/>
            </a:pPr>
            <a:r>
              <a:rPr lang="sv-SE" b="1" dirty="0" smtClean="0">
                <a:solidFill>
                  <a:srgbClr val="FF0000"/>
                </a:solidFill>
              </a:rPr>
              <a:t>terbium</a:t>
            </a:r>
          </a:p>
          <a:p>
            <a:pPr marL="285750" indent="-285750">
              <a:buFontTx/>
              <a:buChar char="-"/>
            </a:pPr>
            <a:endParaRPr lang="sv-SE" dirty="0"/>
          </a:p>
        </p:txBody>
      </p:sp>
      <p:cxnSp>
        <p:nvCxnSpPr>
          <p:cNvPr id="5" name="Rak pil 4"/>
          <p:cNvCxnSpPr/>
          <p:nvPr/>
        </p:nvCxnSpPr>
        <p:spPr>
          <a:xfrm>
            <a:off x="2123728" y="2492896"/>
            <a:ext cx="2196244" cy="993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333318" y="3024535"/>
            <a:ext cx="1584176" cy="923330"/>
          </a:xfrm>
          <a:prstGeom prst="rect">
            <a:avLst/>
          </a:prstGeom>
          <a:noFill/>
        </p:spPr>
        <p:txBody>
          <a:bodyPr wrap="square" rtlCol="0">
            <a:spAutoFit/>
          </a:bodyPr>
          <a:lstStyle/>
          <a:p>
            <a:r>
              <a:rPr lang="sv-SE" b="1" dirty="0" smtClean="0"/>
              <a:t>Elektriska sensorer</a:t>
            </a:r>
          </a:p>
          <a:p>
            <a:r>
              <a:rPr lang="sv-SE" dirty="0" smtClean="0"/>
              <a:t>-</a:t>
            </a:r>
            <a:r>
              <a:rPr lang="sv-SE" b="1" dirty="0" smtClean="0">
                <a:solidFill>
                  <a:srgbClr val="FF0000"/>
                </a:solidFill>
              </a:rPr>
              <a:t>yttrium</a:t>
            </a:r>
            <a:endParaRPr lang="sv-SE" b="1" dirty="0">
              <a:solidFill>
                <a:srgbClr val="FF0000"/>
              </a:solidFill>
            </a:endParaRPr>
          </a:p>
        </p:txBody>
      </p:sp>
      <p:cxnSp>
        <p:nvCxnSpPr>
          <p:cNvPr id="7" name="Rak pil 6"/>
          <p:cNvCxnSpPr/>
          <p:nvPr/>
        </p:nvCxnSpPr>
        <p:spPr>
          <a:xfrm>
            <a:off x="1475656" y="3486200"/>
            <a:ext cx="1728192" cy="2308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333318" y="4113076"/>
            <a:ext cx="1430370" cy="646331"/>
          </a:xfrm>
          <a:prstGeom prst="rect">
            <a:avLst/>
          </a:prstGeom>
          <a:noFill/>
        </p:spPr>
        <p:txBody>
          <a:bodyPr wrap="square" rtlCol="0">
            <a:spAutoFit/>
          </a:bodyPr>
          <a:lstStyle/>
          <a:p>
            <a:r>
              <a:rPr lang="sv-SE" b="1" dirty="0" smtClean="0"/>
              <a:t>Strålkastare</a:t>
            </a:r>
          </a:p>
          <a:p>
            <a:r>
              <a:rPr lang="sv-SE" b="1" dirty="0" smtClean="0"/>
              <a:t>- </a:t>
            </a:r>
            <a:r>
              <a:rPr lang="sv-SE" b="1" dirty="0" smtClean="0">
                <a:solidFill>
                  <a:srgbClr val="FF0000"/>
                </a:solidFill>
              </a:rPr>
              <a:t>neodym</a:t>
            </a:r>
            <a:endParaRPr lang="sv-SE" b="1" dirty="0">
              <a:solidFill>
                <a:srgbClr val="FF0000"/>
              </a:solidFill>
            </a:endParaRPr>
          </a:p>
        </p:txBody>
      </p:sp>
      <p:cxnSp>
        <p:nvCxnSpPr>
          <p:cNvPr id="9" name="Rak pil 8"/>
          <p:cNvCxnSpPr/>
          <p:nvPr/>
        </p:nvCxnSpPr>
        <p:spPr>
          <a:xfrm flipV="1">
            <a:off x="1619672" y="3947865"/>
            <a:ext cx="1440160" cy="4883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63688" y="5661248"/>
            <a:ext cx="3240360" cy="923330"/>
          </a:xfrm>
          <a:prstGeom prst="rect">
            <a:avLst/>
          </a:prstGeom>
          <a:noFill/>
        </p:spPr>
        <p:txBody>
          <a:bodyPr wrap="square" rtlCol="0">
            <a:spAutoFit/>
          </a:bodyPr>
          <a:lstStyle/>
          <a:p>
            <a:r>
              <a:rPr lang="sv-SE" b="1" dirty="0" smtClean="0"/>
              <a:t>Mer än 25 elektriska motorer som styr t.ex. fönsterhissar</a:t>
            </a:r>
          </a:p>
          <a:p>
            <a:r>
              <a:rPr lang="sv-SE" dirty="0" smtClean="0">
                <a:solidFill>
                  <a:srgbClr val="FF0000"/>
                </a:solidFill>
              </a:rPr>
              <a:t>- </a:t>
            </a:r>
            <a:r>
              <a:rPr lang="sv-SE" b="1" dirty="0" smtClean="0">
                <a:solidFill>
                  <a:srgbClr val="FF0000"/>
                </a:solidFill>
              </a:rPr>
              <a:t>neodymmagneter</a:t>
            </a:r>
            <a:endParaRPr lang="sv-SE" b="1" dirty="0">
              <a:solidFill>
                <a:srgbClr val="FF0000"/>
              </a:solidFill>
            </a:endParaRPr>
          </a:p>
        </p:txBody>
      </p:sp>
      <p:cxnSp>
        <p:nvCxnSpPr>
          <p:cNvPr id="11" name="Rak pil 10"/>
          <p:cNvCxnSpPr>
            <a:stCxn id="10" idx="0"/>
          </p:cNvCxnSpPr>
          <p:nvPr/>
        </p:nvCxnSpPr>
        <p:spPr>
          <a:xfrm flipV="1">
            <a:off x="3383868" y="4274658"/>
            <a:ext cx="612068" cy="1386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ruta 11"/>
          <p:cNvSpPr txBox="1"/>
          <p:nvPr/>
        </p:nvSpPr>
        <p:spPr>
          <a:xfrm>
            <a:off x="2562137" y="1134826"/>
            <a:ext cx="1656184" cy="646331"/>
          </a:xfrm>
          <a:prstGeom prst="rect">
            <a:avLst/>
          </a:prstGeom>
          <a:noFill/>
        </p:spPr>
        <p:txBody>
          <a:bodyPr wrap="square" rtlCol="0">
            <a:spAutoFit/>
          </a:bodyPr>
          <a:lstStyle/>
          <a:p>
            <a:r>
              <a:rPr lang="sv-SE" b="1" dirty="0" smtClean="0"/>
              <a:t>Uv-skyddsglas</a:t>
            </a:r>
          </a:p>
          <a:p>
            <a:r>
              <a:rPr lang="sv-SE" dirty="0" smtClean="0"/>
              <a:t>- </a:t>
            </a:r>
            <a:r>
              <a:rPr lang="sv-SE" b="1" dirty="0" smtClean="0">
                <a:solidFill>
                  <a:srgbClr val="FF0000"/>
                </a:solidFill>
              </a:rPr>
              <a:t>cerium</a:t>
            </a:r>
            <a:endParaRPr lang="sv-SE" b="1" dirty="0">
              <a:solidFill>
                <a:srgbClr val="FF0000"/>
              </a:solidFill>
            </a:endParaRPr>
          </a:p>
        </p:txBody>
      </p:sp>
      <p:cxnSp>
        <p:nvCxnSpPr>
          <p:cNvPr id="13" name="Rak pil 12"/>
          <p:cNvCxnSpPr>
            <a:stCxn id="12" idx="2"/>
          </p:cNvCxnSpPr>
          <p:nvPr/>
        </p:nvCxnSpPr>
        <p:spPr>
          <a:xfrm>
            <a:off x="3390229" y="1781157"/>
            <a:ext cx="1325787" cy="1287803"/>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4067944" y="1457991"/>
            <a:ext cx="1656184" cy="923330"/>
          </a:xfrm>
          <a:prstGeom prst="rect">
            <a:avLst/>
          </a:prstGeom>
          <a:noFill/>
        </p:spPr>
        <p:txBody>
          <a:bodyPr wrap="square" rtlCol="0">
            <a:spAutoFit/>
          </a:bodyPr>
          <a:lstStyle/>
          <a:p>
            <a:r>
              <a:rPr lang="sv-SE" b="1" dirty="0" smtClean="0"/>
              <a:t>Glas, speglar polerpulver</a:t>
            </a:r>
          </a:p>
          <a:p>
            <a:r>
              <a:rPr lang="sv-SE" dirty="0" smtClean="0"/>
              <a:t>-</a:t>
            </a:r>
            <a:r>
              <a:rPr lang="sv-SE" b="1" dirty="0" smtClean="0">
                <a:solidFill>
                  <a:srgbClr val="FF0000"/>
                </a:solidFill>
              </a:rPr>
              <a:t>cerium</a:t>
            </a:r>
            <a:endParaRPr lang="sv-SE" b="1" dirty="0">
              <a:solidFill>
                <a:srgbClr val="FF0000"/>
              </a:solidFill>
            </a:endParaRPr>
          </a:p>
        </p:txBody>
      </p:sp>
      <p:cxnSp>
        <p:nvCxnSpPr>
          <p:cNvPr id="15" name="Rak pil 14"/>
          <p:cNvCxnSpPr/>
          <p:nvPr/>
        </p:nvCxnSpPr>
        <p:spPr>
          <a:xfrm>
            <a:off x="4716016" y="2381321"/>
            <a:ext cx="180020" cy="543623"/>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5961321" y="999892"/>
            <a:ext cx="1872208" cy="1200329"/>
          </a:xfrm>
          <a:prstGeom prst="rect">
            <a:avLst/>
          </a:prstGeom>
          <a:noFill/>
        </p:spPr>
        <p:txBody>
          <a:bodyPr wrap="square" rtlCol="0">
            <a:spAutoFit/>
          </a:bodyPr>
          <a:lstStyle/>
          <a:p>
            <a:r>
              <a:rPr lang="sv-SE" b="1" dirty="0" smtClean="0"/>
              <a:t>LED-skärmar</a:t>
            </a:r>
          </a:p>
          <a:p>
            <a:pPr marL="285750" indent="-285750">
              <a:buFontTx/>
              <a:buChar char="-"/>
            </a:pPr>
            <a:r>
              <a:rPr lang="sv-SE" b="1" dirty="0" smtClean="0">
                <a:solidFill>
                  <a:srgbClr val="FF0000"/>
                </a:solidFill>
              </a:rPr>
              <a:t>europium</a:t>
            </a:r>
          </a:p>
          <a:p>
            <a:pPr marL="285750" indent="-285750">
              <a:buFontTx/>
              <a:buChar char="-"/>
            </a:pPr>
            <a:r>
              <a:rPr lang="sv-SE" b="1" dirty="0" smtClean="0">
                <a:solidFill>
                  <a:srgbClr val="FF0000"/>
                </a:solidFill>
              </a:rPr>
              <a:t>yttrium</a:t>
            </a:r>
          </a:p>
          <a:p>
            <a:pPr marL="285750" indent="-285750">
              <a:buFontTx/>
              <a:buChar char="-"/>
            </a:pPr>
            <a:r>
              <a:rPr lang="sv-SE" b="1" dirty="0" smtClean="0">
                <a:solidFill>
                  <a:srgbClr val="FF0000"/>
                </a:solidFill>
              </a:rPr>
              <a:t>cerium</a:t>
            </a:r>
            <a:endParaRPr lang="sv-SE" b="1" dirty="0">
              <a:solidFill>
                <a:srgbClr val="FF0000"/>
              </a:solidFill>
            </a:endParaRPr>
          </a:p>
        </p:txBody>
      </p:sp>
      <p:cxnSp>
        <p:nvCxnSpPr>
          <p:cNvPr id="17" name="Rak pil 16"/>
          <p:cNvCxnSpPr/>
          <p:nvPr/>
        </p:nvCxnSpPr>
        <p:spPr>
          <a:xfrm flipH="1">
            <a:off x="5148064" y="2200221"/>
            <a:ext cx="1008112" cy="9797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7368345" y="1724615"/>
            <a:ext cx="1584176" cy="1200329"/>
          </a:xfrm>
          <a:prstGeom prst="rect">
            <a:avLst/>
          </a:prstGeom>
          <a:noFill/>
        </p:spPr>
        <p:txBody>
          <a:bodyPr wrap="square" rtlCol="0">
            <a:spAutoFit/>
          </a:bodyPr>
          <a:lstStyle/>
          <a:p>
            <a:r>
              <a:rPr lang="sv-SE" b="1" dirty="0" smtClean="0"/>
              <a:t>Tillsatser i dieselbränsle</a:t>
            </a:r>
          </a:p>
          <a:p>
            <a:pPr marL="285750" indent="-285750">
              <a:buFontTx/>
              <a:buChar char="-"/>
            </a:pPr>
            <a:r>
              <a:rPr lang="sv-SE" b="1" dirty="0" smtClean="0">
                <a:solidFill>
                  <a:srgbClr val="FF0000"/>
                </a:solidFill>
              </a:rPr>
              <a:t>cerium</a:t>
            </a:r>
          </a:p>
          <a:p>
            <a:pPr marL="285750" indent="-285750">
              <a:buFontTx/>
              <a:buChar char="-"/>
            </a:pPr>
            <a:r>
              <a:rPr lang="sv-SE" b="1" dirty="0" smtClean="0">
                <a:solidFill>
                  <a:srgbClr val="FF0000"/>
                </a:solidFill>
              </a:rPr>
              <a:t>lantan</a:t>
            </a:r>
            <a:endParaRPr lang="sv-SE" b="1" dirty="0">
              <a:solidFill>
                <a:srgbClr val="FF0000"/>
              </a:solidFill>
            </a:endParaRPr>
          </a:p>
        </p:txBody>
      </p:sp>
      <p:cxnSp>
        <p:nvCxnSpPr>
          <p:cNvPr id="19" name="Rak pil 18"/>
          <p:cNvCxnSpPr/>
          <p:nvPr/>
        </p:nvCxnSpPr>
        <p:spPr>
          <a:xfrm flipH="1">
            <a:off x="7368346" y="2924944"/>
            <a:ext cx="660038" cy="13497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ruta 19"/>
          <p:cNvSpPr txBox="1"/>
          <p:nvPr/>
        </p:nvSpPr>
        <p:spPr>
          <a:xfrm>
            <a:off x="4968044" y="5590841"/>
            <a:ext cx="1692188" cy="1200329"/>
          </a:xfrm>
          <a:prstGeom prst="rect">
            <a:avLst/>
          </a:prstGeom>
          <a:noFill/>
        </p:spPr>
        <p:txBody>
          <a:bodyPr wrap="square" rtlCol="0">
            <a:spAutoFit/>
          </a:bodyPr>
          <a:lstStyle/>
          <a:p>
            <a:r>
              <a:rPr lang="sv-SE" b="1" dirty="0" smtClean="0"/>
              <a:t>Nickelmetall-hybridbatteri</a:t>
            </a:r>
          </a:p>
          <a:p>
            <a:pPr marL="285750" indent="-285750">
              <a:buFontTx/>
              <a:buChar char="-"/>
            </a:pPr>
            <a:r>
              <a:rPr lang="sv-SE" b="1" dirty="0" smtClean="0">
                <a:solidFill>
                  <a:srgbClr val="FF0000"/>
                </a:solidFill>
              </a:rPr>
              <a:t>lantan</a:t>
            </a:r>
          </a:p>
          <a:p>
            <a:pPr marL="285750" indent="-285750">
              <a:buFontTx/>
              <a:buChar char="-"/>
            </a:pPr>
            <a:r>
              <a:rPr lang="sv-SE" b="1" dirty="0" smtClean="0">
                <a:solidFill>
                  <a:srgbClr val="FF0000"/>
                </a:solidFill>
              </a:rPr>
              <a:t>cerium</a:t>
            </a:r>
            <a:endParaRPr lang="sv-SE" b="1" dirty="0">
              <a:solidFill>
                <a:srgbClr val="FF0000"/>
              </a:solidFill>
            </a:endParaRPr>
          </a:p>
        </p:txBody>
      </p:sp>
      <p:cxnSp>
        <p:nvCxnSpPr>
          <p:cNvPr id="21" name="Rak pil 20"/>
          <p:cNvCxnSpPr>
            <a:stCxn id="22" idx="1"/>
          </p:cNvCxnSpPr>
          <p:nvPr/>
        </p:nvCxnSpPr>
        <p:spPr>
          <a:xfrm flipH="1" flipV="1">
            <a:off x="7014290" y="4759408"/>
            <a:ext cx="354056" cy="9480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ruta 21"/>
          <p:cNvSpPr txBox="1"/>
          <p:nvPr/>
        </p:nvSpPr>
        <p:spPr>
          <a:xfrm>
            <a:off x="7368346" y="5107250"/>
            <a:ext cx="1584176" cy="1200329"/>
          </a:xfrm>
          <a:prstGeom prst="rect">
            <a:avLst/>
          </a:prstGeom>
          <a:noFill/>
        </p:spPr>
        <p:txBody>
          <a:bodyPr wrap="square" rtlCol="0">
            <a:spAutoFit/>
          </a:bodyPr>
          <a:lstStyle/>
          <a:p>
            <a:r>
              <a:rPr lang="sv-SE" b="1" dirty="0" smtClean="0"/>
              <a:t>Katalytisk avgasrening</a:t>
            </a:r>
          </a:p>
          <a:p>
            <a:pPr marL="285750" indent="-285750">
              <a:buFontTx/>
              <a:buChar char="-"/>
            </a:pPr>
            <a:r>
              <a:rPr lang="sv-SE" b="1" dirty="0" smtClean="0">
                <a:solidFill>
                  <a:srgbClr val="FF0000"/>
                </a:solidFill>
              </a:rPr>
              <a:t>cerium, </a:t>
            </a:r>
          </a:p>
          <a:p>
            <a:pPr marL="285750" indent="-285750">
              <a:buFontTx/>
              <a:buChar char="-"/>
            </a:pPr>
            <a:r>
              <a:rPr lang="sv-SE" b="1" dirty="0" smtClean="0">
                <a:solidFill>
                  <a:srgbClr val="FF0000"/>
                </a:solidFill>
              </a:rPr>
              <a:t>lantan</a:t>
            </a:r>
            <a:endParaRPr lang="sv-SE" b="1" dirty="0">
              <a:solidFill>
                <a:srgbClr val="FF0000"/>
              </a:solidFill>
            </a:endParaRPr>
          </a:p>
        </p:txBody>
      </p:sp>
      <p:cxnSp>
        <p:nvCxnSpPr>
          <p:cNvPr id="23" name="Rak pil 22"/>
          <p:cNvCxnSpPr/>
          <p:nvPr/>
        </p:nvCxnSpPr>
        <p:spPr>
          <a:xfrm flipV="1">
            <a:off x="5526106" y="3601616"/>
            <a:ext cx="435216" cy="19908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91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339752" y="185482"/>
            <a:ext cx="4536504" cy="461665"/>
          </a:xfrm>
          <a:prstGeom prst="rect">
            <a:avLst/>
          </a:prstGeom>
          <a:noFill/>
        </p:spPr>
        <p:txBody>
          <a:bodyPr wrap="square" rtlCol="0">
            <a:spAutoFit/>
          </a:bodyPr>
          <a:lstStyle/>
          <a:p>
            <a:pPr algn="ctr"/>
            <a:r>
              <a:rPr lang="sv-SE" sz="2400" b="1" dirty="0" smtClean="0"/>
              <a:t>Mineralogi</a:t>
            </a:r>
          </a:p>
        </p:txBody>
      </p:sp>
      <p:sp>
        <p:nvSpPr>
          <p:cNvPr id="3" name="textruta 2"/>
          <p:cNvSpPr txBox="1"/>
          <p:nvPr/>
        </p:nvSpPr>
        <p:spPr>
          <a:xfrm>
            <a:off x="863764" y="2366449"/>
            <a:ext cx="1845985" cy="677108"/>
          </a:xfrm>
          <a:prstGeom prst="rect">
            <a:avLst/>
          </a:prstGeom>
          <a:noFill/>
        </p:spPr>
        <p:txBody>
          <a:bodyPr wrap="square" rtlCol="0">
            <a:spAutoFit/>
          </a:bodyPr>
          <a:lstStyle/>
          <a:p>
            <a:r>
              <a:rPr lang="sv-SE" sz="2000" b="1" dirty="0" smtClean="0"/>
              <a:t>Bastnäsit</a:t>
            </a:r>
          </a:p>
          <a:p>
            <a:r>
              <a:rPr lang="sv-SE" dirty="0" smtClean="0"/>
              <a:t>(Ce,La,…)CO</a:t>
            </a:r>
            <a:r>
              <a:rPr lang="sv-SE" baseline="-25000" dirty="0" smtClean="0"/>
              <a:t>3</a:t>
            </a:r>
            <a:r>
              <a:rPr lang="sv-SE" dirty="0" smtClean="0"/>
              <a:t>F</a:t>
            </a:r>
            <a:endParaRPr lang="sv-SE" dirty="0"/>
          </a:p>
        </p:txBody>
      </p:sp>
      <p:sp>
        <p:nvSpPr>
          <p:cNvPr id="4" name="textruta 3"/>
          <p:cNvSpPr txBox="1"/>
          <p:nvPr/>
        </p:nvSpPr>
        <p:spPr>
          <a:xfrm>
            <a:off x="3419872" y="2371531"/>
            <a:ext cx="2232248" cy="677108"/>
          </a:xfrm>
          <a:prstGeom prst="rect">
            <a:avLst/>
          </a:prstGeom>
          <a:noFill/>
        </p:spPr>
        <p:txBody>
          <a:bodyPr wrap="square" rtlCol="0">
            <a:spAutoFit/>
          </a:bodyPr>
          <a:lstStyle/>
          <a:p>
            <a:r>
              <a:rPr lang="sv-SE" sz="2000" b="1" dirty="0" smtClean="0"/>
              <a:t>Monazit</a:t>
            </a:r>
          </a:p>
          <a:p>
            <a:r>
              <a:rPr lang="sv-SE" dirty="0" smtClean="0"/>
              <a:t>(Ce,La,Nd,…Th)PO</a:t>
            </a:r>
            <a:r>
              <a:rPr lang="sv-SE" baseline="-25000" dirty="0" smtClean="0"/>
              <a:t>4</a:t>
            </a:r>
            <a:endParaRPr lang="sv-SE" dirty="0"/>
          </a:p>
        </p:txBody>
      </p:sp>
      <p:sp>
        <p:nvSpPr>
          <p:cNvPr id="5" name="textruta 4"/>
          <p:cNvSpPr txBox="1"/>
          <p:nvPr/>
        </p:nvSpPr>
        <p:spPr>
          <a:xfrm>
            <a:off x="6588224" y="2276872"/>
            <a:ext cx="1656184" cy="677108"/>
          </a:xfrm>
          <a:prstGeom prst="rect">
            <a:avLst/>
          </a:prstGeom>
          <a:noFill/>
        </p:spPr>
        <p:txBody>
          <a:bodyPr wrap="square" rtlCol="0">
            <a:spAutoFit/>
          </a:bodyPr>
          <a:lstStyle/>
          <a:p>
            <a:r>
              <a:rPr lang="sv-SE" sz="2000" b="1" dirty="0" smtClean="0"/>
              <a:t>Xenotim</a:t>
            </a:r>
          </a:p>
          <a:p>
            <a:r>
              <a:rPr lang="sv-SE" dirty="0" smtClean="0"/>
              <a:t>(Y, REE)PO</a:t>
            </a:r>
            <a:r>
              <a:rPr lang="sv-SE" baseline="-25000" dirty="0" smtClean="0"/>
              <a:t>4</a:t>
            </a:r>
            <a:endParaRPr lang="sv-SE" baseline="-25000" dirty="0"/>
          </a:p>
        </p:txBody>
      </p:sp>
      <p:pic>
        <p:nvPicPr>
          <p:cNvPr id="4098" name="Picture 2" descr="http://www.mindat.org/arphotos/250-07106900012614766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635" y="3168378"/>
            <a:ext cx="1820114" cy="2482637"/>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539552" y="5661248"/>
            <a:ext cx="2520280" cy="369332"/>
          </a:xfrm>
          <a:prstGeom prst="rect">
            <a:avLst/>
          </a:prstGeom>
          <a:noFill/>
        </p:spPr>
        <p:txBody>
          <a:bodyPr wrap="square" rtlCol="0">
            <a:spAutoFit/>
          </a:bodyPr>
          <a:lstStyle/>
          <a:p>
            <a:pPr algn="ctr"/>
            <a:r>
              <a:rPr lang="sv-SE" dirty="0" smtClean="0"/>
              <a:t>USA</a:t>
            </a:r>
            <a:endParaRPr lang="sv-SE" dirty="0"/>
          </a:p>
        </p:txBody>
      </p:sp>
      <p:pic>
        <p:nvPicPr>
          <p:cNvPr id="4102" name="Picture 6" descr="https://www.mines.edu/UserFiles/Image/Monaz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5629" y="3801265"/>
            <a:ext cx="2808312" cy="1859983"/>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p:cNvSpPr txBox="1"/>
          <p:nvPr/>
        </p:nvSpPr>
        <p:spPr>
          <a:xfrm>
            <a:off x="3923928" y="5630470"/>
            <a:ext cx="1368152" cy="400110"/>
          </a:xfrm>
          <a:prstGeom prst="rect">
            <a:avLst/>
          </a:prstGeom>
          <a:noFill/>
        </p:spPr>
        <p:txBody>
          <a:bodyPr wrap="square" rtlCol="0">
            <a:spAutoFit/>
          </a:bodyPr>
          <a:lstStyle/>
          <a:p>
            <a:pPr algn="ctr"/>
            <a:r>
              <a:rPr lang="sv-SE" sz="2000" dirty="0" smtClean="0"/>
              <a:t>Kina</a:t>
            </a:r>
            <a:endParaRPr lang="sv-SE" sz="2000" dirty="0"/>
          </a:p>
        </p:txBody>
      </p:sp>
      <p:pic>
        <p:nvPicPr>
          <p:cNvPr id="4104" name="Picture 8" descr="http://www.mindat.org/arphotos/343h229-00906130012682948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0530" y="3917557"/>
            <a:ext cx="2565628" cy="1712913"/>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p:cNvSpPr txBox="1"/>
          <p:nvPr/>
        </p:nvSpPr>
        <p:spPr>
          <a:xfrm>
            <a:off x="6520435" y="5630470"/>
            <a:ext cx="2080050" cy="400110"/>
          </a:xfrm>
          <a:prstGeom prst="rect">
            <a:avLst/>
          </a:prstGeom>
          <a:noFill/>
        </p:spPr>
        <p:txBody>
          <a:bodyPr wrap="square" rtlCol="0">
            <a:spAutoFit/>
          </a:bodyPr>
          <a:lstStyle/>
          <a:p>
            <a:pPr algn="ctr"/>
            <a:r>
              <a:rPr lang="sv-SE" sz="2000" dirty="0" smtClean="0"/>
              <a:t>Österrike</a:t>
            </a:r>
            <a:endParaRPr lang="sv-SE" sz="2000" dirty="0"/>
          </a:p>
        </p:txBody>
      </p:sp>
      <p:sp>
        <p:nvSpPr>
          <p:cNvPr id="9" name="textruta 8"/>
          <p:cNvSpPr txBox="1"/>
          <p:nvPr/>
        </p:nvSpPr>
        <p:spPr>
          <a:xfrm>
            <a:off x="1092920" y="908720"/>
            <a:ext cx="7295504" cy="646331"/>
          </a:xfrm>
          <a:prstGeom prst="rect">
            <a:avLst/>
          </a:prstGeom>
          <a:noFill/>
        </p:spPr>
        <p:txBody>
          <a:bodyPr wrap="square" rtlCol="0">
            <a:spAutoFit/>
          </a:bodyPr>
          <a:lstStyle/>
          <a:p>
            <a:r>
              <a:rPr lang="sv-SE" dirty="0" smtClean="0"/>
              <a:t>Ca 200 mineral innehåller REE men nedanstående utgör de ekonomiskt viktigaste mineralen</a:t>
            </a:r>
            <a:endParaRPr lang="sv-SE" dirty="0"/>
          </a:p>
        </p:txBody>
      </p:sp>
    </p:spTree>
    <p:extLst>
      <p:ext uri="{BB962C8B-B14F-4D97-AF65-F5344CB8AC3E}">
        <p14:creationId xmlns:p14="http://schemas.microsoft.com/office/powerpoint/2010/main" val="68239400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259632" y="245839"/>
            <a:ext cx="6696744" cy="461665"/>
          </a:xfrm>
          <a:prstGeom prst="rect">
            <a:avLst/>
          </a:prstGeom>
          <a:noFill/>
        </p:spPr>
        <p:txBody>
          <a:bodyPr wrap="square" rtlCol="0">
            <a:spAutoFit/>
          </a:bodyPr>
          <a:lstStyle/>
          <a:p>
            <a:pPr algn="ctr"/>
            <a:r>
              <a:rPr lang="sv-SE" sz="2400" b="1" dirty="0" smtClean="0"/>
              <a:t>Mineralogi</a:t>
            </a:r>
            <a:endParaRPr lang="sv-SE" sz="2400" b="1" dirty="0"/>
          </a:p>
        </p:txBody>
      </p:sp>
      <p:graphicFrame>
        <p:nvGraphicFramePr>
          <p:cNvPr id="5" name="Diagram 4"/>
          <p:cNvGraphicFramePr>
            <a:graphicFrameLocks/>
          </p:cNvGraphicFramePr>
          <p:nvPr>
            <p:extLst>
              <p:ext uri="{D42A27DB-BD31-4B8C-83A1-F6EECF244321}">
                <p14:modId xmlns:p14="http://schemas.microsoft.com/office/powerpoint/2010/main" val="3027488790"/>
              </p:ext>
            </p:extLst>
          </p:nvPr>
        </p:nvGraphicFramePr>
        <p:xfrm>
          <a:off x="1403648" y="1772816"/>
          <a:ext cx="6840760"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p:cNvSpPr txBox="1"/>
          <p:nvPr/>
        </p:nvSpPr>
        <p:spPr>
          <a:xfrm>
            <a:off x="2339752" y="908720"/>
            <a:ext cx="4536504" cy="646331"/>
          </a:xfrm>
          <a:prstGeom prst="rect">
            <a:avLst/>
          </a:prstGeom>
          <a:noFill/>
        </p:spPr>
        <p:txBody>
          <a:bodyPr wrap="square" rtlCol="0">
            <a:spAutoFit/>
          </a:bodyPr>
          <a:lstStyle/>
          <a:p>
            <a:pPr algn="ctr"/>
            <a:r>
              <a:rPr lang="sv-SE" dirty="0" smtClean="0"/>
              <a:t>Typisk fördelning av REO (rare earth oxides) i de tre viktigaste REE-mineralen</a:t>
            </a:r>
            <a:endParaRPr lang="sv-SE" dirty="0"/>
          </a:p>
        </p:txBody>
      </p:sp>
    </p:spTree>
    <p:extLst>
      <p:ext uri="{BB962C8B-B14F-4D97-AF65-F5344CB8AC3E}">
        <p14:creationId xmlns:p14="http://schemas.microsoft.com/office/powerpoint/2010/main" val="290675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418058"/>
          </a:xfrm>
        </p:spPr>
        <p:txBody>
          <a:bodyPr>
            <a:normAutofit fontScale="90000"/>
          </a:bodyPr>
          <a:lstStyle/>
          <a:p>
            <a:r>
              <a:rPr lang="sv-SE" sz="2800" b="1" dirty="0" smtClean="0"/>
              <a:t>Viktiga REE-mineral globalt</a:t>
            </a:r>
            <a:endParaRPr lang="sv-SE" sz="2800" b="1" dirty="0"/>
          </a:p>
        </p:txBody>
      </p:sp>
      <p:graphicFrame>
        <p:nvGraphicFramePr>
          <p:cNvPr id="3" name="Tabell 2"/>
          <p:cNvGraphicFramePr>
            <a:graphicFrameLocks noGrp="1"/>
          </p:cNvGraphicFramePr>
          <p:nvPr>
            <p:extLst>
              <p:ext uri="{D42A27DB-BD31-4B8C-83A1-F6EECF244321}">
                <p14:modId xmlns:p14="http://schemas.microsoft.com/office/powerpoint/2010/main" val="1393312124"/>
              </p:ext>
            </p:extLst>
          </p:nvPr>
        </p:nvGraphicFramePr>
        <p:xfrm>
          <a:off x="539552" y="980728"/>
          <a:ext cx="8424936" cy="5364480"/>
        </p:xfrm>
        <a:graphic>
          <a:graphicData uri="http://schemas.openxmlformats.org/drawingml/2006/table">
            <a:tbl>
              <a:tblPr firstRow="1" bandRow="1">
                <a:tableStyleId>{5C22544A-7EE6-4342-B048-85BDC9FD1C3A}</a:tableStyleId>
              </a:tblPr>
              <a:tblGrid>
                <a:gridCol w="1512168"/>
                <a:gridCol w="3888432"/>
                <a:gridCol w="1944216"/>
                <a:gridCol w="1080120"/>
              </a:tblGrid>
              <a:tr h="370840">
                <a:tc>
                  <a:txBody>
                    <a:bodyPr/>
                    <a:lstStyle/>
                    <a:p>
                      <a:pPr algn="ctr"/>
                      <a:r>
                        <a:rPr lang="sv-SE" sz="2000" dirty="0" smtClean="0"/>
                        <a:t>Mineral</a:t>
                      </a:r>
                      <a:endParaRPr lang="sv-SE" sz="2000" dirty="0"/>
                    </a:p>
                  </a:txBody>
                  <a:tcPr/>
                </a:tc>
                <a:tc>
                  <a:txBody>
                    <a:bodyPr/>
                    <a:lstStyle/>
                    <a:p>
                      <a:pPr algn="ctr"/>
                      <a:r>
                        <a:rPr lang="sv-SE" sz="2000" dirty="0" smtClean="0"/>
                        <a:t>Kemiformel</a:t>
                      </a:r>
                      <a:endParaRPr lang="sv-SE" sz="2000" dirty="0"/>
                    </a:p>
                  </a:txBody>
                  <a:tcPr/>
                </a:tc>
                <a:tc>
                  <a:txBody>
                    <a:bodyPr/>
                    <a:lstStyle/>
                    <a:p>
                      <a:pPr algn="ctr"/>
                      <a:r>
                        <a:rPr lang="sv-SE" sz="2000" dirty="0" smtClean="0"/>
                        <a:t>Typ av förekomst</a:t>
                      </a:r>
                      <a:endParaRPr lang="sv-SE" sz="2000" dirty="0"/>
                    </a:p>
                  </a:txBody>
                  <a:tcPr/>
                </a:tc>
                <a:tc>
                  <a:txBody>
                    <a:bodyPr/>
                    <a:lstStyle/>
                    <a:p>
                      <a:pPr algn="ctr"/>
                      <a:r>
                        <a:rPr lang="sv-SE" sz="2000" dirty="0" smtClean="0"/>
                        <a:t>REO %</a:t>
                      </a:r>
                      <a:endParaRPr lang="sv-SE" sz="2000" dirty="0"/>
                    </a:p>
                  </a:txBody>
                  <a:tcPr/>
                </a:tc>
              </a:tr>
              <a:tr h="370840">
                <a:tc>
                  <a:txBody>
                    <a:bodyPr/>
                    <a:lstStyle/>
                    <a:p>
                      <a:r>
                        <a:rPr lang="sv-SE" b="1" dirty="0" smtClean="0"/>
                        <a:t>Monazit</a:t>
                      </a:r>
                      <a:endParaRPr lang="sv-SE"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800" dirty="0" smtClean="0"/>
                        <a:t>(Ce,La,Nd,Th)PO</a:t>
                      </a:r>
                      <a:r>
                        <a:rPr lang="sv-SE" sz="1800" baseline="-25000" dirty="0" smtClean="0"/>
                        <a:t>4</a:t>
                      </a:r>
                    </a:p>
                    <a:p>
                      <a:endParaRPr lang="sv-SE" dirty="0"/>
                    </a:p>
                  </a:txBody>
                  <a:tcPr/>
                </a:tc>
                <a:tc>
                  <a:txBody>
                    <a:bodyPr/>
                    <a:lstStyle/>
                    <a:p>
                      <a:r>
                        <a:rPr lang="sv-SE" dirty="0" smtClean="0"/>
                        <a:t>Vaskavlagringar</a:t>
                      </a:r>
                      <a:endParaRPr lang="sv-SE" dirty="0"/>
                    </a:p>
                  </a:txBody>
                  <a:tcPr/>
                </a:tc>
                <a:tc>
                  <a:txBody>
                    <a:bodyPr/>
                    <a:lstStyle/>
                    <a:p>
                      <a:pPr algn="ctr"/>
                      <a:r>
                        <a:rPr lang="sv-SE" dirty="0" smtClean="0"/>
                        <a:t>65</a:t>
                      </a:r>
                      <a:endParaRPr lang="sv-SE" dirty="0"/>
                    </a:p>
                  </a:txBody>
                  <a:tcPr/>
                </a:tc>
              </a:tr>
              <a:tr h="370840">
                <a:tc>
                  <a:txBody>
                    <a:bodyPr/>
                    <a:lstStyle/>
                    <a:p>
                      <a:r>
                        <a:rPr lang="sv-SE" b="1" dirty="0" smtClean="0"/>
                        <a:t>Bastnäsit</a:t>
                      </a:r>
                      <a:endParaRPr lang="sv-SE"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800" dirty="0" smtClean="0"/>
                        <a:t>(Ce,La)(CO</a:t>
                      </a:r>
                      <a:r>
                        <a:rPr lang="sv-SE" sz="1800" baseline="-25000" dirty="0" smtClean="0"/>
                        <a:t>3</a:t>
                      </a:r>
                      <a:r>
                        <a:rPr lang="sv-SE" sz="1800" dirty="0" smtClean="0"/>
                        <a:t>)F</a:t>
                      </a:r>
                    </a:p>
                    <a:p>
                      <a:endParaRPr lang="sv-SE" dirty="0"/>
                    </a:p>
                  </a:txBody>
                  <a:tcPr/>
                </a:tc>
                <a:tc>
                  <a:txBody>
                    <a:bodyPr/>
                    <a:lstStyle/>
                    <a:p>
                      <a:r>
                        <a:rPr lang="sv-SE" dirty="0" smtClean="0"/>
                        <a:t>Carbonatiter</a:t>
                      </a:r>
                    </a:p>
                    <a:p>
                      <a:r>
                        <a:rPr lang="sv-SE" smtClean="0"/>
                        <a:t>Magmatiska bergarter</a:t>
                      </a:r>
                      <a:r>
                        <a:rPr lang="sv-SE" baseline="0" smtClean="0"/>
                        <a:t> </a:t>
                      </a:r>
                      <a:endParaRPr lang="sv-SE" dirty="0"/>
                    </a:p>
                  </a:txBody>
                  <a:tcPr/>
                </a:tc>
                <a:tc>
                  <a:txBody>
                    <a:bodyPr/>
                    <a:lstStyle/>
                    <a:p>
                      <a:pPr algn="ctr"/>
                      <a:r>
                        <a:rPr lang="sv-SE" dirty="0" smtClean="0"/>
                        <a:t>75</a:t>
                      </a:r>
                      <a:endParaRPr lang="sv-SE" dirty="0"/>
                    </a:p>
                  </a:txBody>
                  <a:tcPr/>
                </a:tc>
              </a:tr>
              <a:tr h="370840">
                <a:tc>
                  <a:txBody>
                    <a:bodyPr/>
                    <a:lstStyle/>
                    <a:p>
                      <a:r>
                        <a:rPr lang="sv-SE" b="1" dirty="0" smtClean="0"/>
                        <a:t>Xenotim</a:t>
                      </a:r>
                      <a:endParaRPr lang="sv-SE"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800" baseline="0" dirty="0" smtClean="0"/>
                        <a:t>(Y,REE)PO</a:t>
                      </a:r>
                      <a:r>
                        <a:rPr lang="sv-SE" sz="1800" baseline="-25000" dirty="0" smtClean="0"/>
                        <a:t>4</a:t>
                      </a:r>
                    </a:p>
                    <a:p>
                      <a:endParaRPr lang="sv-SE" dirty="0"/>
                    </a:p>
                  </a:txBody>
                  <a:tcPr/>
                </a:tc>
                <a:tc>
                  <a:txBody>
                    <a:bodyPr/>
                    <a:lstStyle/>
                    <a:p>
                      <a:r>
                        <a:rPr lang="sv-SE" dirty="0" smtClean="0"/>
                        <a:t>Vaskavlagringar</a:t>
                      </a:r>
                    </a:p>
                    <a:p>
                      <a:r>
                        <a:rPr lang="sv-SE" dirty="0" smtClean="0"/>
                        <a:t>Pegmatiter</a:t>
                      </a:r>
                    </a:p>
                    <a:p>
                      <a:r>
                        <a:rPr lang="sv-SE" dirty="0" smtClean="0"/>
                        <a:t>Metamorfa bergarter</a:t>
                      </a:r>
                      <a:endParaRPr lang="sv-SE" dirty="0"/>
                    </a:p>
                  </a:txBody>
                  <a:tcPr/>
                </a:tc>
                <a:tc>
                  <a:txBody>
                    <a:bodyPr/>
                    <a:lstStyle/>
                    <a:p>
                      <a:pPr algn="ctr"/>
                      <a:r>
                        <a:rPr lang="sv-SE" dirty="0" smtClean="0"/>
                        <a:t>61</a:t>
                      </a:r>
                      <a:endParaRPr lang="sv-SE" dirty="0"/>
                    </a:p>
                  </a:txBody>
                  <a:tcPr/>
                </a:tc>
              </a:tr>
              <a:tr h="370840">
                <a:tc>
                  <a:txBody>
                    <a:bodyPr/>
                    <a:lstStyle/>
                    <a:p>
                      <a:r>
                        <a:rPr lang="sv-SE" b="1" dirty="0" smtClean="0"/>
                        <a:t>Eudialyt</a:t>
                      </a:r>
                      <a:endParaRPr lang="sv-SE"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dirty="0" smtClean="0">
                          <a:solidFill>
                            <a:schemeClr val="dk1"/>
                          </a:solidFill>
                          <a:effectLst/>
                          <a:latin typeface="+mn-lt"/>
                          <a:ea typeface="+mn-ea"/>
                          <a:cs typeface="+mn-cs"/>
                        </a:rPr>
                        <a:t>Na</a:t>
                      </a:r>
                      <a:r>
                        <a:rPr lang="sv-SE" sz="1800" b="0" i="0" u="none" strike="noStrike" kern="1200" baseline="-25000" dirty="0" smtClean="0">
                          <a:solidFill>
                            <a:schemeClr val="dk1"/>
                          </a:solidFill>
                          <a:effectLst/>
                          <a:latin typeface="+mn-lt"/>
                          <a:ea typeface="+mn-ea"/>
                          <a:cs typeface="+mn-cs"/>
                        </a:rPr>
                        <a:t>15</a:t>
                      </a:r>
                      <a:r>
                        <a:rPr lang="sv-SE" sz="1800" b="0" i="0" u="none" strike="noStrike" kern="1200" dirty="0" smtClean="0">
                          <a:solidFill>
                            <a:schemeClr val="dk1"/>
                          </a:solidFill>
                          <a:effectLst/>
                          <a:latin typeface="+mn-lt"/>
                          <a:ea typeface="+mn-ea"/>
                          <a:cs typeface="+mn-cs"/>
                        </a:rPr>
                        <a:t>Ca</a:t>
                      </a:r>
                      <a:r>
                        <a:rPr lang="sv-SE" sz="1800" b="0" i="0" u="none" strike="noStrike" kern="1200" baseline="-25000" dirty="0" smtClean="0">
                          <a:solidFill>
                            <a:schemeClr val="dk1"/>
                          </a:solidFill>
                          <a:effectLst/>
                          <a:latin typeface="+mn-lt"/>
                          <a:ea typeface="+mn-ea"/>
                          <a:cs typeface="+mn-cs"/>
                        </a:rPr>
                        <a:t>6</a:t>
                      </a:r>
                      <a:r>
                        <a:rPr lang="sv-SE" sz="1800" b="0" i="0" u="none" strike="noStrike" kern="1200" dirty="0" smtClean="0">
                          <a:solidFill>
                            <a:schemeClr val="dk1"/>
                          </a:solidFill>
                          <a:effectLst/>
                          <a:latin typeface="+mn-lt"/>
                          <a:ea typeface="+mn-ea"/>
                          <a:cs typeface="+mn-cs"/>
                        </a:rPr>
                        <a:t>(Fe,Mn)</a:t>
                      </a:r>
                      <a:r>
                        <a:rPr lang="sv-SE" sz="1800" b="0" i="0" u="none" strike="noStrike" kern="1200" baseline="-25000" dirty="0" smtClean="0">
                          <a:solidFill>
                            <a:schemeClr val="dk1"/>
                          </a:solidFill>
                          <a:effectLst/>
                          <a:latin typeface="+mn-lt"/>
                          <a:ea typeface="+mn-ea"/>
                          <a:cs typeface="+mn-cs"/>
                        </a:rPr>
                        <a:t>3</a:t>
                      </a:r>
                      <a:r>
                        <a:rPr lang="sv-SE" sz="1800" b="0" i="0" u="none" strike="noStrike" kern="1200" dirty="0" smtClean="0">
                          <a:solidFill>
                            <a:schemeClr val="dk1"/>
                          </a:solidFill>
                          <a:effectLst/>
                          <a:latin typeface="+mn-lt"/>
                          <a:ea typeface="+mn-ea"/>
                          <a:cs typeface="+mn-cs"/>
                        </a:rPr>
                        <a:t>Zr</a:t>
                      </a:r>
                      <a:r>
                        <a:rPr lang="sv-SE" sz="1800" b="0" i="0" u="none" strike="noStrike" kern="1200" baseline="-25000" dirty="0" smtClean="0">
                          <a:solidFill>
                            <a:schemeClr val="dk1"/>
                          </a:solidFill>
                          <a:effectLst/>
                          <a:latin typeface="+mn-lt"/>
                          <a:ea typeface="+mn-ea"/>
                          <a:cs typeface="+mn-cs"/>
                        </a:rPr>
                        <a:t>3</a:t>
                      </a:r>
                      <a:r>
                        <a:rPr lang="sv-SE" sz="1800" b="0" i="0" u="none" strike="noStrike" kern="1200" dirty="0" smtClean="0">
                          <a:solidFill>
                            <a:schemeClr val="dk1"/>
                          </a:solidFill>
                          <a:effectLst/>
                          <a:latin typeface="+mn-lt"/>
                          <a:ea typeface="+mn-ea"/>
                          <a:cs typeface="+mn-cs"/>
                        </a:rPr>
                        <a:t>SiO(O,OH,H</a:t>
                      </a:r>
                      <a:r>
                        <a:rPr lang="sv-SE" sz="1800" b="0" i="0" u="none" strike="noStrike" kern="1200" baseline="-25000" dirty="0" smtClean="0">
                          <a:solidFill>
                            <a:schemeClr val="dk1"/>
                          </a:solidFill>
                          <a:effectLst/>
                          <a:latin typeface="+mn-lt"/>
                          <a:ea typeface="+mn-ea"/>
                          <a:cs typeface="+mn-cs"/>
                        </a:rPr>
                        <a:t>2</a:t>
                      </a:r>
                      <a:r>
                        <a:rPr lang="sv-SE" sz="1800" b="0" i="0" u="none" strike="noStrike" kern="1200" dirty="0" smtClean="0">
                          <a:solidFill>
                            <a:schemeClr val="dk1"/>
                          </a:solidFill>
                          <a:effectLst/>
                          <a:latin typeface="+mn-lt"/>
                          <a:ea typeface="+mn-ea"/>
                          <a:cs typeface="+mn-cs"/>
                        </a:rPr>
                        <a:t>O)</a:t>
                      </a:r>
                      <a:r>
                        <a:rPr lang="sv-SE" sz="1800" b="0" i="0" u="none" strike="noStrike" kern="1200" baseline="-25000" dirty="0" smtClean="0">
                          <a:solidFill>
                            <a:schemeClr val="dk1"/>
                          </a:solidFill>
                          <a:effectLst/>
                          <a:latin typeface="+mn-lt"/>
                          <a:ea typeface="+mn-ea"/>
                          <a:cs typeface="+mn-cs"/>
                        </a:rPr>
                        <a:t>3</a:t>
                      </a:r>
                      <a:r>
                        <a:rPr lang="sv-SE" dirty="0" smtClean="0"/>
                        <a:t/>
                      </a:r>
                      <a:br>
                        <a:rPr lang="sv-SE" dirty="0" smtClean="0"/>
                      </a:br>
                      <a:r>
                        <a:rPr lang="sv-SE" sz="1800" b="0" i="0" u="none" strike="noStrike" kern="1200" dirty="0" smtClean="0">
                          <a:solidFill>
                            <a:schemeClr val="dk1"/>
                          </a:solidFill>
                          <a:effectLst/>
                          <a:latin typeface="+mn-lt"/>
                          <a:ea typeface="+mn-ea"/>
                          <a:cs typeface="+mn-cs"/>
                        </a:rPr>
                        <a:t>(Si</a:t>
                      </a:r>
                      <a:r>
                        <a:rPr lang="sv-SE" sz="1800" b="0" i="0" u="none" strike="noStrike" kern="1200" baseline="-25000" dirty="0" smtClean="0">
                          <a:solidFill>
                            <a:schemeClr val="dk1"/>
                          </a:solidFill>
                          <a:effectLst/>
                          <a:latin typeface="+mn-lt"/>
                          <a:ea typeface="+mn-ea"/>
                          <a:cs typeface="+mn-cs"/>
                        </a:rPr>
                        <a:t>3</a:t>
                      </a:r>
                      <a:r>
                        <a:rPr lang="sv-SE" sz="1800" b="0" i="0" u="none" strike="noStrike" kern="1200" dirty="0" smtClean="0">
                          <a:solidFill>
                            <a:schemeClr val="dk1"/>
                          </a:solidFill>
                          <a:effectLst/>
                          <a:latin typeface="+mn-lt"/>
                          <a:ea typeface="+mn-ea"/>
                          <a:cs typeface="+mn-cs"/>
                        </a:rPr>
                        <a:t>O</a:t>
                      </a:r>
                      <a:r>
                        <a:rPr lang="sv-SE" sz="1800" b="0" i="0" u="none" strike="noStrike" kern="1200" baseline="-25000" dirty="0" smtClean="0">
                          <a:solidFill>
                            <a:schemeClr val="dk1"/>
                          </a:solidFill>
                          <a:effectLst/>
                          <a:latin typeface="+mn-lt"/>
                          <a:ea typeface="+mn-ea"/>
                          <a:cs typeface="+mn-cs"/>
                        </a:rPr>
                        <a:t>9</a:t>
                      </a:r>
                      <a:r>
                        <a:rPr lang="sv-SE" sz="1800" b="0" i="0" u="none" strike="noStrike" kern="1200" dirty="0" smtClean="0">
                          <a:solidFill>
                            <a:schemeClr val="dk1"/>
                          </a:solidFill>
                          <a:effectLst/>
                          <a:latin typeface="+mn-lt"/>
                          <a:ea typeface="+mn-ea"/>
                          <a:cs typeface="+mn-cs"/>
                        </a:rPr>
                        <a:t>)</a:t>
                      </a:r>
                      <a:r>
                        <a:rPr lang="sv-SE" sz="1800" b="0" i="0" u="none" strike="noStrike" kern="1200" baseline="-25000" dirty="0" smtClean="0">
                          <a:solidFill>
                            <a:schemeClr val="dk1"/>
                          </a:solidFill>
                          <a:effectLst/>
                          <a:latin typeface="+mn-lt"/>
                          <a:ea typeface="+mn-ea"/>
                          <a:cs typeface="+mn-cs"/>
                        </a:rPr>
                        <a:t>2</a:t>
                      </a:r>
                      <a:r>
                        <a:rPr lang="sv-SE" sz="1800" b="0" i="0" u="none" strike="noStrike" kern="1200" dirty="0" smtClean="0">
                          <a:solidFill>
                            <a:schemeClr val="dk1"/>
                          </a:solidFill>
                          <a:effectLst/>
                          <a:latin typeface="+mn-lt"/>
                          <a:ea typeface="+mn-ea"/>
                          <a:cs typeface="+mn-cs"/>
                        </a:rPr>
                        <a:t>(Si</a:t>
                      </a:r>
                      <a:r>
                        <a:rPr lang="sv-SE" sz="1800" b="0" i="0" u="none" strike="noStrike" kern="1200" baseline="-25000" dirty="0" smtClean="0">
                          <a:solidFill>
                            <a:schemeClr val="dk1"/>
                          </a:solidFill>
                          <a:effectLst/>
                          <a:latin typeface="+mn-lt"/>
                          <a:ea typeface="+mn-ea"/>
                          <a:cs typeface="+mn-cs"/>
                        </a:rPr>
                        <a:t>9</a:t>
                      </a:r>
                      <a:r>
                        <a:rPr lang="sv-SE" sz="1800" b="0" i="0" u="none" strike="noStrike" kern="1200" dirty="0" smtClean="0">
                          <a:solidFill>
                            <a:schemeClr val="dk1"/>
                          </a:solidFill>
                          <a:effectLst/>
                          <a:latin typeface="+mn-lt"/>
                          <a:ea typeface="+mn-ea"/>
                          <a:cs typeface="+mn-cs"/>
                        </a:rPr>
                        <a:t>O</a:t>
                      </a:r>
                      <a:r>
                        <a:rPr lang="sv-SE" sz="1800" b="0" i="0" u="none" strike="noStrike" kern="1200" baseline="-25000" dirty="0" smtClean="0">
                          <a:solidFill>
                            <a:schemeClr val="dk1"/>
                          </a:solidFill>
                          <a:effectLst/>
                          <a:latin typeface="+mn-lt"/>
                          <a:ea typeface="+mn-ea"/>
                          <a:cs typeface="+mn-cs"/>
                        </a:rPr>
                        <a:t>27</a:t>
                      </a:r>
                      <a:r>
                        <a:rPr lang="sv-SE" sz="1800" b="0" i="0" u="none" strike="noStrike" kern="1200" dirty="0" smtClean="0">
                          <a:solidFill>
                            <a:schemeClr val="dk1"/>
                          </a:solidFill>
                          <a:effectLst/>
                          <a:latin typeface="+mn-lt"/>
                          <a:ea typeface="+mn-ea"/>
                          <a:cs typeface="+mn-cs"/>
                        </a:rPr>
                        <a:t>)</a:t>
                      </a:r>
                      <a:r>
                        <a:rPr lang="sv-SE" sz="1800" b="0" i="0" u="none" strike="noStrike" kern="1200" baseline="-25000" dirty="0" smtClean="0">
                          <a:solidFill>
                            <a:schemeClr val="dk1"/>
                          </a:solidFill>
                          <a:effectLst/>
                          <a:latin typeface="+mn-lt"/>
                          <a:ea typeface="+mn-ea"/>
                          <a:cs typeface="+mn-cs"/>
                        </a:rPr>
                        <a:t>2</a:t>
                      </a:r>
                      <a:r>
                        <a:rPr lang="sv-SE" sz="1800" b="0" i="0" u="none" strike="noStrike" kern="1200" dirty="0" smtClean="0">
                          <a:solidFill>
                            <a:schemeClr val="dk1"/>
                          </a:solidFill>
                          <a:effectLst/>
                          <a:latin typeface="+mn-lt"/>
                          <a:ea typeface="+mn-ea"/>
                          <a:cs typeface="+mn-cs"/>
                        </a:rPr>
                        <a:t>(</a:t>
                      </a:r>
                      <a:r>
                        <a:rPr lang="sv-SE" sz="1800" b="0" i="0" u="none" strike="noStrike" kern="1200" dirty="0" err="1" smtClean="0">
                          <a:solidFill>
                            <a:schemeClr val="dk1"/>
                          </a:solidFill>
                          <a:effectLst/>
                          <a:latin typeface="+mn-lt"/>
                          <a:ea typeface="+mn-ea"/>
                          <a:cs typeface="+mn-cs"/>
                        </a:rPr>
                        <a:t>OH,Cl</a:t>
                      </a:r>
                      <a:r>
                        <a:rPr lang="sv-SE" sz="1800" b="0" i="0" u="none" strike="noStrike" kern="1200" dirty="0" smtClean="0">
                          <a:solidFill>
                            <a:schemeClr val="dk1"/>
                          </a:solidFill>
                          <a:effectLst/>
                          <a:latin typeface="+mn-lt"/>
                          <a:ea typeface="+mn-ea"/>
                          <a:cs typeface="+mn-cs"/>
                        </a:rPr>
                        <a:t>)</a:t>
                      </a:r>
                      <a:r>
                        <a:rPr lang="sv-SE" sz="1800" b="0" i="0" u="none" strike="noStrike" kern="1200" baseline="-25000" dirty="0" smtClean="0">
                          <a:solidFill>
                            <a:schemeClr val="dk1"/>
                          </a:solidFill>
                          <a:effectLst/>
                          <a:latin typeface="+mn-lt"/>
                          <a:ea typeface="+mn-ea"/>
                          <a:cs typeface="+mn-cs"/>
                        </a:rPr>
                        <a:t>2</a:t>
                      </a:r>
                      <a:endParaRPr lang="sv-SE" dirty="0"/>
                    </a:p>
                  </a:txBody>
                  <a:tcPr/>
                </a:tc>
                <a:tc>
                  <a:txBody>
                    <a:bodyPr/>
                    <a:lstStyle/>
                    <a:p>
                      <a:r>
                        <a:rPr lang="sv-SE" dirty="0" smtClean="0"/>
                        <a:t>Alkalina bergarter</a:t>
                      </a:r>
                      <a:endParaRPr lang="sv-SE" dirty="0"/>
                    </a:p>
                  </a:txBody>
                  <a:tcPr/>
                </a:tc>
                <a:tc>
                  <a:txBody>
                    <a:bodyPr/>
                    <a:lstStyle/>
                    <a:p>
                      <a:pPr algn="ctr"/>
                      <a:r>
                        <a:rPr lang="sv-SE" dirty="0" smtClean="0"/>
                        <a:t>9-10</a:t>
                      </a:r>
                      <a:endParaRPr lang="sv-SE" dirty="0"/>
                    </a:p>
                  </a:txBody>
                  <a:tcPr/>
                </a:tc>
              </a:tr>
              <a:tr h="370840">
                <a:tc>
                  <a:txBody>
                    <a:bodyPr/>
                    <a:lstStyle/>
                    <a:p>
                      <a:r>
                        <a:rPr lang="sv-SE" b="1" dirty="0" smtClean="0"/>
                        <a:t>Steenstrupin</a:t>
                      </a:r>
                      <a:endParaRPr lang="sv-SE" b="1" dirty="0"/>
                    </a:p>
                  </a:txBody>
                  <a:tcPr/>
                </a:tc>
                <a:tc>
                  <a:txBody>
                    <a:bodyPr/>
                    <a:lstStyle/>
                    <a:p>
                      <a:r>
                        <a:rPr lang="sv-SE" dirty="0" smtClean="0"/>
                        <a:t>Na</a:t>
                      </a:r>
                      <a:r>
                        <a:rPr lang="sv-SE" baseline="-25000" dirty="0" smtClean="0"/>
                        <a:t>14</a:t>
                      </a:r>
                      <a:r>
                        <a:rPr lang="sv-SE" dirty="0" smtClean="0"/>
                        <a:t>REE</a:t>
                      </a:r>
                      <a:r>
                        <a:rPr lang="sv-SE" baseline="-25000" dirty="0" smtClean="0"/>
                        <a:t>6</a:t>
                      </a:r>
                      <a:r>
                        <a:rPr lang="sv-SE" dirty="0" smtClean="0"/>
                        <a:t>(Mn,Fe)</a:t>
                      </a:r>
                      <a:r>
                        <a:rPr lang="sv-SE" baseline="-25000" dirty="0" smtClean="0"/>
                        <a:t>3</a:t>
                      </a:r>
                      <a:r>
                        <a:rPr lang="sv-SE" dirty="0" smtClean="0"/>
                        <a:t>(Th,U)(Si</a:t>
                      </a:r>
                      <a:r>
                        <a:rPr lang="sv-SE" baseline="-25000" dirty="0" smtClean="0"/>
                        <a:t>6</a:t>
                      </a:r>
                      <a:r>
                        <a:rPr lang="sv-SE" dirty="0" smtClean="0"/>
                        <a:t>O</a:t>
                      </a:r>
                      <a:r>
                        <a:rPr lang="sv-SE" baseline="-25000" dirty="0" smtClean="0"/>
                        <a:t>18</a:t>
                      </a:r>
                      <a:r>
                        <a:rPr lang="sv-SE" dirty="0" smtClean="0"/>
                        <a:t>)</a:t>
                      </a:r>
                      <a:r>
                        <a:rPr lang="sv-SE" baseline="-25000" dirty="0" smtClean="0"/>
                        <a:t>2</a:t>
                      </a:r>
                      <a:r>
                        <a:rPr lang="sv-SE" dirty="0" smtClean="0"/>
                        <a:t>(PO</a:t>
                      </a:r>
                      <a:r>
                        <a:rPr lang="sv-SE" baseline="-25000" dirty="0" smtClean="0"/>
                        <a:t>4</a:t>
                      </a:r>
                      <a:r>
                        <a:rPr lang="sv-SE" dirty="0" smtClean="0"/>
                        <a:t>)</a:t>
                      </a:r>
                      <a:r>
                        <a:rPr lang="sv-SE" baseline="-25000" dirty="0" smtClean="0"/>
                        <a:t>7</a:t>
                      </a:r>
                      <a:r>
                        <a:rPr lang="sv-SE" sz="2400" baseline="30000" dirty="0" smtClean="0"/>
                        <a:t>.</a:t>
                      </a:r>
                      <a:r>
                        <a:rPr lang="sv-SE" dirty="0" smtClean="0"/>
                        <a:t>3H</a:t>
                      </a:r>
                      <a:r>
                        <a:rPr lang="sv-SE" baseline="-25000" dirty="0" smtClean="0"/>
                        <a:t>2</a:t>
                      </a:r>
                      <a:r>
                        <a:rPr lang="sv-SE" dirty="0" smtClean="0"/>
                        <a:t>O</a:t>
                      </a:r>
                      <a:endParaRPr lang="sv-S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Alkalina bergarter</a:t>
                      </a:r>
                    </a:p>
                    <a:p>
                      <a:endParaRPr lang="sv-SE" dirty="0"/>
                    </a:p>
                  </a:txBody>
                  <a:tcPr/>
                </a:tc>
                <a:tc>
                  <a:txBody>
                    <a:bodyPr/>
                    <a:lstStyle/>
                    <a:p>
                      <a:pPr algn="ctr"/>
                      <a:r>
                        <a:rPr lang="sv-SE" dirty="0" smtClean="0"/>
                        <a:t>18</a:t>
                      </a:r>
                      <a:endParaRPr lang="sv-SE" dirty="0"/>
                    </a:p>
                  </a:txBody>
                  <a:tcPr/>
                </a:tc>
              </a:tr>
              <a:tr h="370840">
                <a:tc>
                  <a:txBody>
                    <a:bodyPr/>
                    <a:lstStyle/>
                    <a:p>
                      <a:r>
                        <a:rPr lang="sv-SE" b="1" dirty="0" smtClean="0"/>
                        <a:t>Apatit</a:t>
                      </a:r>
                      <a:endParaRPr lang="sv-SE"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800" dirty="0" smtClean="0"/>
                        <a:t>Ca</a:t>
                      </a:r>
                      <a:r>
                        <a:rPr lang="sv-SE" sz="1800" baseline="-25000" dirty="0" smtClean="0"/>
                        <a:t>5</a:t>
                      </a:r>
                      <a:r>
                        <a:rPr lang="sv-SE" sz="1800" dirty="0" smtClean="0"/>
                        <a:t>(PO</a:t>
                      </a:r>
                      <a:r>
                        <a:rPr lang="sv-SE" sz="1800" baseline="-25000" dirty="0" smtClean="0"/>
                        <a:t>4</a:t>
                      </a:r>
                      <a:r>
                        <a:rPr lang="sv-SE" sz="1800" dirty="0" smtClean="0"/>
                        <a:t>)</a:t>
                      </a:r>
                      <a:r>
                        <a:rPr lang="sv-SE" sz="1800" baseline="-25000" dirty="0" smtClean="0"/>
                        <a:t>3</a:t>
                      </a:r>
                      <a:r>
                        <a:rPr lang="sv-SE" sz="1800" dirty="0" smtClean="0"/>
                        <a:t>(F,Cl,OH)</a:t>
                      </a:r>
                    </a:p>
                    <a:p>
                      <a:endParaRPr lang="sv-SE" dirty="0"/>
                    </a:p>
                  </a:txBody>
                  <a:tcPr/>
                </a:tc>
                <a:tc>
                  <a:txBody>
                    <a:bodyPr/>
                    <a:lstStyle/>
                    <a:p>
                      <a:r>
                        <a:rPr lang="sv-SE" dirty="0" smtClean="0"/>
                        <a:t>Järn-REE</a:t>
                      </a:r>
                    </a:p>
                    <a:p>
                      <a:r>
                        <a:rPr lang="sv-SE" dirty="0" smtClean="0"/>
                        <a:t>Vaskavlagringar</a:t>
                      </a:r>
                      <a:endParaRPr lang="sv-SE" dirty="0"/>
                    </a:p>
                  </a:txBody>
                  <a:tcPr/>
                </a:tc>
                <a:tc>
                  <a:txBody>
                    <a:bodyPr/>
                    <a:lstStyle/>
                    <a:p>
                      <a:pPr algn="ctr"/>
                      <a:r>
                        <a:rPr lang="sv-SE" dirty="0" smtClean="0"/>
                        <a:t>19</a:t>
                      </a:r>
                      <a:endParaRPr lang="sv-SE" dirty="0"/>
                    </a:p>
                  </a:txBody>
                  <a:tcPr/>
                </a:tc>
              </a:tr>
            </a:tbl>
          </a:graphicData>
        </a:graphic>
      </p:graphicFrame>
    </p:spTree>
    <p:extLst>
      <p:ext uri="{BB962C8B-B14F-4D97-AF65-F5344CB8AC3E}">
        <p14:creationId xmlns:p14="http://schemas.microsoft.com/office/powerpoint/2010/main" val="23353800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691680" y="116632"/>
            <a:ext cx="5616624" cy="400110"/>
          </a:xfrm>
          <a:prstGeom prst="rect">
            <a:avLst/>
          </a:prstGeom>
          <a:noFill/>
        </p:spPr>
        <p:txBody>
          <a:bodyPr wrap="square" rtlCol="0">
            <a:spAutoFit/>
          </a:bodyPr>
          <a:lstStyle/>
          <a:p>
            <a:pPr algn="ctr"/>
            <a:r>
              <a:rPr lang="sv-SE" sz="2000" b="1" dirty="0" smtClean="0"/>
              <a:t>Mineralogi</a:t>
            </a:r>
            <a:endParaRPr lang="sv-SE" sz="2000" b="1" dirty="0"/>
          </a:p>
        </p:txBody>
      </p:sp>
      <p:sp>
        <p:nvSpPr>
          <p:cNvPr id="3" name="textruta 2"/>
          <p:cNvSpPr txBox="1"/>
          <p:nvPr/>
        </p:nvSpPr>
        <p:spPr>
          <a:xfrm>
            <a:off x="647564" y="620688"/>
            <a:ext cx="7704856" cy="923330"/>
          </a:xfrm>
          <a:prstGeom prst="rect">
            <a:avLst/>
          </a:prstGeom>
          <a:noFill/>
        </p:spPr>
        <p:txBody>
          <a:bodyPr wrap="square" rtlCol="0">
            <a:spAutoFit/>
          </a:bodyPr>
          <a:lstStyle/>
          <a:p>
            <a:r>
              <a:rPr lang="sv-SE" b="1" dirty="0" smtClean="0">
                <a:solidFill>
                  <a:srgbClr val="0070C0"/>
                </a:solidFill>
              </a:rPr>
              <a:t>Laddningskompensation</a:t>
            </a:r>
          </a:p>
          <a:p>
            <a:r>
              <a:rPr lang="sv-SE" b="1" dirty="0" smtClean="0"/>
              <a:t>Eudialyt:</a:t>
            </a:r>
          </a:p>
          <a:p>
            <a:r>
              <a:rPr lang="sv-SE" dirty="0" smtClean="0">
                <a:solidFill>
                  <a:schemeClr val="dk1"/>
                </a:solidFill>
              </a:rPr>
              <a:t>Na</a:t>
            </a:r>
            <a:r>
              <a:rPr lang="sv-SE" baseline="-25000" dirty="0" smtClean="0">
                <a:solidFill>
                  <a:schemeClr val="dk1"/>
                </a:solidFill>
              </a:rPr>
              <a:t>15</a:t>
            </a:r>
            <a:r>
              <a:rPr lang="sv-SE" dirty="0" smtClean="0">
                <a:solidFill>
                  <a:srgbClr val="1A921A"/>
                </a:solidFill>
              </a:rPr>
              <a:t>Ca</a:t>
            </a:r>
            <a:r>
              <a:rPr lang="sv-SE" baseline="-25000" dirty="0" smtClean="0">
                <a:solidFill>
                  <a:srgbClr val="1A921A"/>
                </a:solidFill>
              </a:rPr>
              <a:t>6</a:t>
            </a:r>
            <a:r>
              <a:rPr lang="sv-SE" baseline="30000" dirty="0" smtClean="0">
                <a:solidFill>
                  <a:srgbClr val="1A921A"/>
                </a:solidFill>
              </a:rPr>
              <a:t>2+</a:t>
            </a:r>
            <a:r>
              <a:rPr lang="sv-SE" baseline="-25000" dirty="0" smtClean="0">
                <a:solidFill>
                  <a:srgbClr val="1A921A"/>
                </a:solidFill>
              </a:rPr>
              <a:t> </a:t>
            </a:r>
            <a:r>
              <a:rPr lang="sv-SE" dirty="0" smtClean="0">
                <a:solidFill>
                  <a:schemeClr val="dk1"/>
                </a:solidFill>
              </a:rPr>
              <a:t>(Fe,Mn)</a:t>
            </a:r>
            <a:r>
              <a:rPr lang="sv-SE" baseline="-25000" dirty="0" smtClean="0">
                <a:solidFill>
                  <a:schemeClr val="dk1"/>
                </a:solidFill>
              </a:rPr>
              <a:t>3</a:t>
            </a:r>
            <a:r>
              <a:rPr lang="sv-SE" dirty="0" smtClean="0">
                <a:solidFill>
                  <a:schemeClr val="dk1"/>
                </a:solidFill>
              </a:rPr>
              <a:t>Zr</a:t>
            </a:r>
            <a:r>
              <a:rPr lang="sv-SE" baseline="-25000" dirty="0" smtClean="0">
                <a:solidFill>
                  <a:schemeClr val="dk1"/>
                </a:solidFill>
              </a:rPr>
              <a:t>3</a:t>
            </a:r>
            <a:r>
              <a:rPr lang="sv-SE" dirty="0" smtClean="0">
                <a:solidFill>
                  <a:schemeClr val="dk1"/>
                </a:solidFill>
              </a:rPr>
              <a:t>SiO(</a:t>
            </a:r>
            <a:r>
              <a:rPr lang="sv-SE" dirty="0" smtClean="0">
                <a:solidFill>
                  <a:srgbClr val="00B050"/>
                </a:solidFill>
              </a:rPr>
              <a:t>OH</a:t>
            </a:r>
            <a:r>
              <a:rPr lang="sv-SE" baseline="30000" dirty="0" smtClean="0">
                <a:solidFill>
                  <a:srgbClr val="00B050"/>
                </a:solidFill>
              </a:rPr>
              <a:t>-</a:t>
            </a:r>
            <a:r>
              <a:rPr lang="sv-SE" dirty="0" smtClean="0">
                <a:solidFill>
                  <a:schemeClr val="dk1"/>
                </a:solidFill>
              </a:rPr>
              <a:t>,H</a:t>
            </a:r>
            <a:r>
              <a:rPr lang="sv-SE" baseline="-25000" dirty="0" smtClean="0">
                <a:solidFill>
                  <a:schemeClr val="dk1"/>
                </a:solidFill>
              </a:rPr>
              <a:t>2</a:t>
            </a:r>
            <a:r>
              <a:rPr lang="sv-SE" dirty="0" smtClean="0">
                <a:solidFill>
                  <a:schemeClr val="dk1"/>
                </a:solidFill>
              </a:rPr>
              <a:t>O)</a:t>
            </a:r>
            <a:r>
              <a:rPr lang="sv-SE" baseline="-25000" dirty="0" smtClean="0">
                <a:solidFill>
                  <a:schemeClr val="dk1"/>
                </a:solidFill>
              </a:rPr>
              <a:t>3</a:t>
            </a:r>
            <a:r>
              <a:rPr lang="sv-SE" dirty="0" smtClean="0">
                <a:solidFill>
                  <a:schemeClr val="dk1"/>
                </a:solidFill>
              </a:rPr>
              <a:t>(Si</a:t>
            </a:r>
            <a:r>
              <a:rPr lang="sv-SE" baseline="-25000" dirty="0" smtClean="0">
                <a:solidFill>
                  <a:schemeClr val="dk1"/>
                </a:solidFill>
              </a:rPr>
              <a:t>3</a:t>
            </a:r>
            <a:r>
              <a:rPr lang="sv-SE" dirty="0" smtClean="0">
                <a:solidFill>
                  <a:schemeClr val="dk1"/>
                </a:solidFill>
              </a:rPr>
              <a:t>O</a:t>
            </a:r>
            <a:r>
              <a:rPr lang="sv-SE" baseline="-25000" dirty="0" smtClean="0">
                <a:solidFill>
                  <a:schemeClr val="dk1"/>
                </a:solidFill>
              </a:rPr>
              <a:t>9</a:t>
            </a:r>
            <a:r>
              <a:rPr lang="sv-SE" dirty="0" smtClean="0">
                <a:solidFill>
                  <a:schemeClr val="dk1"/>
                </a:solidFill>
              </a:rPr>
              <a:t>)</a:t>
            </a:r>
            <a:r>
              <a:rPr lang="sv-SE" baseline="-25000" dirty="0" smtClean="0">
                <a:solidFill>
                  <a:schemeClr val="dk1"/>
                </a:solidFill>
              </a:rPr>
              <a:t>2</a:t>
            </a:r>
            <a:r>
              <a:rPr lang="sv-SE" dirty="0" smtClean="0">
                <a:solidFill>
                  <a:schemeClr val="dk1"/>
                </a:solidFill>
              </a:rPr>
              <a:t>(Si</a:t>
            </a:r>
            <a:r>
              <a:rPr lang="sv-SE" baseline="-25000" dirty="0" smtClean="0">
                <a:solidFill>
                  <a:schemeClr val="dk1"/>
                </a:solidFill>
              </a:rPr>
              <a:t>9</a:t>
            </a:r>
            <a:r>
              <a:rPr lang="sv-SE" dirty="0" smtClean="0">
                <a:solidFill>
                  <a:schemeClr val="dk1"/>
                </a:solidFill>
              </a:rPr>
              <a:t>O</a:t>
            </a:r>
            <a:r>
              <a:rPr lang="sv-SE" baseline="-25000" dirty="0" smtClean="0">
                <a:solidFill>
                  <a:schemeClr val="dk1"/>
                </a:solidFill>
              </a:rPr>
              <a:t>27</a:t>
            </a:r>
            <a:r>
              <a:rPr lang="sv-SE" dirty="0" smtClean="0">
                <a:solidFill>
                  <a:schemeClr val="dk1"/>
                </a:solidFill>
              </a:rPr>
              <a:t>)</a:t>
            </a:r>
            <a:r>
              <a:rPr lang="sv-SE" baseline="-25000" dirty="0" smtClean="0">
                <a:solidFill>
                  <a:schemeClr val="dk1"/>
                </a:solidFill>
              </a:rPr>
              <a:t>2</a:t>
            </a:r>
            <a:r>
              <a:rPr lang="sv-SE" dirty="0" smtClean="0">
                <a:solidFill>
                  <a:schemeClr val="dk1"/>
                </a:solidFill>
              </a:rPr>
              <a:t>(</a:t>
            </a:r>
            <a:r>
              <a:rPr lang="sv-SE" dirty="0" err="1" smtClean="0">
                <a:solidFill>
                  <a:schemeClr val="dk1"/>
                </a:solidFill>
              </a:rPr>
              <a:t>OH,Cl</a:t>
            </a:r>
            <a:r>
              <a:rPr lang="sv-SE" dirty="0" smtClean="0">
                <a:solidFill>
                  <a:schemeClr val="dk1"/>
                </a:solidFill>
              </a:rPr>
              <a:t>)</a:t>
            </a:r>
            <a:r>
              <a:rPr lang="sv-SE" baseline="-25000" dirty="0" smtClean="0">
                <a:solidFill>
                  <a:schemeClr val="dk1"/>
                </a:solidFill>
              </a:rPr>
              <a:t>2</a:t>
            </a:r>
            <a:r>
              <a:rPr lang="sv-SE" dirty="0" smtClean="0">
                <a:solidFill>
                  <a:schemeClr val="dk1"/>
                </a:solidFill>
              </a:rPr>
              <a:t> </a:t>
            </a:r>
            <a:endParaRPr lang="sv-SE" baseline="-25000" dirty="0" smtClean="0">
              <a:solidFill>
                <a:schemeClr val="dk1"/>
              </a:solidFill>
            </a:endParaRPr>
          </a:p>
        </p:txBody>
      </p:sp>
    </p:spTree>
    <p:extLst>
      <p:ext uri="{BB962C8B-B14F-4D97-AF65-F5344CB8AC3E}">
        <p14:creationId xmlns:p14="http://schemas.microsoft.com/office/powerpoint/2010/main" val="27208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691680" y="116632"/>
            <a:ext cx="5616624" cy="400110"/>
          </a:xfrm>
          <a:prstGeom prst="rect">
            <a:avLst/>
          </a:prstGeom>
          <a:noFill/>
        </p:spPr>
        <p:txBody>
          <a:bodyPr wrap="square" rtlCol="0">
            <a:spAutoFit/>
          </a:bodyPr>
          <a:lstStyle/>
          <a:p>
            <a:pPr algn="ctr"/>
            <a:r>
              <a:rPr lang="sv-SE" sz="2000" b="1" dirty="0" smtClean="0"/>
              <a:t>Mineralogi</a:t>
            </a:r>
            <a:endParaRPr lang="sv-SE" sz="2000" b="1" dirty="0"/>
          </a:p>
        </p:txBody>
      </p:sp>
      <p:sp>
        <p:nvSpPr>
          <p:cNvPr id="3" name="textruta 2"/>
          <p:cNvSpPr txBox="1"/>
          <p:nvPr/>
        </p:nvSpPr>
        <p:spPr>
          <a:xfrm>
            <a:off x="647564" y="620688"/>
            <a:ext cx="7704856" cy="923330"/>
          </a:xfrm>
          <a:prstGeom prst="rect">
            <a:avLst/>
          </a:prstGeom>
          <a:noFill/>
        </p:spPr>
        <p:txBody>
          <a:bodyPr wrap="square" rtlCol="0">
            <a:spAutoFit/>
          </a:bodyPr>
          <a:lstStyle/>
          <a:p>
            <a:r>
              <a:rPr lang="sv-SE" b="1" dirty="0" smtClean="0">
                <a:solidFill>
                  <a:srgbClr val="0070C0"/>
                </a:solidFill>
              </a:rPr>
              <a:t>Laddningskompensation</a:t>
            </a:r>
          </a:p>
          <a:p>
            <a:r>
              <a:rPr lang="sv-SE" b="1" dirty="0" smtClean="0"/>
              <a:t>Eudialyt:</a:t>
            </a:r>
          </a:p>
          <a:p>
            <a:r>
              <a:rPr lang="sv-SE" dirty="0" smtClean="0">
                <a:solidFill>
                  <a:schemeClr val="dk1"/>
                </a:solidFill>
              </a:rPr>
              <a:t>Na</a:t>
            </a:r>
            <a:r>
              <a:rPr lang="sv-SE" baseline="-25000" dirty="0" smtClean="0">
                <a:solidFill>
                  <a:schemeClr val="dk1"/>
                </a:solidFill>
              </a:rPr>
              <a:t>15</a:t>
            </a:r>
            <a:r>
              <a:rPr lang="sv-SE" dirty="0" smtClean="0">
                <a:solidFill>
                  <a:srgbClr val="1A921A"/>
                </a:solidFill>
              </a:rPr>
              <a:t>Ca</a:t>
            </a:r>
            <a:r>
              <a:rPr lang="sv-SE" baseline="-25000" dirty="0" smtClean="0">
                <a:solidFill>
                  <a:srgbClr val="1A921A"/>
                </a:solidFill>
              </a:rPr>
              <a:t>6</a:t>
            </a:r>
            <a:r>
              <a:rPr lang="sv-SE" baseline="30000" dirty="0" smtClean="0">
                <a:solidFill>
                  <a:srgbClr val="1A921A"/>
                </a:solidFill>
              </a:rPr>
              <a:t>2+</a:t>
            </a:r>
            <a:r>
              <a:rPr lang="sv-SE" baseline="-25000" dirty="0" smtClean="0">
                <a:solidFill>
                  <a:srgbClr val="1A921A"/>
                </a:solidFill>
              </a:rPr>
              <a:t> </a:t>
            </a:r>
            <a:r>
              <a:rPr lang="sv-SE" dirty="0" smtClean="0">
                <a:solidFill>
                  <a:schemeClr val="dk1"/>
                </a:solidFill>
              </a:rPr>
              <a:t>(Fe,Mn)</a:t>
            </a:r>
            <a:r>
              <a:rPr lang="sv-SE" baseline="-25000" dirty="0" smtClean="0">
                <a:solidFill>
                  <a:schemeClr val="dk1"/>
                </a:solidFill>
              </a:rPr>
              <a:t>3</a:t>
            </a:r>
            <a:r>
              <a:rPr lang="sv-SE" dirty="0" smtClean="0">
                <a:solidFill>
                  <a:schemeClr val="dk1"/>
                </a:solidFill>
              </a:rPr>
              <a:t>Zr</a:t>
            </a:r>
            <a:r>
              <a:rPr lang="sv-SE" baseline="-25000" dirty="0" smtClean="0">
                <a:solidFill>
                  <a:schemeClr val="dk1"/>
                </a:solidFill>
              </a:rPr>
              <a:t>3</a:t>
            </a:r>
            <a:r>
              <a:rPr lang="sv-SE" dirty="0" smtClean="0">
                <a:solidFill>
                  <a:schemeClr val="dk1"/>
                </a:solidFill>
              </a:rPr>
              <a:t>SiO(</a:t>
            </a:r>
            <a:r>
              <a:rPr lang="sv-SE" dirty="0" smtClean="0">
                <a:solidFill>
                  <a:srgbClr val="00B050"/>
                </a:solidFill>
              </a:rPr>
              <a:t>OH</a:t>
            </a:r>
            <a:r>
              <a:rPr lang="sv-SE" baseline="30000" dirty="0" smtClean="0">
                <a:solidFill>
                  <a:srgbClr val="00B050"/>
                </a:solidFill>
              </a:rPr>
              <a:t>-</a:t>
            </a:r>
            <a:r>
              <a:rPr lang="sv-SE" dirty="0" smtClean="0">
                <a:solidFill>
                  <a:schemeClr val="dk1"/>
                </a:solidFill>
              </a:rPr>
              <a:t>,H</a:t>
            </a:r>
            <a:r>
              <a:rPr lang="sv-SE" baseline="-25000" dirty="0" smtClean="0">
                <a:solidFill>
                  <a:schemeClr val="dk1"/>
                </a:solidFill>
              </a:rPr>
              <a:t>2</a:t>
            </a:r>
            <a:r>
              <a:rPr lang="sv-SE" dirty="0" smtClean="0">
                <a:solidFill>
                  <a:schemeClr val="dk1"/>
                </a:solidFill>
              </a:rPr>
              <a:t>O)</a:t>
            </a:r>
            <a:r>
              <a:rPr lang="sv-SE" baseline="-25000" dirty="0" smtClean="0">
                <a:solidFill>
                  <a:schemeClr val="dk1"/>
                </a:solidFill>
              </a:rPr>
              <a:t>3</a:t>
            </a:r>
            <a:r>
              <a:rPr lang="sv-SE" dirty="0" smtClean="0">
                <a:solidFill>
                  <a:schemeClr val="dk1"/>
                </a:solidFill>
              </a:rPr>
              <a:t>(Si</a:t>
            </a:r>
            <a:r>
              <a:rPr lang="sv-SE" baseline="-25000" dirty="0" smtClean="0">
                <a:solidFill>
                  <a:schemeClr val="dk1"/>
                </a:solidFill>
              </a:rPr>
              <a:t>3</a:t>
            </a:r>
            <a:r>
              <a:rPr lang="sv-SE" dirty="0" smtClean="0">
                <a:solidFill>
                  <a:schemeClr val="dk1"/>
                </a:solidFill>
              </a:rPr>
              <a:t>O</a:t>
            </a:r>
            <a:r>
              <a:rPr lang="sv-SE" baseline="-25000" dirty="0" smtClean="0">
                <a:solidFill>
                  <a:schemeClr val="dk1"/>
                </a:solidFill>
              </a:rPr>
              <a:t>9</a:t>
            </a:r>
            <a:r>
              <a:rPr lang="sv-SE" dirty="0" smtClean="0">
                <a:solidFill>
                  <a:schemeClr val="dk1"/>
                </a:solidFill>
              </a:rPr>
              <a:t>)</a:t>
            </a:r>
            <a:r>
              <a:rPr lang="sv-SE" baseline="-25000" dirty="0" smtClean="0">
                <a:solidFill>
                  <a:schemeClr val="dk1"/>
                </a:solidFill>
              </a:rPr>
              <a:t>2</a:t>
            </a:r>
            <a:r>
              <a:rPr lang="sv-SE" dirty="0" smtClean="0">
                <a:solidFill>
                  <a:schemeClr val="dk1"/>
                </a:solidFill>
              </a:rPr>
              <a:t>(Si</a:t>
            </a:r>
            <a:r>
              <a:rPr lang="sv-SE" baseline="-25000" dirty="0" smtClean="0">
                <a:solidFill>
                  <a:schemeClr val="dk1"/>
                </a:solidFill>
              </a:rPr>
              <a:t>9</a:t>
            </a:r>
            <a:r>
              <a:rPr lang="sv-SE" dirty="0" smtClean="0">
                <a:solidFill>
                  <a:schemeClr val="dk1"/>
                </a:solidFill>
              </a:rPr>
              <a:t>O</a:t>
            </a:r>
            <a:r>
              <a:rPr lang="sv-SE" baseline="-25000" dirty="0" smtClean="0">
                <a:solidFill>
                  <a:schemeClr val="dk1"/>
                </a:solidFill>
              </a:rPr>
              <a:t>27</a:t>
            </a:r>
            <a:r>
              <a:rPr lang="sv-SE" dirty="0" smtClean="0">
                <a:solidFill>
                  <a:schemeClr val="dk1"/>
                </a:solidFill>
              </a:rPr>
              <a:t>)</a:t>
            </a:r>
            <a:r>
              <a:rPr lang="sv-SE" baseline="-25000" dirty="0" smtClean="0">
                <a:solidFill>
                  <a:schemeClr val="dk1"/>
                </a:solidFill>
              </a:rPr>
              <a:t>2</a:t>
            </a:r>
            <a:r>
              <a:rPr lang="sv-SE" dirty="0" smtClean="0">
                <a:solidFill>
                  <a:schemeClr val="dk1"/>
                </a:solidFill>
              </a:rPr>
              <a:t>(</a:t>
            </a:r>
            <a:r>
              <a:rPr lang="sv-SE" dirty="0" err="1" smtClean="0">
                <a:solidFill>
                  <a:schemeClr val="dk1"/>
                </a:solidFill>
              </a:rPr>
              <a:t>OH,Cl</a:t>
            </a:r>
            <a:r>
              <a:rPr lang="sv-SE" dirty="0" smtClean="0">
                <a:solidFill>
                  <a:schemeClr val="dk1"/>
                </a:solidFill>
              </a:rPr>
              <a:t>)</a:t>
            </a:r>
            <a:r>
              <a:rPr lang="sv-SE" baseline="-25000" dirty="0" smtClean="0">
                <a:solidFill>
                  <a:schemeClr val="dk1"/>
                </a:solidFill>
              </a:rPr>
              <a:t>2</a:t>
            </a:r>
            <a:r>
              <a:rPr lang="sv-SE" dirty="0" smtClean="0">
                <a:solidFill>
                  <a:schemeClr val="dk1"/>
                </a:solidFill>
              </a:rPr>
              <a:t> </a:t>
            </a:r>
            <a:endParaRPr lang="sv-SE" baseline="-25000" dirty="0" smtClean="0">
              <a:solidFill>
                <a:schemeClr val="dk1"/>
              </a:solidFill>
            </a:endParaRPr>
          </a:p>
        </p:txBody>
      </p:sp>
      <p:sp>
        <p:nvSpPr>
          <p:cNvPr id="4" name="Höger 3"/>
          <p:cNvSpPr/>
          <p:nvPr/>
        </p:nvSpPr>
        <p:spPr>
          <a:xfrm rot="5400000">
            <a:off x="3226337" y="1745690"/>
            <a:ext cx="365143"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679190" y="1994337"/>
            <a:ext cx="6557106" cy="369332"/>
          </a:xfrm>
          <a:prstGeom prst="rect">
            <a:avLst/>
          </a:prstGeom>
          <a:noFill/>
        </p:spPr>
        <p:txBody>
          <a:bodyPr wrap="square" rtlCol="0">
            <a:spAutoFit/>
          </a:bodyPr>
          <a:lstStyle/>
          <a:p>
            <a:r>
              <a:rPr lang="sv-SE" dirty="0" smtClean="0"/>
              <a:t>Na</a:t>
            </a:r>
            <a:r>
              <a:rPr lang="sv-SE" baseline="-25000" dirty="0" smtClean="0"/>
              <a:t>15</a:t>
            </a:r>
            <a:r>
              <a:rPr lang="sv-SE" dirty="0" smtClean="0">
                <a:solidFill>
                  <a:srgbClr val="1A921A"/>
                </a:solidFill>
              </a:rPr>
              <a:t>Ca</a:t>
            </a:r>
            <a:r>
              <a:rPr lang="sv-SE" baseline="-25000" dirty="0" smtClean="0">
                <a:solidFill>
                  <a:srgbClr val="1A921A"/>
                </a:solidFill>
              </a:rPr>
              <a:t>3</a:t>
            </a:r>
            <a:r>
              <a:rPr lang="sv-SE" baseline="30000" dirty="0" smtClean="0">
                <a:solidFill>
                  <a:srgbClr val="1A921A"/>
                </a:solidFill>
              </a:rPr>
              <a:t>2+</a:t>
            </a:r>
            <a:r>
              <a:rPr lang="sv-SE" baseline="-25000" dirty="0" smtClean="0">
                <a:solidFill>
                  <a:srgbClr val="1A921A"/>
                </a:solidFill>
              </a:rPr>
              <a:t> </a:t>
            </a:r>
            <a:r>
              <a:rPr lang="sv-SE" dirty="0" smtClean="0">
                <a:solidFill>
                  <a:srgbClr val="FF0000"/>
                </a:solidFill>
              </a:rPr>
              <a:t>REE</a:t>
            </a:r>
            <a:r>
              <a:rPr lang="sv-SE" baseline="-25000" dirty="0" smtClean="0">
                <a:solidFill>
                  <a:srgbClr val="FF0000"/>
                </a:solidFill>
              </a:rPr>
              <a:t>3</a:t>
            </a:r>
            <a:r>
              <a:rPr lang="sv-SE" baseline="30000" dirty="0" smtClean="0">
                <a:solidFill>
                  <a:srgbClr val="FF0000"/>
                </a:solidFill>
              </a:rPr>
              <a:t>3+</a:t>
            </a:r>
            <a:r>
              <a:rPr lang="sv-SE" baseline="-25000" dirty="0" smtClean="0">
                <a:solidFill>
                  <a:srgbClr val="FF0000"/>
                </a:solidFill>
              </a:rPr>
              <a:t> </a:t>
            </a:r>
            <a:r>
              <a:rPr lang="sv-SE" dirty="0" smtClean="0"/>
              <a:t>(Fe,Mn)</a:t>
            </a:r>
            <a:r>
              <a:rPr lang="sv-SE" baseline="-25000" dirty="0" smtClean="0"/>
              <a:t>3</a:t>
            </a:r>
            <a:r>
              <a:rPr lang="sv-SE" dirty="0" smtClean="0"/>
              <a:t>Zr</a:t>
            </a:r>
            <a:r>
              <a:rPr lang="sv-SE" baseline="-25000" dirty="0" smtClean="0"/>
              <a:t>3</a:t>
            </a:r>
            <a:r>
              <a:rPr lang="sv-SE" dirty="0" smtClean="0"/>
              <a:t>SiO(</a:t>
            </a:r>
            <a:r>
              <a:rPr lang="sv-SE" dirty="0" smtClean="0">
                <a:solidFill>
                  <a:srgbClr val="FF0000"/>
                </a:solidFill>
              </a:rPr>
              <a:t>O</a:t>
            </a:r>
            <a:r>
              <a:rPr lang="sv-SE" baseline="30000" dirty="0" smtClean="0">
                <a:solidFill>
                  <a:srgbClr val="FF0000"/>
                </a:solidFill>
              </a:rPr>
              <a:t>2-</a:t>
            </a:r>
            <a:r>
              <a:rPr lang="sv-SE" dirty="0" smtClean="0"/>
              <a:t>,H</a:t>
            </a:r>
            <a:r>
              <a:rPr lang="sv-SE" baseline="-25000" dirty="0" smtClean="0"/>
              <a:t>2</a:t>
            </a:r>
            <a:r>
              <a:rPr lang="sv-SE" dirty="0" smtClean="0"/>
              <a:t>O)</a:t>
            </a:r>
            <a:r>
              <a:rPr lang="sv-SE" baseline="-25000" dirty="0" smtClean="0"/>
              <a:t>3</a:t>
            </a:r>
            <a:r>
              <a:rPr lang="sv-SE" dirty="0" smtClean="0"/>
              <a:t>(Si</a:t>
            </a:r>
            <a:r>
              <a:rPr lang="sv-SE" baseline="-25000" dirty="0" smtClean="0"/>
              <a:t>3</a:t>
            </a:r>
            <a:r>
              <a:rPr lang="sv-SE" dirty="0" smtClean="0"/>
              <a:t>O</a:t>
            </a:r>
            <a:r>
              <a:rPr lang="sv-SE" baseline="-25000" dirty="0" smtClean="0"/>
              <a:t>9</a:t>
            </a:r>
            <a:r>
              <a:rPr lang="sv-SE" dirty="0" smtClean="0"/>
              <a:t>)</a:t>
            </a:r>
            <a:r>
              <a:rPr lang="sv-SE" baseline="-25000" dirty="0" smtClean="0"/>
              <a:t>2</a:t>
            </a:r>
            <a:r>
              <a:rPr lang="sv-SE" dirty="0" smtClean="0"/>
              <a:t>(Si</a:t>
            </a:r>
            <a:r>
              <a:rPr lang="sv-SE" baseline="-25000" dirty="0" smtClean="0"/>
              <a:t>9</a:t>
            </a:r>
            <a:r>
              <a:rPr lang="sv-SE" dirty="0" smtClean="0"/>
              <a:t>O</a:t>
            </a:r>
            <a:r>
              <a:rPr lang="sv-SE" baseline="-25000" dirty="0" smtClean="0"/>
              <a:t>27</a:t>
            </a:r>
            <a:r>
              <a:rPr lang="sv-SE" dirty="0" smtClean="0"/>
              <a:t>)</a:t>
            </a:r>
            <a:r>
              <a:rPr lang="sv-SE" baseline="-25000" dirty="0" smtClean="0"/>
              <a:t>2</a:t>
            </a:r>
            <a:r>
              <a:rPr lang="sv-SE" dirty="0" smtClean="0"/>
              <a:t>(</a:t>
            </a:r>
            <a:r>
              <a:rPr lang="sv-SE" dirty="0" err="1" smtClean="0"/>
              <a:t>OH,Cl</a:t>
            </a:r>
            <a:r>
              <a:rPr lang="sv-SE" dirty="0" smtClean="0"/>
              <a:t>)</a:t>
            </a:r>
            <a:r>
              <a:rPr lang="sv-SE" baseline="-25000" dirty="0" smtClean="0"/>
              <a:t>2</a:t>
            </a:r>
            <a:endParaRPr lang="sv-SE" baseline="-25000" dirty="0"/>
          </a:p>
        </p:txBody>
      </p:sp>
    </p:spTree>
    <p:extLst>
      <p:ext uri="{BB962C8B-B14F-4D97-AF65-F5344CB8AC3E}">
        <p14:creationId xmlns:p14="http://schemas.microsoft.com/office/powerpoint/2010/main" val="325242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691680" y="116632"/>
            <a:ext cx="5616624" cy="400110"/>
          </a:xfrm>
          <a:prstGeom prst="rect">
            <a:avLst/>
          </a:prstGeom>
          <a:noFill/>
        </p:spPr>
        <p:txBody>
          <a:bodyPr wrap="square" rtlCol="0">
            <a:spAutoFit/>
          </a:bodyPr>
          <a:lstStyle/>
          <a:p>
            <a:pPr algn="ctr"/>
            <a:r>
              <a:rPr lang="sv-SE" sz="2000" b="1" dirty="0" smtClean="0"/>
              <a:t>Mineralogi</a:t>
            </a:r>
            <a:endParaRPr lang="sv-SE" sz="2000" b="1" dirty="0"/>
          </a:p>
        </p:txBody>
      </p:sp>
      <p:sp>
        <p:nvSpPr>
          <p:cNvPr id="3" name="textruta 2"/>
          <p:cNvSpPr txBox="1"/>
          <p:nvPr/>
        </p:nvSpPr>
        <p:spPr>
          <a:xfrm>
            <a:off x="647564" y="620688"/>
            <a:ext cx="7704856" cy="923330"/>
          </a:xfrm>
          <a:prstGeom prst="rect">
            <a:avLst/>
          </a:prstGeom>
          <a:noFill/>
        </p:spPr>
        <p:txBody>
          <a:bodyPr wrap="square" rtlCol="0">
            <a:spAutoFit/>
          </a:bodyPr>
          <a:lstStyle/>
          <a:p>
            <a:r>
              <a:rPr lang="sv-SE" b="1" dirty="0" smtClean="0">
                <a:solidFill>
                  <a:srgbClr val="0070C0"/>
                </a:solidFill>
              </a:rPr>
              <a:t>Laddningskompensation</a:t>
            </a:r>
          </a:p>
          <a:p>
            <a:r>
              <a:rPr lang="sv-SE" b="1" dirty="0" smtClean="0"/>
              <a:t>Eudialyt:</a:t>
            </a:r>
          </a:p>
          <a:p>
            <a:r>
              <a:rPr lang="sv-SE" dirty="0" smtClean="0">
                <a:solidFill>
                  <a:schemeClr val="dk1"/>
                </a:solidFill>
              </a:rPr>
              <a:t>Na</a:t>
            </a:r>
            <a:r>
              <a:rPr lang="sv-SE" baseline="-25000" dirty="0" smtClean="0">
                <a:solidFill>
                  <a:schemeClr val="dk1"/>
                </a:solidFill>
              </a:rPr>
              <a:t>15</a:t>
            </a:r>
            <a:r>
              <a:rPr lang="sv-SE" dirty="0" smtClean="0">
                <a:solidFill>
                  <a:srgbClr val="1A921A"/>
                </a:solidFill>
              </a:rPr>
              <a:t>Ca</a:t>
            </a:r>
            <a:r>
              <a:rPr lang="sv-SE" baseline="-25000" dirty="0" smtClean="0">
                <a:solidFill>
                  <a:srgbClr val="1A921A"/>
                </a:solidFill>
              </a:rPr>
              <a:t>6</a:t>
            </a:r>
            <a:r>
              <a:rPr lang="sv-SE" baseline="30000" dirty="0" smtClean="0">
                <a:solidFill>
                  <a:srgbClr val="1A921A"/>
                </a:solidFill>
              </a:rPr>
              <a:t>2+</a:t>
            </a:r>
            <a:r>
              <a:rPr lang="sv-SE" baseline="-25000" dirty="0" smtClean="0">
                <a:solidFill>
                  <a:srgbClr val="1A921A"/>
                </a:solidFill>
              </a:rPr>
              <a:t> </a:t>
            </a:r>
            <a:r>
              <a:rPr lang="sv-SE" dirty="0" smtClean="0">
                <a:solidFill>
                  <a:schemeClr val="dk1"/>
                </a:solidFill>
              </a:rPr>
              <a:t>(Fe,Mn)</a:t>
            </a:r>
            <a:r>
              <a:rPr lang="sv-SE" baseline="-25000" dirty="0" smtClean="0">
                <a:solidFill>
                  <a:schemeClr val="dk1"/>
                </a:solidFill>
              </a:rPr>
              <a:t>3</a:t>
            </a:r>
            <a:r>
              <a:rPr lang="sv-SE" dirty="0" smtClean="0">
                <a:solidFill>
                  <a:schemeClr val="dk1"/>
                </a:solidFill>
              </a:rPr>
              <a:t>Zr</a:t>
            </a:r>
            <a:r>
              <a:rPr lang="sv-SE" baseline="-25000" dirty="0" smtClean="0">
                <a:solidFill>
                  <a:schemeClr val="dk1"/>
                </a:solidFill>
              </a:rPr>
              <a:t>3</a:t>
            </a:r>
            <a:r>
              <a:rPr lang="sv-SE" dirty="0" smtClean="0">
                <a:solidFill>
                  <a:schemeClr val="dk1"/>
                </a:solidFill>
              </a:rPr>
              <a:t>SiO(</a:t>
            </a:r>
            <a:r>
              <a:rPr lang="sv-SE" dirty="0" smtClean="0">
                <a:solidFill>
                  <a:srgbClr val="00B050"/>
                </a:solidFill>
              </a:rPr>
              <a:t>OH</a:t>
            </a:r>
            <a:r>
              <a:rPr lang="sv-SE" baseline="30000" dirty="0" smtClean="0">
                <a:solidFill>
                  <a:srgbClr val="00B050"/>
                </a:solidFill>
              </a:rPr>
              <a:t>-</a:t>
            </a:r>
            <a:r>
              <a:rPr lang="sv-SE" dirty="0" smtClean="0">
                <a:solidFill>
                  <a:schemeClr val="dk1"/>
                </a:solidFill>
              </a:rPr>
              <a:t>,H</a:t>
            </a:r>
            <a:r>
              <a:rPr lang="sv-SE" baseline="-25000" dirty="0" smtClean="0">
                <a:solidFill>
                  <a:schemeClr val="dk1"/>
                </a:solidFill>
              </a:rPr>
              <a:t>2</a:t>
            </a:r>
            <a:r>
              <a:rPr lang="sv-SE" dirty="0" smtClean="0">
                <a:solidFill>
                  <a:schemeClr val="dk1"/>
                </a:solidFill>
              </a:rPr>
              <a:t>O)</a:t>
            </a:r>
            <a:r>
              <a:rPr lang="sv-SE" baseline="-25000" dirty="0" smtClean="0">
                <a:solidFill>
                  <a:schemeClr val="dk1"/>
                </a:solidFill>
              </a:rPr>
              <a:t>3</a:t>
            </a:r>
            <a:r>
              <a:rPr lang="sv-SE" dirty="0" smtClean="0">
                <a:solidFill>
                  <a:schemeClr val="dk1"/>
                </a:solidFill>
              </a:rPr>
              <a:t>(Si</a:t>
            </a:r>
            <a:r>
              <a:rPr lang="sv-SE" baseline="-25000" dirty="0" smtClean="0">
                <a:solidFill>
                  <a:schemeClr val="dk1"/>
                </a:solidFill>
              </a:rPr>
              <a:t>3</a:t>
            </a:r>
            <a:r>
              <a:rPr lang="sv-SE" dirty="0" smtClean="0">
                <a:solidFill>
                  <a:schemeClr val="dk1"/>
                </a:solidFill>
              </a:rPr>
              <a:t>O</a:t>
            </a:r>
            <a:r>
              <a:rPr lang="sv-SE" baseline="-25000" dirty="0" smtClean="0">
                <a:solidFill>
                  <a:schemeClr val="dk1"/>
                </a:solidFill>
              </a:rPr>
              <a:t>9</a:t>
            </a:r>
            <a:r>
              <a:rPr lang="sv-SE" dirty="0" smtClean="0">
                <a:solidFill>
                  <a:schemeClr val="dk1"/>
                </a:solidFill>
              </a:rPr>
              <a:t>)</a:t>
            </a:r>
            <a:r>
              <a:rPr lang="sv-SE" baseline="-25000" dirty="0" smtClean="0">
                <a:solidFill>
                  <a:schemeClr val="dk1"/>
                </a:solidFill>
              </a:rPr>
              <a:t>2</a:t>
            </a:r>
            <a:r>
              <a:rPr lang="sv-SE" dirty="0" smtClean="0">
                <a:solidFill>
                  <a:schemeClr val="dk1"/>
                </a:solidFill>
              </a:rPr>
              <a:t>(Si</a:t>
            </a:r>
            <a:r>
              <a:rPr lang="sv-SE" baseline="-25000" dirty="0" smtClean="0">
                <a:solidFill>
                  <a:schemeClr val="dk1"/>
                </a:solidFill>
              </a:rPr>
              <a:t>9</a:t>
            </a:r>
            <a:r>
              <a:rPr lang="sv-SE" dirty="0" smtClean="0">
                <a:solidFill>
                  <a:schemeClr val="dk1"/>
                </a:solidFill>
              </a:rPr>
              <a:t>O</a:t>
            </a:r>
            <a:r>
              <a:rPr lang="sv-SE" baseline="-25000" dirty="0" smtClean="0">
                <a:solidFill>
                  <a:schemeClr val="dk1"/>
                </a:solidFill>
              </a:rPr>
              <a:t>27</a:t>
            </a:r>
            <a:r>
              <a:rPr lang="sv-SE" dirty="0" smtClean="0">
                <a:solidFill>
                  <a:schemeClr val="dk1"/>
                </a:solidFill>
              </a:rPr>
              <a:t>)</a:t>
            </a:r>
            <a:r>
              <a:rPr lang="sv-SE" baseline="-25000" dirty="0" smtClean="0">
                <a:solidFill>
                  <a:schemeClr val="dk1"/>
                </a:solidFill>
              </a:rPr>
              <a:t>2</a:t>
            </a:r>
            <a:r>
              <a:rPr lang="sv-SE" dirty="0" smtClean="0">
                <a:solidFill>
                  <a:schemeClr val="dk1"/>
                </a:solidFill>
              </a:rPr>
              <a:t>(</a:t>
            </a:r>
            <a:r>
              <a:rPr lang="sv-SE" dirty="0" err="1" smtClean="0">
                <a:solidFill>
                  <a:schemeClr val="dk1"/>
                </a:solidFill>
              </a:rPr>
              <a:t>OH,Cl</a:t>
            </a:r>
            <a:r>
              <a:rPr lang="sv-SE" dirty="0" smtClean="0">
                <a:solidFill>
                  <a:schemeClr val="dk1"/>
                </a:solidFill>
              </a:rPr>
              <a:t>)</a:t>
            </a:r>
            <a:r>
              <a:rPr lang="sv-SE" baseline="-25000" dirty="0" smtClean="0">
                <a:solidFill>
                  <a:schemeClr val="dk1"/>
                </a:solidFill>
              </a:rPr>
              <a:t>2</a:t>
            </a:r>
            <a:r>
              <a:rPr lang="sv-SE" dirty="0" smtClean="0">
                <a:solidFill>
                  <a:schemeClr val="dk1"/>
                </a:solidFill>
              </a:rPr>
              <a:t> </a:t>
            </a:r>
            <a:endParaRPr lang="sv-SE" baseline="-25000" dirty="0" smtClean="0">
              <a:solidFill>
                <a:schemeClr val="dk1"/>
              </a:solidFill>
            </a:endParaRPr>
          </a:p>
        </p:txBody>
      </p:sp>
      <p:sp>
        <p:nvSpPr>
          <p:cNvPr id="4" name="Höger 3"/>
          <p:cNvSpPr/>
          <p:nvPr/>
        </p:nvSpPr>
        <p:spPr>
          <a:xfrm rot="5400000">
            <a:off x="3226337" y="1745690"/>
            <a:ext cx="365143"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679190" y="1994337"/>
            <a:ext cx="6557106" cy="369332"/>
          </a:xfrm>
          <a:prstGeom prst="rect">
            <a:avLst/>
          </a:prstGeom>
          <a:noFill/>
        </p:spPr>
        <p:txBody>
          <a:bodyPr wrap="square" rtlCol="0">
            <a:spAutoFit/>
          </a:bodyPr>
          <a:lstStyle/>
          <a:p>
            <a:r>
              <a:rPr lang="sv-SE" dirty="0" smtClean="0"/>
              <a:t>Na</a:t>
            </a:r>
            <a:r>
              <a:rPr lang="sv-SE" baseline="-25000" dirty="0" smtClean="0"/>
              <a:t>15</a:t>
            </a:r>
            <a:r>
              <a:rPr lang="sv-SE" dirty="0" smtClean="0">
                <a:solidFill>
                  <a:srgbClr val="1A921A"/>
                </a:solidFill>
              </a:rPr>
              <a:t>Ca</a:t>
            </a:r>
            <a:r>
              <a:rPr lang="sv-SE" baseline="-25000" dirty="0" smtClean="0">
                <a:solidFill>
                  <a:srgbClr val="1A921A"/>
                </a:solidFill>
              </a:rPr>
              <a:t>3</a:t>
            </a:r>
            <a:r>
              <a:rPr lang="sv-SE" baseline="30000" dirty="0" smtClean="0">
                <a:solidFill>
                  <a:srgbClr val="1A921A"/>
                </a:solidFill>
              </a:rPr>
              <a:t>2+</a:t>
            </a:r>
            <a:r>
              <a:rPr lang="sv-SE" baseline="-25000" dirty="0" smtClean="0">
                <a:solidFill>
                  <a:srgbClr val="1A921A"/>
                </a:solidFill>
              </a:rPr>
              <a:t> </a:t>
            </a:r>
            <a:r>
              <a:rPr lang="sv-SE" dirty="0" smtClean="0">
                <a:solidFill>
                  <a:srgbClr val="FF0000"/>
                </a:solidFill>
              </a:rPr>
              <a:t>REE</a:t>
            </a:r>
            <a:r>
              <a:rPr lang="sv-SE" baseline="-25000" dirty="0" smtClean="0">
                <a:solidFill>
                  <a:srgbClr val="FF0000"/>
                </a:solidFill>
              </a:rPr>
              <a:t>3</a:t>
            </a:r>
            <a:r>
              <a:rPr lang="sv-SE" baseline="30000" dirty="0" smtClean="0">
                <a:solidFill>
                  <a:srgbClr val="FF0000"/>
                </a:solidFill>
              </a:rPr>
              <a:t>3+</a:t>
            </a:r>
            <a:r>
              <a:rPr lang="sv-SE" baseline="-25000" dirty="0" smtClean="0">
                <a:solidFill>
                  <a:srgbClr val="FF0000"/>
                </a:solidFill>
              </a:rPr>
              <a:t> </a:t>
            </a:r>
            <a:r>
              <a:rPr lang="sv-SE" dirty="0" smtClean="0"/>
              <a:t>(Fe,Mn)</a:t>
            </a:r>
            <a:r>
              <a:rPr lang="sv-SE" baseline="-25000" dirty="0" smtClean="0"/>
              <a:t>3</a:t>
            </a:r>
            <a:r>
              <a:rPr lang="sv-SE" dirty="0" smtClean="0"/>
              <a:t>Zr</a:t>
            </a:r>
            <a:r>
              <a:rPr lang="sv-SE" baseline="-25000" dirty="0" smtClean="0"/>
              <a:t>3</a:t>
            </a:r>
            <a:r>
              <a:rPr lang="sv-SE" dirty="0" smtClean="0"/>
              <a:t>SiO(</a:t>
            </a:r>
            <a:r>
              <a:rPr lang="sv-SE" dirty="0" smtClean="0">
                <a:solidFill>
                  <a:srgbClr val="FF0000"/>
                </a:solidFill>
              </a:rPr>
              <a:t>O</a:t>
            </a:r>
            <a:r>
              <a:rPr lang="sv-SE" baseline="30000" dirty="0" smtClean="0">
                <a:solidFill>
                  <a:srgbClr val="FF0000"/>
                </a:solidFill>
              </a:rPr>
              <a:t>2-</a:t>
            </a:r>
            <a:r>
              <a:rPr lang="sv-SE" dirty="0" smtClean="0"/>
              <a:t>,H2O)</a:t>
            </a:r>
            <a:r>
              <a:rPr lang="sv-SE" baseline="-25000" dirty="0" smtClean="0"/>
              <a:t>3</a:t>
            </a:r>
            <a:r>
              <a:rPr lang="sv-SE" dirty="0" smtClean="0"/>
              <a:t>(Si</a:t>
            </a:r>
            <a:r>
              <a:rPr lang="sv-SE" baseline="-25000" dirty="0" smtClean="0"/>
              <a:t>3</a:t>
            </a:r>
            <a:r>
              <a:rPr lang="sv-SE" dirty="0" smtClean="0"/>
              <a:t>O</a:t>
            </a:r>
            <a:r>
              <a:rPr lang="sv-SE" baseline="-25000" dirty="0" smtClean="0"/>
              <a:t>9</a:t>
            </a:r>
            <a:r>
              <a:rPr lang="sv-SE" dirty="0" smtClean="0"/>
              <a:t>)</a:t>
            </a:r>
            <a:r>
              <a:rPr lang="sv-SE" baseline="-25000" dirty="0" smtClean="0"/>
              <a:t>2</a:t>
            </a:r>
            <a:r>
              <a:rPr lang="sv-SE" dirty="0" smtClean="0"/>
              <a:t>(Si</a:t>
            </a:r>
            <a:r>
              <a:rPr lang="sv-SE" baseline="-25000" dirty="0" smtClean="0"/>
              <a:t>9</a:t>
            </a:r>
            <a:r>
              <a:rPr lang="sv-SE" dirty="0" smtClean="0"/>
              <a:t>O</a:t>
            </a:r>
            <a:r>
              <a:rPr lang="sv-SE" baseline="-25000" dirty="0" smtClean="0"/>
              <a:t>27</a:t>
            </a:r>
            <a:r>
              <a:rPr lang="sv-SE" dirty="0" smtClean="0"/>
              <a:t>)</a:t>
            </a:r>
            <a:r>
              <a:rPr lang="sv-SE" baseline="-25000" dirty="0" smtClean="0"/>
              <a:t>2</a:t>
            </a:r>
            <a:r>
              <a:rPr lang="sv-SE" dirty="0" smtClean="0"/>
              <a:t>(</a:t>
            </a:r>
            <a:r>
              <a:rPr lang="sv-SE" dirty="0" err="1" smtClean="0"/>
              <a:t>OH,Cl</a:t>
            </a:r>
            <a:r>
              <a:rPr lang="sv-SE" dirty="0" smtClean="0"/>
              <a:t>)</a:t>
            </a:r>
            <a:r>
              <a:rPr lang="sv-SE" baseline="-25000" dirty="0" smtClean="0"/>
              <a:t>2</a:t>
            </a:r>
            <a:endParaRPr lang="sv-SE" baseline="-25000" dirty="0"/>
          </a:p>
        </p:txBody>
      </p:sp>
      <p:sp>
        <p:nvSpPr>
          <p:cNvPr id="6" name="textruta 5"/>
          <p:cNvSpPr txBox="1"/>
          <p:nvPr/>
        </p:nvSpPr>
        <p:spPr>
          <a:xfrm>
            <a:off x="679190" y="2564904"/>
            <a:ext cx="5976663" cy="1200329"/>
          </a:xfrm>
          <a:prstGeom prst="rect">
            <a:avLst/>
          </a:prstGeom>
          <a:noFill/>
        </p:spPr>
        <p:txBody>
          <a:bodyPr wrap="square" rtlCol="0">
            <a:spAutoFit/>
          </a:bodyPr>
          <a:lstStyle/>
          <a:p>
            <a:r>
              <a:rPr lang="sv-SE" b="1" dirty="0" smtClean="0"/>
              <a:t>Apatit:</a:t>
            </a:r>
          </a:p>
          <a:p>
            <a:r>
              <a:rPr lang="sv-SE" dirty="0" smtClean="0">
                <a:solidFill>
                  <a:srgbClr val="00B050"/>
                </a:solidFill>
              </a:rPr>
              <a:t>Ca</a:t>
            </a:r>
            <a:r>
              <a:rPr lang="sv-SE" baseline="-25000" dirty="0" smtClean="0">
                <a:solidFill>
                  <a:srgbClr val="00B050"/>
                </a:solidFill>
              </a:rPr>
              <a:t>5</a:t>
            </a:r>
            <a:r>
              <a:rPr lang="sv-SE" baseline="30000" dirty="0" smtClean="0">
                <a:solidFill>
                  <a:srgbClr val="00B050"/>
                </a:solidFill>
              </a:rPr>
              <a:t>2+</a:t>
            </a:r>
            <a:r>
              <a:rPr lang="sv-SE" baseline="-25000" dirty="0" smtClean="0"/>
              <a:t> </a:t>
            </a:r>
            <a:r>
              <a:rPr lang="sv-SE" dirty="0" smtClean="0"/>
              <a:t>(</a:t>
            </a:r>
            <a:r>
              <a:rPr lang="sv-SE" dirty="0" smtClean="0">
                <a:solidFill>
                  <a:schemeClr val="tx2">
                    <a:lumMod val="60000"/>
                    <a:lumOff val="40000"/>
                  </a:schemeClr>
                </a:solidFill>
              </a:rPr>
              <a:t>PO</a:t>
            </a:r>
            <a:r>
              <a:rPr lang="sv-SE" baseline="-25000" dirty="0" smtClean="0">
                <a:solidFill>
                  <a:schemeClr val="tx2">
                    <a:lumMod val="60000"/>
                    <a:lumOff val="40000"/>
                  </a:schemeClr>
                </a:solidFill>
              </a:rPr>
              <a:t>4</a:t>
            </a:r>
            <a:r>
              <a:rPr lang="sv-SE" dirty="0" smtClean="0"/>
              <a:t>)</a:t>
            </a:r>
            <a:r>
              <a:rPr lang="sv-SE" baseline="-25000" dirty="0" smtClean="0"/>
              <a:t>3</a:t>
            </a:r>
            <a:r>
              <a:rPr lang="sv-SE" baseline="30000" dirty="0" smtClean="0"/>
              <a:t>3-</a:t>
            </a:r>
            <a:r>
              <a:rPr lang="sv-SE" baseline="-25000" dirty="0" smtClean="0"/>
              <a:t> </a:t>
            </a:r>
            <a:r>
              <a:rPr lang="sv-SE" dirty="0" smtClean="0"/>
              <a:t>(F,Cl,OH)</a:t>
            </a:r>
          </a:p>
          <a:p>
            <a:endParaRPr lang="sv-SE" dirty="0"/>
          </a:p>
          <a:p>
            <a:endParaRPr lang="sv-SE" dirty="0" smtClean="0"/>
          </a:p>
        </p:txBody>
      </p:sp>
    </p:spTree>
    <p:extLst>
      <p:ext uri="{BB962C8B-B14F-4D97-AF65-F5344CB8AC3E}">
        <p14:creationId xmlns:p14="http://schemas.microsoft.com/office/powerpoint/2010/main" val="373475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691680" y="116632"/>
            <a:ext cx="5616624" cy="400110"/>
          </a:xfrm>
          <a:prstGeom prst="rect">
            <a:avLst/>
          </a:prstGeom>
          <a:noFill/>
        </p:spPr>
        <p:txBody>
          <a:bodyPr wrap="square" rtlCol="0">
            <a:spAutoFit/>
          </a:bodyPr>
          <a:lstStyle/>
          <a:p>
            <a:pPr algn="ctr"/>
            <a:r>
              <a:rPr lang="sv-SE" sz="2000" b="1" dirty="0" smtClean="0"/>
              <a:t>Mineralogi</a:t>
            </a:r>
            <a:endParaRPr lang="sv-SE" sz="2000" b="1" dirty="0"/>
          </a:p>
        </p:txBody>
      </p:sp>
      <p:sp>
        <p:nvSpPr>
          <p:cNvPr id="3" name="textruta 2"/>
          <p:cNvSpPr txBox="1"/>
          <p:nvPr/>
        </p:nvSpPr>
        <p:spPr>
          <a:xfrm>
            <a:off x="647564" y="620688"/>
            <a:ext cx="7704856" cy="923330"/>
          </a:xfrm>
          <a:prstGeom prst="rect">
            <a:avLst/>
          </a:prstGeom>
          <a:noFill/>
        </p:spPr>
        <p:txBody>
          <a:bodyPr wrap="square" rtlCol="0">
            <a:spAutoFit/>
          </a:bodyPr>
          <a:lstStyle/>
          <a:p>
            <a:r>
              <a:rPr lang="sv-SE" b="1" dirty="0" smtClean="0">
                <a:solidFill>
                  <a:srgbClr val="0070C0"/>
                </a:solidFill>
              </a:rPr>
              <a:t>Laddningskompensation</a:t>
            </a:r>
          </a:p>
          <a:p>
            <a:r>
              <a:rPr lang="sv-SE" b="1" dirty="0" smtClean="0"/>
              <a:t>Eudialyt:</a:t>
            </a:r>
          </a:p>
          <a:p>
            <a:r>
              <a:rPr lang="sv-SE" dirty="0" smtClean="0">
                <a:solidFill>
                  <a:schemeClr val="dk1"/>
                </a:solidFill>
              </a:rPr>
              <a:t>Na</a:t>
            </a:r>
            <a:r>
              <a:rPr lang="sv-SE" baseline="-25000" dirty="0" smtClean="0">
                <a:solidFill>
                  <a:schemeClr val="dk1"/>
                </a:solidFill>
              </a:rPr>
              <a:t>15</a:t>
            </a:r>
            <a:r>
              <a:rPr lang="sv-SE" dirty="0" smtClean="0">
                <a:solidFill>
                  <a:srgbClr val="1A921A"/>
                </a:solidFill>
              </a:rPr>
              <a:t>Ca</a:t>
            </a:r>
            <a:r>
              <a:rPr lang="sv-SE" baseline="-25000" dirty="0" smtClean="0">
                <a:solidFill>
                  <a:srgbClr val="1A921A"/>
                </a:solidFill>
              </a:rPr>
              <a:t>6</a:t>
            </a:r>
            <a:r>
              <a:rPr lang="sv-SE" baseline="30000" dirty="0" smtClean="0">
                <a:solidFill>
                  <a:srgbClr val="1A921A"/>
                </a:solidFill>
              </a:rPr>
              <a:t>2+</a:t>
            </a:r>
            <a:r>
              <a:rPr lang="sv-SE" baseline="-25000" dirty="0" smtClean="0">
                <a:solidFill>
                  <a:srgbClr val="1A921A"/>
                </a:solidFill>
              </a:rPr>
              <a:t> </a:t>
            </a:r>
            <a:r>
              <a:rPr lang="sv-SE" dirty="0" smtClean="0">
                <a:solidFill>
                  <a:schemeClr val="dk1"/>
                </a:solidFill>
              </a:rPr>
              <a:t>(Fe,Mn)</a:t>
            </a:r>
            <a:r>
              <a:rPr lang="sv-SE" baseline="-25000" dirty="0" smtClean="0">
                <a:solidFill>
                  <a:schemeClr val="dk1"/>
                </a:solidFill>
              </a:rPr>
              <a:t>3</a:t>
            </a:r>
            <a:r>
              <a:rPr lang="sv-SE" dirty="0" smtClean="0">
                <a:solidFill>
                  <a:schemeClr val="dk1"/>
                </a:solidFill>
              </a:rPr>
              <a:t>Zr</a:t>
            </a:r>
            <a:r>
              <a:rPr lang="sv-SE" baseline="-25000" dirty="0" smtClean="0">
                <a:solidFill>
                  <a:schemeClr val="dk1"/>
                </a:solidFill>
              </a:rPr>
              <a:t>3</a:t>
            </a:r>
            <a:r>
              <a:rPr lang="sv-SE" dirty="0" smtClean="0">
                <a:solidFill>
                  <a:schemeClr val="dk1"/>
                </a:solidFill>
              </a:rPr>
              <a:t>SiO(</a:t>
            </a:r>
            <a:r>
              <a:rPr lang="sv-SE" dirty="0" smtClean="0">
                <a:solidFill>
                  <a:srgbClr val="00B050"/>
                </a:solidFill>
              </a:rPr>
              <a:t>OH</a:t>
            </a:r>
            <a:r>
              <a:rPr lang="sv-SE" baseline="30000" dirty="0" smtClean="0">
                <a:solidFill>
                  <a:srgbClr val="00B050"/>
                </a:solidFill>
              </a:rPr>
              <a:t>-</a:t>
            </a:r>
            <a:r>
              <a:rPr lang="sv-SE" dirty="0" smtClean="0">
                <a:solidFill>
                  <a:schemeClr val="dk1"/>
                </a:solidFill>
              </a:rPr>
              <a:t>,H</a:t>
            </a:r>
            <a:r>
              <a:rPr lang="sv-SE" baseline="-25000" dirty="0" smtClean="0">
                <a:solidFill>
                  <a:schemeClr val="dk1"/>
                </a:solidFill>
              </a:rPr>
              <a:t>2</a:t>
            </a:r>
            <a:r>
              <a:rPr lang="sv-SE" dirty="0" smtClean="0">
                <a:solidFill>
                  <a:schemeClr val="dk1"/>
                </a:solidFill>
              </a:rPr>
              <a:t>O)</a:t>
            </a:r>
            <a:r>
              <a:rPr lang="sv-SE" baseline="-25000" dirty="0" smtClean="0">
                <a:solidFill>
                  <a:schemeClr val="dk1"/>
                </a:solidFill>
              </a:rPr>
              <a:t>3</a:t>
            </a:r>
            <a:r>
              <a:rPr lang="sv-SE" dirty="0" smtClean="0">
                <a:solidFill>
                  <a:schemeClr val="dk1"/>
                </a:solidFill>
              </a:rPr>
              <a:t>(Si</a:t>
            </a:r>
            <a:r>
              <a:rPr lang="sv-SE" baseline="-25000" dirty="0" smtClean="0">
                <a:solidFill>
                  <a:schemeClr val="dk1"/>
                </a:solidFill>
              </a:rPr>
              <a:t>3</a:t>
            </a:r>
            <a:r>
              <a:rPr lang="sv-SE" dirty="0" smtClean="0">
                <a:solidFill>
                  <a:schemeClr val="dk1"/>
                </a:solidFill>
              </a:rPr>
              <a:t>O</a:t>
            </a:r>
            <a:r>
              <a:rPr lang="sv-SE" baseline="-25000" dirty="0" smtClean="0">
                <a:solidFill>
                  <a:schemeClr val="dk1"/>
                </a:solidFill>
              </a:rPr>
              <a:t>9</a:t>
            </a:r>
            <a:r>
              <a:rPr lang="sv-SE" dirty="0" smtClean="0">
                <a:solidFill>
                  <a:schemeClr val="dk1"/>
                </a:solidFill>
              </a:rPr>
              <a:t>)</a:t>
            </a:r>
            <a:r>
              <a:rPr lang="sv-SE" baseline="-25000" dirty="0" smtClean="0">
                <a:solidFill>
                  <a:schemeClr val="dk1"/>
                </a:solidFill>
              </a:rPr>
              <a:t>2</a:t>
            </a:r>
            <a:r>
              <a:rPr lang="sv-SE" dirty="0" smtClean="0">
                <a:solidFill>
                  <a:schemeClr val="dk1"/>
                </a:solidFill>
              </a:rPr>
              <a:t>(Si</a:t>
            </a:r>
            <a:r>
              <a:rPr lang="sv-SE" baseline="-25000" dirty="0" smtClean="0">
                <a:solidFill>
                  <a:schemeClr val="dk1"/>
                </a:solidFill>
              </a:rPr>
              <a:t>9</a:t>
            </a:r>
            <a:r>
              <a:rPr lang="sv-SE" dirty="0" smtClean="0">
                <a:solidFill>
                  <a:schemeClr val="dk1"/>
                </a:solidFill>
              </a:rPr>
              <a:t>O</a:t>
            </a:r>
            <a:r>
              <a:rPr lang="sv-SE" baseline="-25000" dirty="0" smtClean="0">
                <a:solidFill>
                  <a:schemeClr val="dk1"/>
                </a:solidFill>
              </a:rPr>
              <a:t>27</a:t>
            </a:r>
            <a:r>
              <a:rPr lang="sv-SE" dirty="0" smtClean="0">
                <a:solidFill>
                  <a:schemeClr val="dk1"/>
                </a:solidFill>
              </a:rPr>
              <a:t>)</a:t>
            </a:r>
            <a:r>
              <a:rPr lang="sv-SE" baseline="-25000" dirty="0" smtClean="0">
                <a:solidFill>
                  <a:schemeClr val="dk1"/>
                </a:solidFill>
              </a:rPr>
              <a:t>2</a:t>
            </a:r>
            <a:r>
              <a:rPr lang="sv-SE" dirty="0" smtClean="0">
                <a:solidFill>
                  <a:schemeClr val="dk1"/>
                </a:solidFill>
              </a:rPr>
              <a:t>(</a:t>
            </a:r>
            <a:r>
              <a:rPr lang="sv-SE" dirty="0" err="1" smtClean="0">
                <a:solidFill>
                  <a:schemeClr val="dk1"/>
                </a:solidFill>
              </a:rPr>
              <a:t>OH,Cl</a:t>
            </a:r>
            <a:r>
              <a:rPr lang="sv-SE" dirty="0" smtClean="0">
                <a:solidFill>
                  <a:schemeClr val="dk1"/>
                </a:solidFill>
              </a:rPr>
              <a:t>)</a:t>
            </a:r>
            <a:r>
              <a:rPr lang="sv-SE" baseline="-25000" dirty="0" smtClean="0">
                <a:solidFill>
                  <a:schemeClr val="dk1"/>
                </a:solidFill>
              </a:rPr>
              <a:t>2</a:t>
            </a:r>
            <a:r>
              <a:rPr lang="sv-SE" dirty="0" smtClean="0">
                <a:solidFill>
                  <a:schemeClr val="dk1"/>
                </a:solidFill>
              </a:rPr>
              <a:t> </a:t>
            </a:r>
            <a:endParaRPr lang="sv-SE" baseline="-25000" dirty="0" smtClean="0">
              <a:solidFill>
                <a:schemeClr val="dk1"/>
              </a:solidFill>
            </a:endParaRPr>
          </a:p>
        </p:txBody>
      </p:sp>
      <p:sp>
        <p:nvSpPr>
          <p:cNvPr id="4" name="Höger 3"/>
          <p:cNvSpPr/>
          <p:nvPr/>
        </p:nvSpPr>
        <p:spPr>
          <a:xfrm rot="5400000">
            <a:off x="3226337" y="1745690"/>
            <a:ext cx="365143"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679190" y="1994337"/>
            <a:ext cx="6557106" cy="369332"/>
          </a:xfrm>
          <a:prstGeom prst="rect">
            <a:avLst/>
          </a:prstGeom>
          <a:noFill/>
        </p:spPr>
        <p:txBody>
          <a:bodyPr wrap="square" rtlCol="0">
            <a:spAutoFit/>
          </a:bodyPr>
          <a:lstStyle/>
          <a:p>
            <a:r>
              <a:rPr lang="sv-SE" dirty="0" smtClean="0"/>
              <a:t>Na</a:t>
            </a:r>
            <a:r>
              <a:rPr lang="sv-SE" baseline="-25000" dirty="0" smtClean="0"/>
              <a:t>15</a:t>
            </a:r>
            <a:r>
              <a:rPr lang="sv-SE" dirty="0" smtClean="0">
                <a:solidFill>
                  <a:srgbClr val="1A921A"/>
                </a:solidFill>
              </a:rPr>
              <a:t>Ca</a:t>
            </a:r>
            <a:r>
              <a:rPr lang="sv-SE" baseline="-25000" dirty="0" smtClean="0">
                <a:solidFill>
                  <a:srgbClr val="1A921A"/>
                </a:solidFill>
              </a:rPr>
              <a:t>3</a:t>
            </a:r>
            <a:r>
              <a:rPr lang="sv-SE" baseline="30000" dirty="0" smtClean="0">
                <a:solidFill>
                  <a:srgbClr val="1A921A"/>
                </a:solidFill>
              </a:rPr>
              <a:t>2+</a:t>
            </a:r>
            <a:r>
              <a:rPr lang="sv-SE" baseline="-25000" dirty="0" smtClean="0">
                <a:solidFill>
                  <a:srgbClr val="1A921A"/>
                </a:solidFill>
              </a:rPr>
              <a:t> </a:t>
            </a:r>
            <a:r>
              <a:rPr lang="sv-SE" dirty="0" smtClean="0">
                <a:solidFill>
                  <a:srgbClr val="FF0000"/>
                </a:solidFill>
              </a:rPr>
              <a:t>REE</a:t>
            </a:r>
            <a:r>
              <a:rPr lang="sv-SE" baseline="-25000" dirty="0" smtClean="0">
                <a:solidFill>
                  <a:srgbClr val="FF0000"/>
                </a:solidFill>
              </a:rPr>
              <a:t>3</a:t>
            </a:r>
            <a:r>
              <a:rPr lang="sv-SE" baseline="30000" dirty="0" smtClean="0">
                <a:solidFill>
                  <a:srgbClr val="FF0000"/>
                </a:solidFill>
              </a:rPr>
              <a:t>3+</a:t>
            </a:r>
            <a:r>
              <a:rPr lang="sv-SE" baseline="-25000" dirty="0" smtClean="0">
                <a:solidFill>
                  <a:srgbClr val="FF0000"/>
                </a:solidFill>
              </a:rPr>
              <a:t> </a:t>
            </a:r>
            <a:r>
              <a:rPr lang="sv-SE" dirty="0" smtClean="0"/>
              <a:t>(Fe,Mn)</a:t>
            </a:r>
            <a:r>
              <a:rPr lang="sv-SE" baseline="-25000" dirty="0" smtClean="0"/>
              <a:t>3</a:t>
            </a:r>
            <a:r>
              <a:rPr lang="sv-SE" dirty="0" smtClean="0"/>
              <a:t>Zr</a:t>
            </a:r>
            <a:r>
              <a:rPr lang="sv-SE" baseline="-25000" dirty="0" smtClean="0"/>
              <a:t>3</a:t>
            </a:r>
            <a:r>
              <a:rPr lang="sv-SE" dirty="0" smtClean="0"/>
              <a:t>SiO(</a:t>
            </a:r>
            <a:r>
              <a:rPr lang="sv-SE" dirty="0" smtClean="0">
                <a:solidFill>
                  <a:srgbClr val="FF0000"/>
                </a:solidFill>
              </a:rPr>
              <a:t>O</a:t>
            </a:r>
            <a:r>
              <a:rPr lang="sv-SE" baseline="30000" dirty="0" smtClean="0">
                <a:solidFill>
                  <a:srgbClr val="FF0000"/>
                </a:solidFill>
              </a:rPr>
              <a:t>2-</a:t>
            </a:r>
            <a:r>
              <a:rPr lang="sv-SE" dirty="0" smtClean="0"/>
              <a:t>,H2O)</a:t>
            </a:r>
            <a:r>
              <a:rPr lang="sv-SE" baseline="-25000" dirty="0" smtClean="0"/>
              <a:t>3</a:t>
            </a:r>
            <a:r>
              <a:rPr lang="sv-SE" dirty="0" smtClean="0"/>
              <a:t>(Si</a:t>
            </a:r>
            <a:r>
              <a:rPr lang="sv-SE" baseline="-25000" dirty="0" smtClean="0"/>
              <a:t>3</a:t>
            </a:r>
            <a:r>
              <a:rPr lang="sv-SE" dirty="0" smtClean="0"/>
              <a:t>O</a:t>
            </a:r>
            <a:r>
              <a:rPr lang="sv-SE" baseline="-25000" dirty="0" smtClean="0"/>
              <a:t>9</a:t>
            </a:r>
            <a:r>
              <a:rPr lang="sv-SE" dirty="0" smtClean="0"/>
              <a:t>)</a:t>
            </a:r>
            <a:r>
              <a:rPr lang="sv-SE" baseline="-25000" dirty="0" smtClean="0"/>
              <a:t>2</a:t>
            </a:r>
            <a:r>
              <a:rPr lang="sv-SE" dirty="0" smtClean="0"/>
              <a:t>(Si</a:t>
            </a:r>
            <a:r>
              <a:rPr lang="sv-SE" baseline="-25000" dirty="0" smtClean="0"/>
              <a:t>9</a:t>
            </a:r>
            <a:r>
              <a:rPr lang="sv-SE" dirty="0" smtClean="0"/>
              <a:t>O</a:t>
            </a:r>
            <a:r>
              <a:rPr lang="sv-SE" baseline="-25000" dirty="0" smtClean="0"/>
              <a:t>27</a:t>
            </a:r>
            <a:r>
              <a:rPr lang="sv-SE" dirty="0" smtClean="0"/>
              <a:t>)</a:t>
            </a:r>
            <a:r>
              <a:rPr lang="sv-SE" baseline="-25000" dirty="0" smtClean="0"/>
              <a:t>2</a:t>
            </a:r>
            <a:r>
              <a:rPr lang="sv-SE" dirty="0" smtClean="0"/>
              <a:t>(</a:t>
            </a:r>
            <a:r>
              <a:rPr lang="sv-SE" dirty="0" err="1" smtClean="0"/>
              <a:t>OH,Cl</a:t>
            </a:r>
            <a:r>
              <a:rPr lang="sv-SE" dirty="0" smtClean="0"/>
              <a:t>)</a:t>
            </a:r>
            <a:r>
              <a:rPr lang="sv-SE" baseline="-25000" dirty="0" smtClean="0"/>
              <a:t>2</a:t>
            </a:r>
            <a:endParaRPr lang="sv-SE" baseline="-25000" dirty="0"/>
          </a:p>
        </p:txBody>
      </p:sp>
      <p:sp>
        <p:nvSpPr>
          <p:cNvPr id="6" name="textruta 5"/>
          <p:cNvSpPr txBox="1"/>
          <p:nvPr/>
        </p:nvSpPr>
        <p:spPr>
          <a:xfrm>
            <a:off x="679190" y="2564904"/>
            <a:ext cx="7781242" cy="2585323"/>
          </a:xfrm>
          <a:prstGeom prst="rect">
            <a:avLst/>
          </a:prstGeom>
          <a:noFill/>
        </p:spPr>
        <p:txBody>
          <a:bodyPr wrap="square" rtlCol="0">
            <a:spAutoFit/>
          </a:bodyPr>
          <a:lstStyle/>
          <a:p>
            <a:r>
              <a:rPr lang="sv-SE" b="1" dirty="0" smtClean="0"/>
              <a:t>Apatit:</a:t>
            </a:r>
          </a:p>
          <a:p>
            <a:r>
              <a:rPr lang="sv-SE" dirty="0" smtClean="0"/>
              <a:t>Ca</a:t>
            </a:r>
            <a:r>
              <a:rPr lang="sv-SE" baseline="-25000" dirty="0" smtClean="0"/>
              <a:t>5</a:t>
            </a:r>
            <a:r>
              <a:rPr lang="sv-SE" baseline="30000" dirty="0" smtClean="0"/>
              <a:t>2+</a:t>
            </a:r>
            <a:r>
              <a:rPr lang="sv-SE" baseline="-25000" dirty="0" smtClean="0"/>
              <a:t> </a:t>
            </a:r>
            <a:r>
              <a:rPr lang="sv-SE" dirty="0" smtClean="0"/>
              <a:t>(PO</a:t>
            </a:r>
            <a:r>
              <a:rPr lang="sv-SE" baseline="-25000" dirty="0" smtClean="0"/>
              <a:t>4</a:t>
            </a:r>
            <a:r>
              <a:rPr lang="sv-SE" dirty="0" smtClean="0"/>
              <a:t>)</a:t>
            </a:r>
            <a:r>
              <a:rPr lang="sv-SE" baseline="-25000" dirty="0" smtClean="0"/>
              <a:t>3</a:t>
            </a:r>
            <a:r>
              <a:rPr lang="sv-SE" baseline="30000" dirty="0" smtClean="0"/>
              <a:t>3-</a:t>
            </a:r>
            <a:r>
              <a:rPr lang="sv-SE" baseline="-25000" dirty="0" smtClean="0"/>
              <a:t> </a:t>
            </a:r>
            <a:r>
              <a:rPr lang="sv-SE" dirty="0" smtClean="0"/>
              <a:t>(F,Cl,OH)</a:t>
            </a:r>
          </a:p>
          <a:p>
            <a:endParaRPr lang="sv-SE" dirty="0" smtClean="0"/>
          </a:p>
          <a:p>
            <a:r>
              <a:rPr lang="sv-SE" dirty="0" smtClean="0"/>
              <a:t>K</a:t>
            </a:r>
            <a:r>
              <a:rPr lang="sv-SE" baseline="30000" dirty="0" smtClean="0"/>
              <a:t>+</a:t>
            </a:r>
            <a:r>
              <a:rPr lang="sv-SE" dirty="0" smtClean="0"/>
              <a:t> , Na</a:t>
            </a:r>
            <a:r>
              <a:rPr lang="sv-SE" baseline="30000" dirty="0" smtClean="0"/>
              <a:t>+</a:t>
            </a:r>
            <a:r>
              <a:rPr lang="sv-SE" dirty="0" smtClean="0"/>
              <a:t> , Mn</a:t>
            </a:r>
            <a:r>
              <a:rPr lang="sv-SE" baseline="30000" dirty="0" smtClean="0"/>
              <a:t>2+</a:t>
            </a:r>
            <a:r>
              <a:rPr lang="sv-SE" dirty="0" smtClean="0"/>
              <a:t> , Y</a:t>
            </a:r>
            <a:r>
              <a:rPr lang="sv-SE" baseline="30000" dirty="0" smtClean="0"/>
              <a:t>3+</a:t>
            </a:r>
            <a:r>
              <a:rPr lang="sv-SE" dirty="0" smtClean="0"/>
              <a:t> , REE</a:t>
            </a:r>
            <a:r>
              <a:rPr lang="sv-SE" baseline="30000" dirty="0" smtClean="0"/>
              <a:t>3+</a:t>
            </a:r>
            <a:r>
              <a:rPr lang="sv-SE" dirty="0" smtClean="0"/>
              <a:t> kan ersätta Ca</a:t>
            </a:r>
            <a:r>
              <a:rPr lang="sv-SE" baseline="30000" dirty="0" smtClean="0"/>
              <a:t>2+</a:t>
            </a:r>
            <a:r>
              <a:rPr lang="sv-SE" dirty="0" smtClean="0"/>
              <a:t>.  </a:t>
            </a:r>
          </a:p>
          <a:p>
            <a:r>
              <a:rPr lang="sv-SE" dirty="0" smtClean="0"/>
              <a:t>AsO</a:t>
            </a:r>
            <a:r>
              <a:rPr lang="sv-SE" baseline="-25000" dirty="0" smtClean="0"/>
              <a:t>4</a:t>
            </a:r>
            <a:r>
              <a:rPr lang="sv-SE" baseline="30000" dirty="0" smtClean="0"/>
              <a:t>3-</a:t>
            </a:r>
            <a:r>
              <a:rPr lang="sv-SE" dirty="0" smtClean="0"/>
              <a:t>, SO</a:t>
            </a:r>
            <a:r>
              <a:rPr lang="sv-SE" baseline="-25000" dirty="0" smtClean="0"/>
              <a:t>4</a:t>
            </a:r>
            <a:r>
              <a:rPr lang="sv-SE" baseline="30000" dirty="0" smtClean="0"/>
              <a:t>2-</a:t>
            </a:r>
            <a:r>
              <a:rPr lang="sv-SE" dirty="0" smtClean="0"/>
              <a:t>, CO</a:t>
            </a:r>
            <a:r>
              <a:rPr lang="sv-SE" baseline="-25000" dirty="0" smtClean="0"/>
              <a:t>3</a:t>
            </a:r>
            <a:r>
              <a:rPr lang="sv-SE" baseline="30000" dirty="0" smtClean="0"/>
              <a:t>2-</a:t>
            </a:r>
            <a:r>
              <a:rPr lang="sv-SE" dirty="0" smtClean="0"/>
              <a:t> och SiO</a:t>
            </a:r>
            <a:r>
              <a:rPr lang="sv-SE" baseline="-25000" dirty="0" smtClean="0"/>
              <a:t>4</a:t>
            </a:r>
            <a:r>
              <a:rPr lang="sv-SE" baseline="30000" dirty="0" smtClean="0"/>
              <a:t>4-</a:t>
            </a:r>
            <a:r>
              <a:rPr lang="sv-SE" dirty="0" smtClean="0"/>
              <a:t> kan ersätta PO</a:t>
            </a:r>
            <a:r>
              <a:rPr lang="sv-SE" baseline="-25000" dirty="0" smtClean="0"/>
              <a:t>4</a:t>
            </a:r>
            <a:r>
              <a:rPr lang="sv-SE" baseline="30000" dirty="0" smtClean="0"/>
              <a:t>3-</a:t>
            </a:r>
            <a:r>
              <a:rPr lang="sv-SE" dirty="0" smtClean="0"/>
              <a:t>  </a:t>
            </a:r>
            <a:endParaRPr lang="sv-SE" dirty="0"/>
          </a:p>
          <a:p>
            <a:r>
              <a:rPr lang="sv-SE" dirty="0" smtClean="0"/>
              <a:t>De vanligaste substitutionerna är:</a:t>
            </a:r>
          </a:p>
          <a:p>
            <a:pPr marL="342900" indent="-342900">
              <a:buAutoNum type="arabicPeriod"/>
            </a:pPr>
            <a:r>
              <a:rPr lang="sv-SE" dirty="0" smtClean="0"/>
              <a:t>REE</a:t>
            </a:r>
            <a:r>
              <a:rPr lang="sv-SE" baseline="30000" dirty="0" smtClean="0"/>
              <a:t>3</a:t>
            </a:r>
            <a:r>
              <a:rPr lang="sv-SE" baseline="30000" dirty="0"/>
              <a:t>+ </a:t>
            </a:r>
            <a:r>
              <a:rPr lang="sv-SE" dirty="0"/>
              <a:t>+ M</a:t>
            </a:r>
            <a:r>
              <a:rPr lang="sv-SE" baseline="30000" dirty="0"/>
              <a:t>+</a:t>
            </a:r>
            <a:r>
              <a:rPr lang="sv-SE" dirty="0"/>
              <a:t> </a:t>
            </a:r>
            <a:r>
              <a:rPr lang="sv-SE" dirty="0" smtClean="0"/>
              <a:t>ersätter  </a:t>
            </a:r>
            <a:r>
              <a:rPr lang="sv-SE" dirty="0"/>
              <a:t>2 Ca</a:t>
            </a:r>
            <a:r>
              <a:rPr lang="sv-SE" baseline="30000" dirty="0"/>
              <a:t>2</a:t>
            </a:r>
            <a:r>
              <a:rPr lang="sv-SE" baseline="30000" dirty="0" smtClean="0"/>
              <a:t>+  </a:t>
            </a:r>
            <a:r>
              <a:rPr lang="sv-SE" dirty="0" smtClean="0"/>
              <a:t> där M</a:t>
            </a:r>
            <a:r>
              <a:rPr lang="sv-SE" baseline="30000" dirty="0" smtClean="0"/>
              <a:t>+</a:t>
            </a:r>
            <a:r>
              <a:rPr lang="sv-SE" dirty="0" smtClean="0"/>
              <a:t> är Na</a:t>
            </a:r>
            <a:r>
              <a:rPr lang="sv-SE" baseline="30000" dirty="0" smtClean="0"/>
              <a:t>+</a:t>
            </a:r>
            <a:r>
              <a:rPr lang="sv-SE" dirty="0" smtClean="0"/>
              <a:t> eller K</a:t>
            </a:r>
            <a:r>
              <a:rPr lang="sv-SE" baseline="30000" dirty="0" smtClean="0"/>
              <a:t>+</a:t>
            </a:r>
          </a:p>
          <a:p>
            <a:r>
              <a:rPr lang="sv-SE" dirty="0" smtClean="0"/>
              <a:t>2.   REE</a:t>
            </a:r>
            <a:r>
              <a:rPr lang="sv-SE" baseline="30000" dirty="0" smtClean="0"/>
              <a:t>3</a:t>
            </a:r>
            <a:r>
              <a:rPr lang="sv-SE" baseline="30000" dirty="0"/>
              <a:t>+ </a:t>
            </a:r>
            <a:r>
              <a:rPr lang="sv-SE" dirty="0"/>
              <a:t>+ </a:t>
            </a:r>
            <a:r>
              <a:rPr lang="sv-SE" dirty="0" smtClean="0"/>
              <a:t>SiO</a:t>
            </a:r>
            <a:r>
              <a:rPr lang="sv-SE" baseline="-25000" dirty="0" smtClean="0"/>
              <a:t>4</a:t>
            </a:r>
            <a:r>
              <a:rPr lang="sv-SE" baseline="30000" dirty="0" smtClean="0"/>
              <a:t>4-</a:t>
            </a:r>
            <a:r>
              <a:rPr lang="sv-SE" dirty="0" smtClean="0"/>
              <a:t> ersätter  </a:t>
            </a:r>
            <a:r>
              <a:rPr lang="sv-SE" dirty="0"/>
              <a:t>Ca</a:t>
            </a:r>
            <a:r>
              <a:rPr lang="sv-SE" baseline="30000" dirty="0"/>
              <a:t>2+ </a:t>
            </a:r>
            <a:r>
              <a:rPr lang="sv-SE" dirty="0"/>
              <a:t>+ </a:t>
            </a:r>
            <a:r>
              <a:rPr lang="sv-SE" dirty="0" smtClean="0"/>
              <a:t>PO</a:t>
            </a:r>
            <a:r>
              <a:rPr lang="sv-SE" baseline="-25000" dirty="0" smtClean="0"/>
              <a:t>4</a:t>
            </a:r>
            <a:r>
              <a:rPr lang="sv-SE" baseline="30000" dirty="0" smtClean="0"/>
              <a:t>3-</a:t>
            </a:r>
          </a:p>
          <a:p>
            <a:endParaRPr lang="sv-SE" dirty="0"/>
          </a:p>
        </p:txBody>
      </p:sp>
    </p:spTree>
    <p:extLst>
      <p:ext uri="{BB962C8B-B14F-4D97-AF65-F5344CB8AC3E}">
        <p14:creationId xmlns:p14="http://schemas.microsoft.com/office/powerpoint/2010/main" val="311113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talpedia.asianmetal.com/img/ree/r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322" y="1124745"/>
            <a:ext cx="8496142" cy="5525814"/>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2242951" y="375047"/>
            <a:ext cx="4392488" cy="523220"/>
          </a:xfrm>
          <a:prstGeom prst="rect">
            <a:avLst/>
          </a:prstGeom>
          <a:noFill/>
        </p:spPr>
        <p:txBody>
          <a:bodyPr wrap="square" rtlCol="0">
            <a:spAutoFit/>
          </a:bodyPr>
          <a:lstStyle/>
          <a:p>
            <a:pPr algn="ctr"/>
            <a:r>
              <a:rPr lang="sv-SE" sz="2800" dirty="0" smtClean="0"/>
              <a:t>REE tillgångar</a:t>
            </a:r>
            <a:endParaRPr lang="sv-SE" sz="2800" dirty="0"/>
          </a:p>
        </p:txBody>
      </p:sp>
      <p:sp>
        <p:nvSpPr>
          <p:cNvPr id="3" name="Ellips 2"/>
          <p:cNvSpPr/>
          <p:nvPr/>
        </p:nvSpPr>
        <p:spPr>
          <a:xfrm>
            <a:off x="5220072" y="342900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5" name="Rak pil 4"/>
          <p:cNvCxnSpPr/>
          <p:nvPr/>
        </p:nvCxnSpPr>
        <p:spPr>
          <a:xfrm flipH="1">
            <a:off x="5364088" y="2419147"/>
            <a:ext cx="864096" cy="10098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6084168" y="1772816"/>
            <a:ext cx="2160240" cy="646331"/>
          </a:xfrm>
          <a:prstGeom prst="rect">
            <a:avLst/>
          </a:prstGeom>
          <a:noFill/>
        </p:spPr>
        <p:txBody>
          <a:bodyPr wrap="square" rtlCol="0">
            <a:spAutoFit/>
          </a:bodyPr>
          <a:lstStyle/>
          <a:p>
            <a:r>
              <a:rPr lang="sv-SE" dirty="0" smtClean="0"/>
              <a:t>Sverige (Norra Kärr) 0,41</a:t>
            </a:r>
            <a:endParaRPr lang="sv-SE" dirty="0"/>
          </a:p>
        </p:txBody>
      </p:sp>
    </p:spTree>
    <p:extLst>
      <p:ext uri="{BB962C8B-B14F-4D97-AF65-F5344CB8AC3E}">
        <p14:creationId xmlns:p14="http://schemas.microsoft.com/office/powerpoint/2010/main" val="3833394333"/>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ext uri="{D42A27DB-BD31-4B8C-83A1-F6EECF244321}">
                <p14:modId xmlns:p14="http://schemas.microsoft.com/office/powerpoint/2010/main" val="1678150791"/>
              </p:ext>
            </p:extLst>
          </p:nvPr>
        </p:nvGraphicFramePr>
        <p:xfrm>
          <a:off x="1475656" y="692696"/>
          <a:ext cx="6408712" cy="4717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140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eb.mit.edu/12.000/www/m2016/finalwebsite/solutions/assets/locations-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38" y="1021270"/>
            <a:ext cx="8375526" cy="5707143"/>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979712" y="188640"/>
            <a:ext cx="5400600" cy="461665"/>
          </a:xfrm>
          <a:prstGeom prst="rect">
            <a:avLst/>
          </a:prstGeom>
          <a:noFill/>
        </p:spPr>
        <p:txBody>
          <a:bodyPr wrap="square" rtlCol="0">
            <a:spAutoFit/>
          </a:bodyPr>
          <a:lstStyle/>
          <a:p>
            <a:pPr algn="ctr"/>
            <a:r>
              <a:rPr lang="sv-SE" sz="2400" dirty="0" smtClean="0"/>
              <a:t>REE förekomster</a:t>
            </a:r>
            <a:endParaRPr lang="sv-SE" sz="2400" dirty="0"/>
          </a:p>
        </p:txBody>
      </p:sp>
    </p:spTree>
    <p:extLst>
      <p:ext uri="{BB962C8B-B14F-4D97-AF65-F5344CB8AC3E}">
        <p14:creationId xmlns:p14="http://schemas.microsoft.com/office/powerpoint/2010/main" val="2845024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fontScale="90000"/>
          </a:bodyPr>
          <a:lstStyle/>
          <a:p>
            <a:r>
              <a:rPr lang="sv-SE" sz="3600" dirty="0" smtClean="0"/>
              <a:t>Sällsynta jordartsmetaller (REE)</a:t>
            </a:r>
            <a:endParaRPr lang="sv-SE" sz="3600" dirty="0"/>
          </a:p>
        </p:txBody>
      </p:sp>
      <p:sp>
        <p:nvSpPr>
          <p:cNvPr id="3" name="textruta 2"/>
          <p:cNvSpPr txBox="1"/>
          <p:nvPr/>
        </p:nvSpPr>
        <p:spPr>
          <a:xfrm>
            <a:off x="2123728" y="1209344"/>
            <a:ext cx="5832648" cy="4524315"/>
          </a:xfrm>
          <a:prstGeom prst="rect">
            <a:avLst/>
          </a:prstGeom>
          <a:noFill/>
        </p:spPr>
        <p:txBody>
          <a:bodyPr wrap="square" rtlCol="0">
            <a:spAutoFit/>
          </a:bodyPr>
          <a:lstStyle/>
          <a:p>
            <a:r>
              <a:rPr lang="sv-SE" sz="3200" b="1" dirty="0" smtClean="0">
                <a:solidFill>
                  <a:srgbClr val="CC0099"/>
                </a:solidFill>
              </a:rPr>
              <a:t>Inledning</a:t>
            </a:r>
          </a:p>
          <a:p>
            <a:r>
              <a:rPr lang="sv-SE" sz="3200" b="1" dirty="0">
                <a:solidFill>
                  <a:srgbClr val="CC0099"/>
                </a:solidFill>
              </a:rPr>
              <a:t>Egenskaper</a:t>
            </a:r>
          </a:p>
          <a:p>
            <a:r>
              <a:rPr lang="sv-SE" sz="3200" b="1" dirty="0" smtClean="0">
                <a:solidFill>
                  <a:srgbClr val="CC0099"/>
                </a:solidFill>
              </a:rPr>
              <a:t>Historik</a:t>
            </a:r>
            <a:r>
              <a:rPr lang="sv-SE" sz="3200" dirty="0"/>
              <a:t>	</a:t>
            </a:r>
            <a:endParaRPr lang="sv-SE" sz="3200" dirty="0" smtClean="0"/>
          </a:p>
          <a:p>
            <a:r>
              <a:rPr lang="sv-SE" sz="3200" b="1" dirty="0" smtClean="0">
                <a:solidFill>
                  <a:srgbClr val="CC0099"/>
                </a:solidFill>
              </a:rPr>
              <a:t>Förekomster Geologi Mineralogi</a:t>
            </a:r>
            <a:endParaRPr lang="sv-SE" sz="3200" b="1" dirty="0">
              <a:solidFill>
                <a:srgbClr val="CC0099"/>
              </a:solidFill>
            </a:endParaRPr>
          </a:p>
          <a:p>
            <a:r>
              <a:rPr lang="sv-SE" sz="3200" b="1" dirty="0" smtClean="0">
                <a:solidFill>
                  <a:srgbClr val="CC0099"/>
                </a:solidFill>
              </a:rPr>
              <a:t>Framställning</a:t>
            </a:r>
            <a:r>
              <a:rPr lang="sv-SE" sz="3200" dirty="0" smtClean="0"/>
              <a:t> </a:t>
            </a:r>
          </a:p>
          <a:p>
            <a:r>
              <a:rPr lang="sv-SE" sz="3200" b="1" dirty="0" smtClean="0">
                <a:solidFill>
                  <a:srgbClr val="CC0099"/>
                </a:solidFill>
              </a:rPr>
              <a:t>Användningsområden</a:t>
            </a:r>
          </a:p>
          <a:p>
            <a:r>
              <a:rPr lang="sv-SE" sz="3200" b="1" dirty="0" smtClean="0">
                <a:solidFill>
                  <a:srgbClr val="CC0099"/>
                </a:solidFill>
              </a:rPr>
              <a:t>Tillgångar </a:t>
            </a:r>
            <a:r>
              <a:rPr lang="sv-SE" sz="3200" b="1" dirty="0">
                <a:solidFill>
                  <a:srgbClr val="CC0099"/>
                </a:solidFill>
              </a:rPr>
              <a:t>efterfrågan </a:t>
            </a:r>
            <a:endParaRPr lang="sv-SE" sz="3200" dirty="0" smtClean="0"/>
          </a:p>
          <a:p>
            <a:r>
              <a:rPr lang="sv-SE" sz="3200" b="1" dirty="0" smtClean="0">
                <a:solidFill>
                  <a:srgbClr val="CC0099"/>
                </a:solidFill>
              </a:rPr>
              <a:t>Handelspolitik Prisutveckling</a:t>
            </a:r>
          </a:p>
          <a:p>
            <a:r>
              <a:rPr lang="sv-SE" sz="3200" b="1" dirty="0" smtClean="0">
                <a:solidFill>
                  <a:srgbClr val="CC0099"/>
                </a:solidFill>
              </a:rPr>
              <a:t>Hur ser framtiden ut</a:t>
            </a:r>
            <a:r>
              <a:rPr lang="sv-SE" sz="2400" dirty="0" smtClean="0"/>
              <a:t>	</a:t>
            </a:r>
            <a:r>
              <a:rPr lang="sv-SE" dirty="0" smtClean="0"/>
              <a:t>		</a:t>
            </a:r>
            <a:endParaRPr lang="sv-SE" dirty="0"/>
          </a:p>
        </p:txBody>
      </p:sp>
    </p:spTree>
    <p:extLst>
      <p:ext uri="{BB962C8B-B14F-4D97-AF65-F5344CB8AC3E}">
        <p14:creationId xmlns:p14="http://schemas.microsoft.com/office/powerpoint/2010/main" val="71023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thumb/1/16/China_Inner_Mongolia_Baotou.svg/2000px-China_Inner_Mongolia_Baotou.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3703" y="1412776"/>
            <a:ext cx="5167633" cy="4392488"/>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689820" y="823824"/>
            <a:ext cx="5167633" cy="369332"/>
          </a:xfrm>
          <a:prstGeom prst="rect">
            <a:avLst/>
          </a:prstGeom>
          <a:noFill/>
        </p:spPr>
        <p:txBody>
          <a:bodyPr wrap="square" rtlCol="0">
            <a:spAutoFit/>
          </a:bodyPr>
          <a:lstStyle/>
          <a:p>
            <a:pPr algn="ctr"/>
            <a:r>
              <a:rPr lang="sv-SE" dirty="0" smtClean="0"/>
              <a:t>Bayan Obo världens största REE-gruva i Kina </a:t>
            </a:r>
            <a:endParaRPr lang="sv-SE" dirty="0"/>
          </a:p>
        </p:txBody>
      </p:sp>
      <p:cxnSp>
        <p:nvCxnSpPr>
          <p:cNvPr id="4" name="Rak pil 3"/>
          <p:cNvCxnSpPr/>
          <p:nvPr/>
        </p:nvCxnSpPr>
        <p:spPr>
          <a:xfrm flipH="1">
            <a:off x="5004048" y="1193156"/>
            <a:ext cx="288032" cy="16597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020787"/>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907704" y="404664"/>
            <a:ext cx="5904656" cy="461665"/>
          </a:xfrm>
          <a:prstGeom prst="rect">
            <a:avLst/>
          </a:prstGeom>
          <a:noFill/>
        </p:spPr>
        <p:txBody>
          <a:bodyPr wrap="square" rtlCol="0">
            <a:spAutoFit/>
          </a:bodyPr>
          <a:lstStyle/>
          <a:p>
            <a:pPr algn="ctr"/>
            <a:r>
              <a:rPr lang="sv-SE" sz="2400" dirty="0" smtClean="0"/>
              <a:t>Bayan Obo, Kina. Världens största REE-gruva</a:t>
            </a:r>
            <a:endParaRPr lang="sv-SE" sz="2400" dirty="0"/>
          </a:p>
        </p:txBody>
      </p:sp>
      <p:sp>
        <p:nvSpPr>
          <p:cNvPr id="4" name="Rektangel 3"/>
          <p:cNvSpPr/>
          <p:nvPr/>
        </p:nvSpPr>
        <p:spPr>
          <a:xfrm>
            <a:off x="1125160" y="5413564"/>
            <a:ext cx="7623304" cy="830997"/>
          </a:xfrm>
          <a:prstGeom prst="rect">
            <a:avLst/>
          </a:prstGeom>
        </p:spPr>
        <p:txBody>
          <a:bodyPr wrap="square">
            <a:spAutoFit/>
          </a:bodyPr>
          <a:lstStyle/>
          <a:p>
            <a:r>
              <a:rPr lang="sv-SE" sz="2400" dirty="0" smtClean="0"/>
              <a:t>40 </a:t>
            </a:r>
            <a:r>
              <a:rPr lang="sv-SE" sz="2400" dirty="0"/>
              <a:t>procent av all produktion av lätta sällsynta jordartsmetaller </a:t>
            </a:r>
            <a:r>
              <a:rPr lang="sv-SE" sz="2400" dirty="0" smtClean="0"/>
              <a:t>(LREE) kommer </a:t>
            </a:r>
            <a:r>
              <a:rPr lang="sv-SE" sz="2400" dirty="0"/>
              <a:t>från denna gruva.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80728"/>
            <a:ext cx="640871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950735"/>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eology.com/usgs/ree-geology/rare-earth-elements-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9616"/>
            <a:ext cx="6364660" cy="513165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979712" y="4653136"/>
            <a:ext cx="1728192" cy="369332"/>
          </a:xfrm>
          <a:prstGeom prst="rect">
            <a:avLst/>
          </a:prstGeom>
          <a:noFill/>
        </p:spPr>
        <p:txBody>
          <a:bodyPr wrap="square" rtlCol="0">
            <a:spAutoFit/>
          </a:bodyPr>
          <a:lstStyle/>
          <a:p>
            <a:r>
              <a:rPr lang="sv-SE" dirty="0" smtClean="0">
                <a:solidFill>
                  <a:srgbClr val="FF0000"/>
                </a:solidFill>
              </a:rPr>
              <a:t>Mountain Pass</a:t>
            </a:r>
            <a:endParaRPr lang="sv-SE" dirty="0">
              <a:solidFill>
                <a:srgbClr val="FF0000"/>
              </a:solidFill>
            </a:endParaRPr>
          </a:p>
        </p:txBody>
      </p:sp>
      <p:cxnSp>
        <p:nvCxnSpPr>
          <p:cNvPr id="4" name="Rak pil 3"/>
          <p:cNvCxnSpPr/>
          <p:nvPr/>
        </p:nvCxnSpPr>
        <p:spPr>
          <a:xfrm flipH="1" flipV="1">
            <a:off x="2339752" y="3789040"/>
            <a:ext cx="288032" cy="8640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534274"/>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chargenews.com/incoming/article1275637.ece/alternates/article_main/0819mountain_p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03690"/>
            <a:ext cx="8064896" cy="4369526"/>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2699792" y="260648"/>
            <a:ext cx="4104456" cy="369332"/>
          </a:xfrm>
          <a:prstGeom prst="rect">
            <a:avLst/>
          </a:prstGeom>
          <a:noFill/>
        </p:spPr>
        <p:txBody>
          <a:bodyPr wrap="square" rtlCol="0">
            <a:spAutoFit/>
          </a:bodyPr>
          <a:lstStyle/>
          <a:p>
            <a:pPr algn="ctr"/>
            <a:r>
              <a:rPr lang="sv-SE" dirty="0" smtClean="0"/>
              <a:t>Mountain Pass REE gruva Kalifornien</a:t>
            </a:r>
            <a:endParaRPr lang="sv-SE" dirty="0"/>
          </a:p>
        </p:txBody>
      </p:sp>
    </p:spTree>
    <p:extLst>
      <p:ext uri="{BB962C8B-B14F-4D97-AF65-F5344CB8AC3E}">
        <p14:creationId xmlns:p14="http://schemas.microsoft.com/office/powerpoint/2010/main" val="3582042551"/>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geology.com/usgs/ree-geology/rare-earth-geologic-map-l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3" y="1052735"/>
            <a:ext cx="4601956" cy="5453923"/>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2051720" y="262444"/>
            <a:ext cx="4968552" cy="461665"/>
          </a:xfrm>
          <a:prstGeom prst="rect">
            <a:avLst/>
          </a:prstGeom>
          <a:noFill/>
        </p:spPr>
        <p:txBody>
          <a:bodyPr wrap="square" rtlCol="0">
            <a:spAutoFit/>
          </a:bodyPr>
          <a:lstStyle/>
          <a:p>
            <a:pPr algn="ctr"/>
            <a:r>
              <a:rPr lang="sv-SE" sz="2400" dirty="0" smtClean="0"/>
              <a:t>Berggrunden i Mountain Pass</a:t>
            </a:r>
            <a:endParaRPr lang="sv-SE" sz="2400" dirty="0"/>
          </a:p>
        </p:txBody>
      </p:sp>
    </p:spTree>
    <p:extLst>
      <p:ext uri="{BB962C8B-B14F-4D97-AF65-F5344CB8AC3E}">
        <p14:creationId xmlns:p14="http://schemas.microsoft.com/office/powerpoint/2010/main" val="299696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119844" y="329135"/>
            <a:ext cx="6840760" cy="523220"/>
          </a:xfrm>
          <a:prstGeom prst="rect">
            <a:avLst/>
          </a:prstGeom>
          <a:noFill/>
        </p:spPr>
        <p:txBody>
          <a:bodyPr wrap="square" rtlCol="0">
            <a:spAutoFit/>
          </a:bodyPr>
          <a:lstStyle/>
          <a:p>
            <a:pPr algn="ctr"/>
            <a:r>
              <a:rPr lang="sv-SE" sz="2800" b="1" dirty="0" smtClean="0"/>
              <a:t>Jonabsorberande leror</a:t>
            </a:r>
            <a:endParaRPr lang="sv-SE" sz="28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787" y="2961319"/>
            <a:ext cx="5170477" cy="364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hakan\Documents\REE\Jonadsorberande leror\China-clays dri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268760"/>
            <a:ext cx="2661339" cy="234341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 3"/>
          <p:cNvGrpSpPr/>
          <p:nvPr/>
        </p:nvGrpSpPr>
        <p:grpSpPr>
          <a:xfrm>
            <a:off x="5170346" y="1124744"/>
            <a:ext cx="3384376" cy="2343414"/>
            <a:chOff x="4788024" y="1471309"/>
            <a:chExt cx="3384376" cy="2343414"/>
          </a:xfrm>
        </p:grpSpPr>
        <p:pic>
          <p:nvPicPr>
            <p:cNvPr id="3077" name="Picture 5" descr="https://tse1.mm.bing.net/th?&amp;id=OIP.Mdf8dbaff54a3f50e2059f1dd5c5ebdcdo0&amp;w=300&amp;h=181&amp;c=0&amp;pid=1.9&amp;rs=0&amp;p=0&amp;r=0">
              <a:hlinkClick r:id="rId5" tooltip="Visa bildinformation"/>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1772816"/>
              <a:ext cx="3384376" cy="2041907"/>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5364088" y="1471309"/>
              <a:ext cx="2596516" cy="369332"/>
            </a:xfrm>
            <a:prstGeom prst="rect">
              <a:avLst/>
            </a:prstGeom>
            <a:noFill/>
          </p:spPr>
          <p:txBody>
            <a:bodyPr wrap="square" rtlCol="0">
              <a:spAutoFit/>
            </a:bodyPr>
            <a:lstStyle/>
            <a:p>
              <a:pPr algn="ctr"/>
              <a:r>
                <a:rPr lang="sv-SE" dirty="0" smtClean="0"/>
                <a:t>Kaolinit</a:t>
              </a:r>
              <a:endParaRPr lang="sv-SE" dirty="0"/>
            </a:p>
          </p:txBody>
        </p:sp>
      </p:grpSp>
    </p:spTree>
    <p:extLst>
      <p:ext uri="{BB962C8B-B14F-4D97-AF65-F5344CB8AC3E}">
        <p14:creationId xmlns:p14="http://schemas.microsoft.com/office/powerpoint/2010/main" val="4034986461"/>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hakan\Documents\REE\Förekomster\Lateritfyndigheter K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84784"/>
            <a:ext cx="6381750" cy="5048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403648" y="332656"/>
            <a:ext cx="6597774" cy="954107"/>
          </a:xfrm>
          <a:prstGeom prst="rect">
            <a:avLst/>
          </a:prstGeom>
          <a:noFill/>
        </p:spPr>
        <p:txBody>
          <a:bodyPr wrap="square" rtlCol="0">
            <a:spAutoFit/>
          </a:bodyPr>
          <a:lstStyle/>
          <a:p>
            <a:pPr algn="ctr"/>
            <a:r>
              <a:rPr lang="sv-SE" sz="2800" dirty="0" smtClean="0"/>
              <a:t>Jonabsorberande leror</a:t>
            </a:r>
          </a:p>
          <a:p>
            <a:pPr algn="ctr"/>
            <a:r>
              <a:rPr lang="sv-SE" sz="2800" dirty="0" smtClean="0"/>
              <a:t>Fyndigheter Kina</a:t>
            </a:r>
            <a:endParaRPr lang="sv-SE" sz="2800" dirty="0"/>
          </a:p>
        </p:txBody>
      </p:sp>
    </p:spTree>
    <p:extLst>
      <p:ext uri="{BB962C8B-B14F-4D97-AF65-F5344CB8AC3E}">
        <p14:creationId xmlns:p14="http://schemas.microsoft.com/office/powerpoint/2010/main" val="3207704583"/>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119844" y="329135"/>
            <a:ext cx="6840760" cy="523220"/>
          </a:xfrm>
          <a:prstGeom prst="rect">
            <a:avLst/>
          </a:prstGeom>
          <a:noFill/>
        </p:spPr>
        <p:txBody>
          <a:bodyPr wrap="square" rtlCol="0">
            <a:spAutoFit/>
          </a:bodyPr>
          <a:lstStyle/>
          <a:p>
            <a:pPr algn="ctr"/>
            <a:r>
              <a:rPr lang="sv-SE" sz="2800" b="1" dirty="0" smtClean="0">
                <a:solidFill>
                  <a:prstClr val="black"/>
                </a:solidFill>
              </a:rPr>
              <a:t>Jonabsorberande leror</a:t>
            </a:r>
            <a:endParaRPr lang="sv-SE" sz="2800" b="1" dirty="0">
              <a:solidFill>
                <a:prstClr val="black"/>
              </a:solidFill>
            </a:endParaRPr>
          </a:p>
        </p:txBody>
      </p:sp>
      <p:pic>
        <p:nvPicPr>
          <p:cNvPr id="5122" name="Picture 2" descr="C:\Users\hakan\Documents\REE\Jonadsorberande leror\Kaolin strukt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057" y="1772816"/>
            <a:ext cx="5275239" cy="3881446"/>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5868144" y="1988840"/>
            <a:ext cx="223224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p:cNvSpPr txBox="1"/>
          <p:nvPr/>
        </p:nvSpPr>
        <p:spPr>
          <a:xfrm>
            <a:off x="6012160" y="1988840"/>
            <a:ext cx="2088232" cy="369332"/>
          </a:xfrm>
          <a:prstGeom prst="rect">
            <a:avLst/>
          </a:prstGeom>
          <a:noFill/>
        </p:spPr>
        <p:txBody>
          <a:bodyPr wrap="square" rtlCol="0">
            <a:spAutoFit/>
          </a:bodyPr>
          <a:lstStyle/>
          <a:p>
            <a:r>
              <a:rPr lang="sv-SE" dirty="0" smtClean="0"/>
              <a:t>SiO</a:t>
            </a:r>
            <a:r>
              <a:rPr lang="sv-SE" baseline="-25000" dirty="0" smtClean="0"/>
              <a:t>4</a:t>
            </a:r>
            <a:r>
              <a:rPr lang="sv-SE" dirty="0" smtClean="0"/>
              <a:t>-tetraedrar</a:t>
            </a:r>
            <a:endParaRPr lang="sv-SE" dirty="0"/>
          </a:p>
        </p:txBody>
      </p:sp>
      <p:sp>
        <p:nvSpPr>
          <p:cNvPr id="7" name="Rektangel 6"/>
          <p:cNvSpPr/>
          <p:nvPr/>
        </p:nvSpPr>
        <p:spPr>
          <a:xfrm>
            <a:off x="5652120" y="2852936"/>
            <a:ext cx="14041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5652120" y="2852936"/>
            <a:ext cx="1944216" cy="369332"/>
          </a:xfrm>
          <a:prstGeom prst="rect">
            <a:avLst/>
          </a:prstGeom>
          <a:noFill/>
        </p:spPr>
        <p:txBody>
          <a:bodyPr wrap="square" rtlCol="0">
            <a:spAutoFit/>
          </a:bodyPr>
          <a:lstStyle/>
          <a:p>
            <a:r>
              <a:rPr lang="sv-SE" dirty="0" smtClean="0"/>
              <a:t>Al</a:t>
            </a:r>
            <a:r>
              <a:rPr lang="sv-SE" baseline="-25000" dirty="0" smtClean="0"/>
              <a:t>2</a:t>
            </a:r>
            <a:r>
              <a:rPr lang="sv-SE" dirty="0" smtClean="0"/>
              <a:t>O</a:t>
            </a:r>
            <a:r>
              <a:rPr lang="sv-SE" baseline="-25000" dirty="0" smtClean="0"/>
              <a:t>5</a:t>
            </a:r>
            <a:r>
              <a:rPr lang="sv-SE" dirty="0" smtClean="0"/>
              <a:t>-oktaedrar</a:t>
            </a:r>
            <a:endParaRPr lang="sv-SE" dirty="0"/>
          </a:p>
        </p:txBody>
      </p:sp>
      <p:sp>
        <p:nvSpPr>
          <p:cNvPr id="9" name="Rektangel 8"/>
          <p:cNvSpPr/>
          <p:nvPr/>
        </p:nvSpPr>
        <p:spPr>
          <a:xfrm>
            <a:off x="5436096" y="3501008"/>
            <a:ext cx="162018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p:cNvSpPr txBox="1"/>
          <p:nvPr/>
        </p:nvSpPr>
        <p:spPr>
          <a:xfrm>
            <a:off x="5364088" y="3222268"/>
            <a:ext cx="3672408" cy="923330"/>
          </a:xfrm>
          <a:prstGeom prst="rect">
            <a:avLst/>
          </a:prstGeom>
          <a:noFill/>
        </p:spPr>
        <p:txBody>
          <a:bodyPr wrap="square" rtlCol="0">
            <a:spAutoFit/>
          </a:bodyPr>
          <a:lstStyle/>
          <a:p>
            <a:r>
              <a:rPr lang="sv-SE" dirty="0" smtClean="0"/>
              <a:t>I mellanrummet: H</a:t>
            </a:r>
            <a:r>
              <a:rPr lang="sv-SE" baseline="-25000" dirty="0" smtClean="0"/>
              <a:t>2</a:t>
            </a:r>
            <a:r>
              <a:rPr lang="sv-SE" dirty="0" smtClean="0"/>
              <a:t>O och utbytbara katjoner, t.ex. REE</a:t>
            </a:r>
            <a:r>
              <a:rPr lang="sv-SE" baseline="30000" dirty="0" smtClean="0"/>
              <a:t>3+</a:t>
            </a:r>
            <a:r>
              <a:rPr lang="sv-SE" dirty="0" smtClean="0"/>
              <a:t> Skikten binds samman med vätebindningar</a:t>
            </a:r>
            <a:endParaRPr lang="sv-SE" dirty="0"/>
          </a:p>
        </p:txBody>
      </p:sp>
      <p:sp>
        <p:nvSpPr>
          <p:cNvPr id="14" name="Rektangel 13"/>
          <p:cNvSpPr/>
          <p:nvPr/>
        </p:nvSpPr>
        <p:spPr>
          <a:xfrm>
            <a:off x="5652120" y="4149080"/>
            <a:ext cx="97210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p:cNvSpPr txBox="1"/>
          <p:nvPr/>
        </p:nvSpPr>
        <p:spPr>
          <a:xfrm>
            <a:off x="5760132" y="4145598"/>
            <a:ext cx="2592288" cy="1077218"/>
          </a:xfrm>
          <a:prstGeom prst="rect">
            <a:avLst/>
          </a:prstGeom>
          <a:noFill/>
        </p:spPr>
        <p:txBody>
          <a:bodyPr wrap="square" rtlCol="0">
            <a:spAutoFit/>
          </a:bodyPr>
          <a:lstStyle/>
          <a:p>
            <a:r>
              <a:rPr lang="sv-SE" sz="1600" dirty="0" smtClean="0"/>
              <a:t>Syre</a:t>
            </a:r>
          </a:p>
          <a:p>
            <a:r>
              <a:rPr lang="sv-SE" sz="1600" dirty="0" smtClean="0"/>
              <a:t>Aluminium</a:t>
            </a:r>
          </a:p>
          <a:p>
            <a:r>
              <a:rPr lang="sv-SE" sz="1600" dirty="0" smtClean="0"/>
              <a:t>Väte</a:t>
            </a:r>
          </a:p>
          <a:p>
            <a:r>
              <a:rPr lang="sv-SE" sz="1600" dirty="0" smtClean="0"/>
              <a:t>Kisel</a:t>
            </a:r>
            <a:endParaRPr lang="sv-SE" sz="1600" dirty="0"/>
          </a:p>
        </p:txBody>
      </p:sp>
      <p:sp>
        <p:nvSpPr>
          <p:cNvPr id="17" name="textruta 16"/>
          <p:cNvSpPr txBox="1"/>
          <p:nvPr/>
        </p:nvSpPr>
        <p:spPr>
          <a:xfrm>
            <a:off x="2331435" y="1124744"/>
            <a:ext cx="3672408" cy="523220"/>
          </a:xfrm>
          <a:prstGeom prst="rect">
            <a:avLst/>
          </a:prstGeom>
          <a:noFill/>
        </p:spPr>
        <p:txBody>
          <a:bodyPr wrap="square" rtlCol="0">
            <a:spAutoFit/>
          </a:bodyPr>
          <a:lstStyle/>
          <a:p>
            <a:pPr algn="ctr"/>
            <a:r>
              <a:rPr lang="sv-SE" sz="2800" dirty="0" smtClean="0"/>
              <a:t>Kaolin</a:t>
            </a:r>
            <a:endParaRPr lang="sv-SE" sz="2800" dirty="0"/>
          </a:p>
        </p:txBody>
      </p:sp>
    </p:spTree>
    <p:extLst>
      <p:ext uri="{BB962C8B-B14F-4D97-AF65-F5344CB8AC3E}">
        <p14:creationId xmlns:p14="http://schemas.microsoft.com/office/powerpoint/2010/main" val="197638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108" y="1412776"/>
            <a:ext cx="5787856" cy="4202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a:off x="1835696" y="332656"/>
            <a:ext cx="5760640" cy="461665"/>
          </a:xfrm>
          <a:prstGeom prst="rect">
            <a:avLst/>
          </a:prstGeom>
          <a:noFill/>
        </p:spPr>
        <p:txBody>
          <a:bodyPr wrap="square" rtlCol="0">
            <a:spAutoFit/>
          </a:bodyPr>
          <a:lstStyle/>
          <a:p>
            <a:pPr algn="ctr"/>
            <a:r>
              <a:rPr lang="sv-SE" sz="2400" dirty="0" smtClean="0"/>
              <a:t>Extrahering av REE ur jonabsorberande leror</a:t>
            </a:r>
            <a:endParaRPr lang="sv-SE" sz="2400" dirty="0"/>
          </a:p>
        </p:txBody>
      </p:sp>
      <p:sp>
        <p:nvSpPr>
          <p:cNvPr id="4" name="textruta 3"/>
          <p:cNvSpPr txBox="1"/>
          <p:nvPr/>
        </p:nvSpPr>
        <p:spPr>
          <a:xfrm rot="20307422">
            <a:off x="3056572" y="1647809"/>
            <a:ext cx="2206263" cy="369332"/>
          </a:xfrm>
          <a:prstGeom prst="rect">
            <a:avLst/>
          </a:prstGeom>
          <a:noFill/>
        </p:spPr>
        <p:txBody>
          <a:bodyPr wrap="square" rtlCol="0">
            <a:spAutoFit/>
          </a:bodyPr>
          <a:lstStyle/>
          <a:p>
            <a:pPr algn="ctr"/>
            <a:r>
              <a:rPr lang="sv-SE" dirty="0" smtClean="0"/>
              <a:t>Ammoniumsulfat</a:t>
            </a:r>
            <a:endParaRPr lang="sv-SE" dirty="0"/>
          </a:p>
        </p:txBody>
      </p:sp>
      <p:sp>
        <p:nvSpPr>
          <p:cNvPr id="5" name="textruta 4"/>
          <p:cNvSpPr txBox="1"/>
          <p:nvPr/>
        </p:nvSpPr>
        <p:spPr>
          <a:xfrm>
            <a:off x="954054" y="2086084"/>
            <a:ext cx="2206263" cy="646331"/>
          </a:xfrm>
          <a:prstGeom prst="rect">
            <a:avLst/>
          </a:prstGeom>
          <a:noFill/>
        </p:spPr>
        <p:txBody>
          <a:bodyPr wrap="square" rtlCol="0">
            <a:spAutoFit/>
          </a:bodyPr>
          <a:lstStyle/>
          <a:p>
            <a:pPr algn="ctr"/>
            <a:r>
              <a:rPr lang="sv-SE" dirty="0" smtClean="0"/>
              <a:t>Hål </a:t>
            </a:r>
            <a:r>
              <a:rPr lang="sv-SE" dirty="0" smtClean="0">
                <a:latin typeface="Calibri"/>
                <a:cs typeface="Calibri"/>
              </a:rPr>
              <a:t>Ø 0,8 m</a:t>
            </a:r>
          </a:p>
          <a:p>
            <a:pPr algn="ctr"/>
            <a:r>
              <a:rPr lang="sv-SE" dirty="0" smtClean="0">
                <a:latin typeface="Calibri"/>
                <a:cs typeface="Calibri"/>
              </a:rPr>
              <a:t> 1-5 m djupa</a:t>
            </a:r>
            <a:endParaRPr lang="sv-SE" dirty="0"/>
          </a:p>
        </p:txBody>
      </p:sp>
      <p:sp>
        <p:nvSpPr>
          <p:cNvPr id="6" name="textruta 5"/>
          <p:cNvSpPr txBox="1"/>
          <p:nvPr/>
        </p:nvSpPr>
        <p:spPr>
          <a:xfrm>
            <a:off x="6996394" y="2138433"/>
            <a:ext cx="1850414" cy="646331"/>
          </a:xfrm>
          <a:prstGeom prst="rect">
            <a:avLst/>
          </a:prstGeom>
          <a:noFill/>
        </p:spPr>
        <p:txBody>
          <a:bodyPr wrap="square" rtlCol="0">
            <a:spAutoFit/>
          </a:bodyPr>
          <a:lstStyle/>
          <a:p>
            <a:r>
              <a:rPr lang="sv-SE" dirty="0" smtClean="0"/>
              <a:t>Sluttning med jonbytande leror</a:t>
            </a:r>
            <a:endParaRPr lang="sv-SE" dirty="0"/>
          </a:p>
        </p:txBody>
      </p:sp>
      <p:cxnSp>
        <p:nvCxnSpPr>
          <p:cNvPr id="7" name="Rak 6"/>
          <p:cNvCxnSpPr/>
          <p:nvPr/>
        </p:nvCxnSpPr>
        <p:spPr>
          <a:xfrm flipH="1">
            <a:off x="6060290" y="2409310"/>
            <a:ext cx="936104" cy="3231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Ellips 7"/>
          <p:cNvSpPr/>
          <p:nvPr/>
        </p:nvSpPr>
        <p:spPr>
          <a:xfrm>
            <a:off x="5834106" y="2596467"/>
            <a:ext cx="365891" cy="2905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8"/>
          <p:cNvSpPr txBox="1"/>
          <p:nvPr/>
        </p:nvSpPr>
        <p:spPr>
          <a:xfrm rot="20010978">
            <a:off x="3321348" y="3201671"/>
            <a:ext cx="2104529" cy="369332"/>
          </a:xfrm>
          <a:prstGeom prst="rect">
            <a:avLst/>
          </a:prstGeom>
          <a:noFill/>
        </p:spPr>
        <p:txBody>
          <a:bodyPr wrap="square" rtlCol="0">
            <a:spAutoFit/>
          </a:bodyPr>
          <a:lstStyle/>
          <a:p>
            <a:r>
              <a:rPr lang="sv-SE" dirty="0" smtClean="0"/>
              <a:t>Lakning och jonbyte</a:t>
            </a:r>
            <a:endParaRPr lang="sv-SE" dirty="0"/>
          </a:p>
        </p:txBody>
      </p:sp>
      <p:sp>
        <p:nvSpPr>
          <p:cNvPr id="10" name="textruta 9"/>
          <p:cNvSpPr txBox="1"/>
          <p:nvPr/>
        </p:nvSpPr>
        <p:spPr>
          <a:xfrm rot="20151005">
            <a:off x="4928083" y="4272476"/>
            <a:ext cx="1807056" cy="369332"/>
          </a:xfrm>
          <a:prstGeom prst="rect">
            <a:avLst/>
          </a:prstGeom>
          <a:noFill/>
        </p:spPr>
        <p:txBody>
          <a:bodyPr wrap="square" rtlCol="0">
            <a:spAutoFit/>
          </a:bodyPr>
          <a:lstStyle/>
          <a:p>
            <a:r>
              <a:rPr lang="sv-SE" dirty="0" smtClean="0"/>
              <a:t>Uppsamlingsdike</a:t>
            </a:r>
            <a:endParaRPr lang="sv-SE" dirty="0"/>
          </a:p>
        </p:txBody>
      </p:sp>
      <p:sp>
        <p:nvSpPr>
          <p:cNvPr id="11" name="textruta 10"/>
          <p:cNvSpPr txBox="1"/>
          <p:nvPr/>
        </p:nvSpPr>
        <p:spPr>
          <a:xfrm>
            <a:off x="2797044" y="5546566"/>
            <a:ext cx="2562112" cy="369332"/>
          </a:xfrm>
          <a:prstGeom prst="rect">
            <a:avLst/>
          </a:prstGeom>
          <a:noFill/>
        </p:spPr>
        <p:txBody>
          <a:bodyPr wrap="square" rtlCol="0">
            <a:spAutoFit/>
          </a:bodyPr>
          <a:lstStyle/>
          <a:p>
            <a:pPr algn="ctr"/>
            <a:r>
              <a:rPr lang="sv-SE" dirty="0" smtClean="0"/>
              <a:t>Uppsamlingsbassäng</a:t>
            </a:r>
            <a:endParaRPr lang="sv-SE" dirty="0"/>
          </a:p>
        </p:txBody>
      </p:sp>
      <p:cxnSp>
        <p:nvCxnSpPr>
          <p:cNvPr id="12" name="Rak 11"/>
          <p:cNvCxnSpPr/>
          <p:nvPr/>
        </p:nvCxnSpPr>
        <p:spPr>
          <a:xfrm flipH="1">
            <a:off x="2459890" y="4211252"/>
            <a:ext cx="144016" cy="227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flipH="1">
            <a:off x="2603906" y="4211252"/>
            <a:ext cx="193138"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flipH="1">
            <a:off x="2797044" y="4325111"/>
            <a:ext cx="166902" cy="24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flipH="1">
            <a:off x="2963946" y="4391272"/>
            <a:ext cx="144016"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flipH="1">
            <a:off x="3132055" y="4422894"/>
            <a:ext cx="144016" cy="234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flipH="1">
            <a:off x="3276073" y="4539907"/>
            <a:ext cx="119923" cy="117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H="1">
            <a:off x="3504006" y="4571292"/>
            <a:ext cx="108012" cy="10801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ruta 18"/>
          <p:cNvSpPr txBox="1"/>
          <p:nvPr/>
        </p:nvSpPr>
        <p:spPr>
          <a:xfrm>
            <a:off x="1019729" y="4421150"/>
            <a:ext cx="1423395" cy="369332"/>
          </a:xfrm>
          <a:prstGeom prst="rect">
            <a:avLst/>
          </a:prstGeom>
          <a:noFill/>
        </p:spPr>
        <p:txBody>
          <a:bodyPr wrap="square" rtlCol="0">
            <a:spAutoFit/>
          </a:bodyPr>
          <a:lstStyle/>
          <a:p>
            <a:r>
              <a:rPr lang="sv-SE" dirty="0" smtClean="0"/>
              <a:t>Berggrund</a:t>
            </a:r>
            <a:endParaRPr lang="sv-SE" dirty="0"/>
          </a:p>
        </p:txBody>
      </p:sp>
      <p:cxnSp>
        <p:nvCxnSpPr>
          <p:cNvPr id="20" name="Rak pil 19"/>
          <p:cNvCxnSpPr/>
          <p:nvPr/>
        </p:nvCxnSpPr>
        <p:spPr>
          <a:xfrm flipV="1">
            <a:off x="2135854" y="4438971"/>
            <a:ext cx="564621" cy="1009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98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108" y="1412776"/>
            <a:ext cx="5787856" cy="4202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a:off x="1835696" y="332656"/>
            <a:ext cx="5760640" cy="461665"/>
          </a:xfrm>
          <a:prstGeom prst="rect">
            <a:avLst/>
          </a:prstGeom>
          <a:noFill/>
        </p:spPr>
        <p:txBody>
          <a:bodyPr wrap="square" rtlCol="0">
            <a:spAutoFit/>
          </a:bodyPr>
          <a:lstStyle/>
          <a:p>
            <a:pPr algn="ctr"/>
            <a:r>
              <a:rPr lang="sv-SE" sz="2400" dirty="0" smtClean="0"/>
              <a:t>Extrahering av REE ur jonabsorberande leror</a:t>
            </a:r>
            <a:endParaRPr lang="sv-SE" sz="2400" dirty="0"/>
          </a:p>
        </p:txBody>
      </p:sp>
      <p:sp>
        <p:nvSpPr>
          <p:cNvPr id="4" name="textruta 3"/>
          <p:cNvSpPr txBox="1"/>
          <p:nvPr/>
        </p:nvSpPr>
        <p:spPr>
          <a:xfrm rot="20307422">
            <a:off x="3056572" y="1647809"/>
            <a:ext cx="2206263" cy="369332"/>
          </a:xfrm>
          <a:prstGeom prst="rect">
            <a:avLst/>
          </a:prstGeom>
          <a:noFill/>
        </p:spPr>
        <p:txBody>
          <a:bodyPr wrap="square" rtlCol="0">
            <a:spAutoFit/>
          </a:bodyPr>
          <a:lstStyle/>
          <a:p>
            <a:pPr algn="ctr"/>
            <a:r>
              <a:rPr lang="sv-SE" dirty="0" smtClean="0"/>
              <a:t>Ammoniumsulfat</a:t>
            </a:r>
            <a:endParaRPr lang="sv-SE" dirty="0"/>
          </a:p>
        </p:txBody>
      </p:sp>
      <p:sp>
        <p:nvSpPr>
          <p:cNvPr id="6" name="textruta 5"/>
          <p:cNvSpPr txBox="1"/>
          <p:nvPr/>
        </p:nvSpPr>
        <p:spPr>
          <a:xfrm>
            <a:off x="954054" y="2086084"/>
            <a:ext cx="2206263" cy="646331"/>
          </a:xfrm>
          <a:prstGeom prst="rect">
            <a:avLst/>
          </a:prstGeom>
          <a:noFill/>
        </p:spPr>
        <p:txBody>
          <a:bodyPr wrap="square" rtlCol="0">
            <a:spAutoFit/>
          </a:bodyPr>
          <a:lstStyle/>
          <a:p>
            <a:pPr algn="ctr"/>
            <a:r>
              <a:rPr lang="sv-SE" dirty="0" smtClean="0"/>
              <a:t>Hål </a:t>
            </a:r>
            <a:r>
              <a:rPr lang="sv-SE" dirty="0" smtClean="0">
                <a:latin typeface="Calibri"/>
                <a:cs typeface="Calibri"/>
              </a:rPr>
              <a:t>Ø 0,8 m</a:t>
            </a:r>
          </a:p>
          <a:p>
            <a:pPr algn="ctr"/>
            <a:r>
              <a:rPr lang="sv-SE" dirty="0" smtClean="0">
                <a:latin typeface="Calibri"/>
                <a:cs typeface="Calibri"/>
              </a:rPr>
              <a:t> 1-5 m djupa</a:t>
            </a:r>
            <a:endParaRPr lang="sv-SE" dirty="0"/>
          </a:p>
        </p:txBody>
      </p:sp>
      <p:sp>
        <p:nvSpPr>
          <p:cNvPr id="7" name="textruta 6"/>
          <p:cNvSpPr txBox="1"/>
          <p:nvPr/>
        </p:nvSpPr>
        <p:spPr>
          <a:xfrm>
            <a:off x="6996394" y="2138433"/>
            <a:ext cx="1850414" cy="646331"/>
          </a:xfrm>
          <a:prstGeom prst="rect">
            <a:avLst/>
          </a:prstGeom>
          <a:noFill/>
        </p:spPr>
        <p:txBody>
          <a:bodyPr wrap="square" rtlCol="0">
            <a:spAutoFit/>
          </a:bodyPr>
          <a:lstStyle/>
          <a:p>
            <a:r>
              <a:rPr lang="sv-SE" dirty="0" smtClean="0"/>
              <a:t>Sluttning med jonbytande leror</a:t>
            </a:r>
            <a:endParaRPr lang="sv-SE" dirty="0"/>
          </a:p>
        </p:txBody>
      </p:sp>
      <p:cxnSp>
        <p:nvCxnSpPr>
          <p:cNvPr id="13" name="Rak 12"/>
          <p:cNvCxnSpPr/>
          <p:nvPr/>
        </p:nvCxnSpPr>
        <p:spPr>
          <a:xfrm flipH="1">
            <a:off x="6060290" y="2409310"/>
            <a:ext cx="936104" cy="3231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Ellips 13"/>
          <p:cNvSpPr/>
          <p:nvPr/>
        </p:nvSpPr>
        <p:spPr>
          <a:xfrm>
            <a:off x="5834106" y="2596467"/>
            <a:ext cx="365891" cy="2905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textruta 14"/>
          <p:cNvSpPr txBox="1"/>
          <p:nvPr/>
        </p:nvSpPr>
        <p:spPr>
          <a:xfrm rot="20010978">
            <a:off x="3321348" y="3201671"/>
            <a:ext cx="2104529" cy="369332"/>
          </a:xfrm>
          <a:prstGeom prst="rect">
            <a:avLst/>
          </a:prstGeom>
          <a:noFill/>
        </p:spPr>
        <p:txBody>
          <a:bodyPr wrap="square" rtlCol="0">
            <a:spAutoFit/>
          </a:bodyPr>
          <a:lstStyle/>
          <a:p>
            <a:r>
              <a:rPr lang="sv-SE" dirty="0" smtClean="0"/>
              <a:t>Lakning och jonbyte</a:t>
            </a:r>
            <a:endParaRPr lang="sv-SE" dirty="0"/>
          </a:p>
        </p:txBody>
      </p:sp>
      <p:sp>
        <p:nvSpPr>
          <p:cNvPr id="16" name="textruta 15"/>
          <p:cNvSpPr txBox="1"/>
          <p:nvPr/>
        </p:nvSpPr>
        <p:spPr>
          <a:xfrm rot="20151005">
            <a:off x="4928083" y="4272476"/>
            <a:ext cx="1807056" cy="369332"/>
          </a:xfrm>
          <a:prstGeom prst="rect">
            <a:avLst/>
          </a:prstGeom>
          <a:noFill/>
        </p:spPr>
        <p:txBody>
          <a:bodyPr wrap="square" rtlCol="0">
            <a:spAutoFit/>
          </a:bodyPr>
          <a:lstStyle/>
          <a:p>
            <a:r>
              <a:rPr lang="sv-SE" dirty="0" smtClean="0"/>
              <a:t>Uppsamlingsdike</a:t>
            </a:r>
            <a:endParaRPr lang="sv-SE" dirty="0"/>
          </a:p>
        </p:txBody>
      </p:sp>
      <p:sp>
        <p:nvSpPr>
          <p:cNvPr id="17" name="textruta 16"/>
          <p:cNvSpPr txBox="1"/>
          <p:nvPr/>
        </p:nvSpPr>
        <p:spPr>
          <a:xfrm>
            <a:off x="2797044" y="5546566"/>
            <a:ext cx="2562112" cy="369332"/>
          </a:xfrm>
          <a:prstGeom prst="rect">
            <a:avLst/>
          </a:prstGeom>
          <a:noFill/>
        </p:spPr>
        <p:txBody>
          <a:bodyPr wrap="square" rtlCol="0">
            <a:spAutoFit/>
          </a:bodyPr>
          <a:lstStyle/>
          <a:p>
            <a:pPr algn="ctr"/>
            <a:r>
              <a:rPr lang="sv-SE" dirty="0" smtClean="0"/>
              <a:t>Uppsamlingsbassäng</a:t>
            </a:r>
            <a:endParaRPr lang="sv-SE" dirty="0"/>
          </a:p>
        </p:txBody>
      </p:sp>
      <p:cxnSp>
        <p:nvCxnSpPr>
          <p:cNvPr id="19" name="Rak 18"/>
          <p:cNvCxnSpPr/>
          <p:nvPr/>
        </p:nvCxnSpPr>
        <p:spPr>
          <a:xfrm flipH="1">
            <a:off x="2459890" y="4211252"/>
            <a:ext cx="144016" cy="227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H="1">
            <a:off x="2603906" y="4211252"/>
            <a:ext cx="193138"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ak 24"/>
          <p:cNvCxnSpPr/>
          <p:nvPr/>
        </p:nvCxnSpPr>
        <p:spPr>
          <a:xfrm flipH="1">
            <a:off x="2797044" y="4325111"/>
            <a:ext cx="166902" cy="24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Rak 28"/>
          <p:cNvCxnSpPr/>
          <p:nvPr/>
        </p:nvCxnSpPr>
        <p:spPr>
          <a:xfrm flipH="1">
            <a:off x="2963946" y="4391272"/>
            <a:ext cx="144016"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Rak 30"/>
          <p:cNvCxnSpPr/>
          <p:nvPr/>
        </p:nvCxnSpPr>
        <p:spPr>
          <a:xfrm flipH="1">
            <a:off x="3132055" y="4422894"/>
            <a:ext cx="144016" cy="234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3" name="Rak 3072"/>
          <p:cNvCxnSpPr/>
          <p:nvPr/>
        </p:nvCxnSpPr>
        <p:spPr>
          <a:xfrm flipH="1">
            <a:off x="3276073" y="4539907"/>
            <a:ext cx="119923" cy="117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6" name="Rak 3075"/>
          <p:cNvCxnSpPr/>
          <p:nvPr/>
        </p:nvCxnSpPr>
        <p:spPr>
          <a:xfrm flipH="1">
            <a:off x="3504006" y="4571292"/>
            <a:ext cx="108012" cy="108012"/>
          </a:xfrm>
          <a:prstGeom prst="line">
            <a:avLst/>
          </a:prstGeom>
        </p:spPr>
        <p:style>
          <a:lnRef idx="1">
            <a:schemeClr val="accent1"/>
          </a:lnRef>
          <a:fillRef idx="0">
            <a:schemeClr val="accent1"/>
          </a:fillRef>
          <a:effectRef idx="0">
            <a:schemeClr val="accent1"/>
          </a:effectRef>
          <a:fontRef idx="minor">
            <a:schemeClr val="tx1"/>
          </a:fontRef>
        </p:style>
      </p:cxnSp>
      <p:sp>
        <p:nvSpPr>
          <p:cNvPr id="3083" name="textruta 3082"/>
          <p:cNvSpPr txBox="1"/>
          <p:nvPr/>
        </p:nvSpPr>
        <p:spPr>
          <a:xfrm>
            <a:off x="1019729" y="4421150"/>
            <a:ext cx="1423395" cy="369332"/>
          </a:xfrm>
          <a:prstGeom prst="rect">
            <a:avLst/>
          </a:prstGeom>
          <a:noFill/>
        </p:spPr>
        <p:txBody>
          <a:bodyPr wrap="square" rtlCol="0">
            <a:spAutoFit/>
          </a:bodyPr>
          <a:lstStyle/>
          <a:p>
            <a:r>
              <a:rPr lang="sv-SE" dirty="0" smtClean="0"/>
              <a:t>Berggrund</a:t>
            </a:r>
            <a:endParaRPr lang="sv-SE" dirty="0"/>
          </a:p>
        </p:txBody>
      </p:sp>
      <p:cxnSp>
        <p:nvCxnSpPr>
          <p:cNvPr id="3085" name="Rak pil 3084"/>
          <p:cNvCxnSpPr/>
          <p:nvPr/>
        </p:nvCxnSpPr>
        <p:spPr>
          <a:xfrm flipV="1">
            <a:off x="2135854" y="4438971"/>
            <a:ext cx="564621" cy="1009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04" name="Rektangel 3103"/>
          <p:cNvSpPr/>
          <p:nvPr/>
        </p:nvSpPr>
        <p:spPr>
          <a:xfrm>
            <a:off x="1620929" y="6122559"/>
            <a:ext cx="6190174" cy="400110"/>
          </a:xfrm>
          <a:prstGeom prst="rect">
            <a:avLst/>
          </a:prstGeom>
        </p:spPr>
        <p:txBody>
          <a:bodyPr wrap="square">
            <a:spAutoFit/>
          </a:bodyPr>
          <a:lstStyle/>
          <a:p>
            <a:pPr algn="ctr"/>
            <a:r>
              <a:rPr lang="sv-SE" sz="2000" i="1" dirty="0">
                <a:solidFill>
                  <a:srgbClr val="FF0000"/>
                </a:solidFill>
              </a:rPr>
              <a:t>2 Ler-REE </a:t>
            </a:r>
            <a:r>
              <a:rPr lang="sv-SE" sz="2000" i="1" dirty="0"/>
              <a:t>+ 3 (NH</a:t>
            </a:r>
            <a:r>
              <a:rPr lang="sv-SE" sz="2000" i="1" baseline="-25000" dirty="0"/>
              <a:t>4</a:t>
            </a:r>
            <a:r>
              <a:rPr lang="sv-SE" sz="2000" i="1" dirty="0"/>
              <a:t>)</a:t>
            </a:r>
            <a:r>
              <a:rPr lang="sv-SE" sz="2000" i="1" baseline="-25000" dirty="0"/>
              <a:t>2</a:t>
            </a:r>
            <a:r>
              <a:rPr lang="sv-SE" sz="2000" i="1" dirty="0"/>
              <a:t>SO</a:t>
            </a:r>
            <a:r>
              <a:rPr lang="sv-SE" sz="2000" i="1" baseline="-25000" dirty="0"/>
              <a:t>4</a:t>
            </a:r>
            <a:r>
              <a:rPr lang="sv-SE" sz="2000" i="1" dirty="0"/>
              <a:t> → 2 Ler-(NH</a:t>
            </a:r>
            <a:r>
              <a:rPr lang="sv-SE" sz="2000" i="1" baseline="-25000" dirty="0"/>
              <a:t>4</a:t>
            </a:r>
            <a:r>
              <a:rPr lang="sv-SE" sz="2000" i="1" dirty="0"/>
              <a:t>)</a:t>
            </a:r>
            <a:r>
              <a:rPr lang="sv-SE" sz="2000" i="1" baseline="-25000" dirty="0"/>
              <a:t>3</a:t>
            </a:r>
            <a:r>
              <a:rPr lang="sv-SE" sz="2000" i="1" dirty="0"/>
              <a:t> + </a:t>
            </a:r>
            <a:r>
              <a:rPr lang="sv-SE" sz="2000" i="1" dirty="0">
                <a:solidFill>
                  <a:srgbClr val="FF0000"/>
                </a:solidFill>
              </a:rPr>
              <a:t>REE</a:t>
            </a:r>
            <a:r>
              <a:rPr lang="sv-SE" sz="2000" i="1" baseline="-25000" dirty="0">
                <a:solidFill>
                  <a:srgbClr val="FF0000"/>
                </a:solidFill>
              </a:rPr>
              <a:t>2</a:t>
            </a:r>
            <a:r>
              <a:rPr lang="sv-SE" sz="2000" i="1" dirty="0">
                <a:solidFill>
                  <a:srgbClr val="FF0000"/>
                </a:solidFill>
              </a:rPr>
              <a:t>(SO</a:t>
            </a:r>
            <a:r>
              <a:rPr lang="sv-SE" sz="2000" i="1" baseline="-25000" dirty="0">
                <a:solidFill>
                  <a:srgbClr val="FF0000"/>
                </a:solidFill>
              </a:rPr>
              <a:t>4</a:t>
            </a:r>
            <a:r>
              <a:rPr lang="sv-SE" sz="2000" i="1" dirty="0">
                <a:solidFill>
                  <a:srgbClr val="FF0000"/>
                </a:solidFill>
              </a:rPr>
              <a:t>)</a:t>
            </a:r>
            <a:r>
              <a:rPr lang="sv-SE" sz="2000" i="1" baseline="-25000" dirty="0">
                <a:solidFill>
                  <a:srgbClr val="FF0000"/>
                </a:solidFill>
              </a:rPr>
              <a:t>3</a:t>
            </a:r>
            <a:endParaRPr lang="sv-SE" sz="2000" dirty="0">
              <a:solidFill>
                <a:srgbClr val="FF0000"/>
              </a:solidFill>
            </a:endParaRPr>
          </a:p>
        </p:txBody>
      </p:sp>
    </p:spTree>
    <p:extLst>
      <p:ext uri="{BB962C8B-B14F-4D97-AF65-F5344CB8AC3E}">
        <p14:creationId xmlns:p14="http://schemas.microsoft.com/office/powerpoint/2010/main" val="227654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asmanmetals.com/i/pdf/thumbs/ElementTab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1" y="548680"/>
            <a:ext cx="7647909"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2529354" y="3974"/>
            <a:ext cx="4320480" cy="461665"/>
          </a:xfrm>
          <a:prstGeom prst="rect">
            <a:avLst/>
          </a:prstGeom>
          <a:noFill/>
        </p:spPr>
        <p:txBody>
          <a:bodyPr wrap="square" rtlCol="0">
            <a:spAutoFit/>
          </a:bodyPr>
          <a:lstStyle/>
          <a:p>
            <a:pPr algn="ctr"/>
            <a:r>
              <a:rPr lang="sv-SE" sz="2400" b="1" dirty="0" smtClean="0"/>
              <a:t>Egenskaper</a:t>
            </a:r>
            <a:endParaRPr lang="sv-SE" sz="2400" b="1" dirty="0"/>
          </a:p>
        </p:txBody>
      </p:sp>
    </p:spTree>
    <p:extLst>
      <p:ext uri="{BB962C8B-B14F-4D97-AF65-F5344CB8AC3E}">
        <p14:creationId xmlns:p14="http://schemas.microsoft.com/office/powerpoint/2010/main" val="247874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1.reutersmedia.net/resources/r/?m=02&amp;d=20120410&amp;t=2&amp;i=592877369&amp;w=644&amp;fh=&amp;fw=&amp;ll=&amp;pl=&amp;sq=&amp;r=CBRE8390W3B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40768"/>
            <a:ext cx="4286250" cy="2847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763688" y="260648"/>
            <a:ext cx="5616624" cy="830997"/>
          </a:xfrm>
          <a:prstGeom prst="rect">
            <a:avLst/>
          </a:prstGeom>
          <a:noFill/>
        </p:spPr>
        <p:txBody>
          <a:bodyPr wrap="square" rtlCol="0">
            <a:spAutoFit/>
          </a:bodyPr>
          <a:lstStyle/>
          <a:p>
            <a:pPr algn="ctr"/>
            <a:r>
              <a:rPr lang="sv-SE" sz="2400" dirty="0" smtClean="0"/>
              <a:t>Arbetsförhållanden vid illegal brytning av jonabsorberande leror i södra Kina</a:t>
            </a:r>
            <a:endParaRPr lang="sv-SE" sz="2400" dirty="0"/>
          </a:p>
        </p:txBody>
      </p:sp>
      <p:pic>
        <p:nvPicPr>
          <p:cNvPr id="3074" name="Picture 2" descr="http://static6.businessinsider.com/image/5160a2906bb3f7046b000025/gritty-images-from-chinas-rare-earth-min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780962"/>
            <a:ext cx="3960440" cy="296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726077"/>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706090"/>
          </a:xfrm>
        </p:spPr>
        <p:txBody>
          <a:bodyPr>
            <a:normAutofit/>
          </a:bodyPr>
          <a:lstStyle/>
          <a:p>
            <a:r>
              <a:rPr lang="sv-SE" sz="3600" dirty="0" smtClean="0">
                <a:solidFill>
                  <a:srgbClr val="7030A0"/>
                </a:solidFill>
              </a:rPr>
              <a:t>EU Rare</a:t>
            </a:r>
            <a:endParaRPr lang="sv-SE" sz="3600" dirty="0">
              <a:solidFill>
                <a:srgbClr val="7030A0"/>
              </a:solidFill>
            </a:endParaRPr>
          </a:p>
        </p:txBody>
      </p:sp>
      <p:sp>
        <p:nvSpPr>
          <p:cNvPr id="4" name="textruta 3"/>
          <p:cNvSpPr txBox="1"/>
          <p:nvPr/>
        </p:nvSpPr>
        <p:spPr>
          <a:xfrm>
            <a:off x="899592" y="980728"/>
            <a:ext cx="7128792" cy="3970318"/>
          </a:xfrm>
          <a:prstGeom prst="rect">
            <a:avLst/>
          </a:prstGeom>
          <a:noFill/>
        </p:spPr>
        <p:txBody>
          <a:bodyPr wrap="square" rtlCol="0">
            <a:spAutoFit/>
          </a:bodyPr>
          <a:lstStyle/>
          <a:p>
            <a:pPr marL="457200" indent="-457200">
              <a:buFont typeface="Wingdings" panose="05000000000000000000" pitchFamily="2" charset="2"/>
              <a:buChar char="v"/>
            </a:pPr>
            <a:r>
              <a:rPr lang="sv-SE" sz="2800" dirty="0" smtClean="0">
                <a:solidFill>
                  <a:srgbClr val="CC0099"/>
                </a:solidFill>
              </a:rPr>
              <a:t>Ett projekt finansierat av EU för att utveckla den europeiska REE-industrin på ett hållbart och miljövänligt sätt.</a:t>
            </a:r>
          </a:p>
          <a:p>
            <a:endParaRPr lang="sv-SE" sz="2800" dirty="0"/>
          </a:p>
          <a:p>
            <a:pPr marL="457200" indent="-457200">
              <a:buFont typeface="Wingdings" panose="05000000000000000000" pitchFamily="2" charset="2"/>
              <a:buChar char="v"/>
            </a:pPr>
            <a:r>
              <a:rPr lang="sv-SE" sz="2800" dirty="0" smtClean="0">
                <a:solidFill>
                  <a:srgbClr val="0070C0"/>
                </a:solidFill>
              </a:rPr>
              <a:t>Projektet avslutades 2017 och har drivits under 5 år.</a:t>
            </a:r>
          </a:p>
          <a:p>
            <a:endParaRPr lang="sv-SE" sz="2800" dirty="0"/>
          </a:p>
          <a:p>
            <a:pPr marL="457200" indent="-457200">
              <a:buFont typeface="Wingdings" panose="05000000000000000000" pitchFamily="2" charset="2"/>
              <a:buChar char="v"/>
            </a:pPr>
            <a:r>
              <a:rPr lang="sv-SE" sz="2800" dirty="0" smtClean="0">
                <a:solidFill>
                  <a:srgbClr val="1A921A"/>
                </a:solidFill>
              </a:rPr>
              <a:t>De största fyndigheterna i Europa finns på Grönland och i Skandinavien.</a:t>
            </a:r>
            <a:endParaRPr lang="sv-SE" sz="2800" dirty="0">
              <a:solidFill>
                <a:srgbClr val="1A921A"/>
              </a:solidFill>
            </a:endParaRPr>
          </a:p>
        </p:txBody>
      </p:sp>
    </p:spTree>
    <p:extLst>
      <p:ext uri="{BB962C8B-B14F-4D97-AF65-F5344CB8AC3E}">
        <p14:creationId xmlns:p14="http://schemas.microsoft.com/office/powerpoint/2010/main" val="12259282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akan\Documents\REE\Förekomster\greenland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1" y="1028233"/>
            <a:ext cx="5386849" cy="5829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1979710" y="548680"/>
            <a:ext cx="5386849" cy="400110"/>
          </a:xfrm>
          <a:prstGeom prst="rect">
            <a:avLst/>
          </a:prstGeom>
          <a:noFill/>
        </p:spPr>
        <p:txBody>
          <a:bodyPr wrap="square" rtlCol="0">
            <a:spAutoFit/>
          </a:bodyPr>
          <a:lstStyle/>
          <a:p>
            <a:pPr algn="ctr"/>
            <a:r>
              <a:rPr lang="sv-SE" sz="2000" b="1" dirty="0" smtClean="0"/>
              <a:t>REE-fyndigheter  Grönland</a:t>
            </a:r>
            <a:endParaRPr lang="sv-SE" sz="2000" b="1" dirty="0"/>
          </a:p>
        </p:txBody>
      </p:sp>
    </p:spTree>
    <p:extLst>
      <p:ext uri="{BB962C8B-B14F-4D97-AF65-F5344CB8AC3E}">
        <p14:creationId xmlns:p14="http://schemas.microsoft.com/office/powerpoint/2010/main" val="24475774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950107059"/>
              </p:ext>
            </p:extLst>
          </p:nvPr>
        </p:nvGraphicFramePr>
        <p:xfrm>
          <a:off x="323528" y="1052736"/>
          <a:ext cx="7200800" cy="4557429"/>
        </p:xfrm>
        <a:graphic>
          <a:graphicData uri="http://schemas.openxmlformats.org/drawingml/2006/table">
            <a:tbl>
              <a:tblPr firstRow="1" firstCol="1" bandRow="1">
                <a:tableStyleId>{5C22544A-7EE6-4342-B048-85BDC9FD1C3A}</a:tableStyleId>
              </a:tblPr>
              <a:tblGrid>
                <a:gridCol w="1514680"/>
                <a:gridCol w="1187295"/>
                <a:gridCol w="1402481"/>
                <a:gridCol w="1296144"/>
                <a:gridCol w="936104"/>
                <a:gridCol w="864096"/>
              </a:tblGrid>
              <a:tr h="1318231">
                <a:tc>
                  <a:txBody>
                    <a:bodyPr/>
                    <a:lstStyle/>
                    <a:p>
                      <a:pPr>
                        <a:lnSpc>
                          <a:spcPct val="115000"/>
                        </a:lnSpc>
                        <a:spcAft>
                          <a:spcPts val="0"/>
                        </a:spcAft>
                      </a:pPr>
                      <a:r>
                        <a:rPr lang="sv-SE" sz="1600" dirty="0">
                          <a:effectLst/>
                        </a:rPr>
                        <a:t>Förekomst</a:t>
                      </a:r>
                      <a:endParaRPr lang="sv-SE" sz="1200" dirty="0">
                        <a:effectLst/>
                        <a:latin typeface="Calibri"/>
                        <a:ea typeface="Calibri"/>
                        <a:cs typeface="Times New Roman"/>
                      </a:endParaRPr>
                    </a:p>
                  </a:txBody>
                  <a:tcPr marL="68580" marR="68580" marT="0" marB="0"/>
                </a:tc>
                <a:tc>
                  <a:txBody>
                    <a:bodyPr/>
                    <a:lstStyle/>
                    <a:p>
                      <a:pPr>
                        <a:lnSpc>
                          <a:spcPct val="115000"/>
                        </a:lnSpc>
                        <a:spcAft>
                          <a:spcPts val="0"/>
                        </a:spcAft>
                      </a:pPr>
                      <a:r>
                        <a:rPr lang="sv-SE" sz="1600" dirty="0">
                          <a:effectLst/>
                        </a:rPr>
                        <a:t>Typ av förekomst</a:t>
                      </a:r>
                      <a:endParaRPr lang="sv-SE"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v-SE" sz="1800" dirty="0">
                          <a:effectLst/>
                        </a:rPr>
                        <a:t>Viktigaste </a:t>
                      </a:r>
                      <a:endParaRPr lang="sv-SE" sz="1800" dirty="0" smtClean="0">
                        <a:effectLst/>
                      </a:endParaRPr>
                    </a:p>
                    <a:p>
                      <a:pPr algn="ctr">
                        <a:lnSpc>
                          <a:spcPct val="115000"/>
                        </a:lnSpc>
                        <a:spcAft>
                          <a:spcPts val="0"/>
                        </a:spcAft>
                      </a:pPr>
                      <a:r>
                        <a:rPr lang="sv-SE" sz="1800" dirty="0" smtClean="0">
                          <a:effectLst/>
                        </a:rPr>
                        <a:t>mineral</a:t>
                      </a:r>
                      <a:endParaRPr lang="sv-SE"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v-SE" sz="1600" dirty="0" smtClean="0">
                          <a:effectLst/>
                        </a:rPr>
                        <a:t>Malmtillgång</a:t>
                      </a:r>
                    </a:p>
                    <a:p>
                      <a:pPr algn="ctr">
                        <a:lnSpc>
                          <a:spcPct val="115000"/>
                        </a:lnSpc>
                        <a:spcAft>
                          <a:spcPts val="0"/>
                        </a:spcAft>
                      </a:pPr>
                      <a:r>
                        <a:rPr lang="sv-SE" sz="1600" dirty="0" smtClean="0">
                          <a:effectLst/>
                        </a:rPr>
                        <a:t> milj. </a:t>
                      </a:r>
                      <a:r>
                        <a:rPr lang="sv-SE" sz="1600" dirty="0">
                          <a:effectLst/>
                        </a:rPr>
                        <a:t>ton</a:t>
                      </a:r>
                      <a:endParaRPr lang="sv-SE"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v-SE" sz="1600" dirty="0" smtClean="0">
                          <a:effectLst/>
                        </a:rPr>
                        <a:t>TREO</a:t>
                      </a:r>
                    </a:p>
                    <a:p>
                      <a:pPr algn="ctr">
                        <a:lnSpc>
                          <a:spcPct val="115000"/>
                        </a:lnSpc>
                        <a:spcAft>
                          <a:spcPts val="0"/>
                        </a:spcAft>
                      </a:pPr>
                      <a:r>
                        <a:rPr lang="sv-SE" sz="1600" dirty="0" smtClean="0">
                          <a:effectLst/>
                        </a:rPr>
                        <a:t> </a:t>
                      </a:r>
                      <a:r>
                        <a:rPr lang="sv-SE" sz="1600" dirty="0">
                          <a:effectLst/>
                        </a:rPr>
                        <a:t>%</a:t>
                      </a:r>
                      <a:endParaRPr lang="sv-SE"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v-SE" sz="1600" dirty="0">
                          <a:effectLst/>
                        </a:rPr>
                        <a:t>TREO </a:t>
                      </a:r>
                      <a:r>
                        <a:rPr lang="sv-SE" sz="1600" dirty="0" smtClean="0">
                          <a:effectLst/>
                        </a:rPr>
                        <a:t>milj. </a:t>
                      </a:r>
                      <a:r>
                        <a:rPr lang="sv-SE" sz="1600" dirty="0">
                          <a:effectLst/>
                        </a:rPr>
                        <a:t>ton</a:t>
                      </a:r>
                      <a:endParaRPr lang="sv-SE" sz="1200" dirty="0">
                        <a:effectLst/>
                        <a:latin typeface="Calibri"/>
                        <a:ea typeface="Calibri"/>
                        <a:cs typeface="Times New Roman"/>
                      </a:endParaRPr>
                    </a:p>
                  </a:txBody>
                  <a:tcPr marL="68580" marR="68580" marT="0" marB="0"/>
                </a:tc>
              </a:tr>
              <a:tr h="482055">
                <a:tc>
                  <a:txBody>
                    <a:bodyPr/>
                    <a:lstStyle/>
                    <a:p>
                      <a:pPr>
                        <a:lnSpc>
                          <a:spcPct val="115000"/>
                        </a:lnSpc>
                        <a:spcAft>
                          <a:spcPts val="0"/>
                        </a:spcAft>
                      </a:pPr>
                      <a:r>
                        <a:rPr lang="sv-SE" sz="1600" dirty="0" err="1" smtClean="0">
                          <a:effectLst/>
                        </a:rPr>
                        <a:t>Kvanefjeld</a:t>
                      </a:r>
                      <a:endParaRPr lang="sv-SE" sz="1100" dirty="0">
                        <a:effectLst/>
                        <a:latin typeface="Calibri"/>
                        <a:ea typeface="Calibri"/>
                        <a:cs typeface="Times New Roman"/>
                      </a:endParaRPr>
                    </a:p>
                  </a:txBody>
                  <a:tcPr marL="68580" marR="68580" marT="0" marB="0"/>
                </a:tc>
                <a:tc>
                  <a:txBody>
                    <a:bodyPr/>
                    <a:lstStyle/>
                    <a:p>
                      <a:pPr>
                        <a:lnSpc>
                          <a:spcPct val="115000"/>
                        </a:lnSpc>
                        <a:spcAft>
                          <a:spcPts val="0"/>
                        </a:spcAft>
                      </a:pPr>
                      <a:r>
                        <a:rPr lang="sv-SE" sz="1600" dirty="0" smtClean="0">
                          <a:effectLst/>
                        </a:rPr>
                        <a:t>Alkalina</a:t>
                      </a:r>
                    </a:p>
                    <a:p>
                      <a:pPr>
                        <a:lnSpc>
                          <a:spcPct val="115000"/>
                        </a:lnSpc>
                        <a:spcAft>
                          <a:spcPts val="0"/>
                        </a:spcAft>
                      </a:pPr>
                      <a:r>
                        <a:rPr lang="sv-SE" sz="1600" dirty="0" smtClean="0">
                          <a:effectLst/>
                          <a:latin typeface="Calibri"/>
                          <a:ea typeface="Calibri"/>
                          <a:cs typeface="Times New Roman"/>
                        </a:rPr>
                        <a:t>bergarter</a:t>
                      </a:r>
                      <a:endParaRPr lang="sv-SE" sz="1100" dirty="0">
                        <a:effectLst/>
                        <a:latin typeface="Calibri"/>
                        <a:ea typeface="Calibri"/>
                        <a:cs typeface="Times New Roman"/>
                      </a:endParaRPr>
                    </a:p>
                  </a:txBody>
                  <a:tcPr marL="68580" marR="68580" marT="0" marB="0"/>
                </a:tc>
                <a:tc>
                  <a:txBody>
                    <a:bodyPr/>
                    <a:lstStyle/>
                    <a:p>
                      <a:pPr>
                        <a:lnSpc>
                          <a:spcPct val="115000"/>
                        </a:lnSpc>
                        <a:spcAft>
                          <a:spcPts val="0"/>
                        </a:spcAft>
                      </a:pPr>
                      <a:r>
                        <a:rPr lang="sv-SE" sz="1600" dirty="0" smtClean="0">
                          <a:effectLst/>
                        </a:rPr>
                        <a:t>Steenstrupin</a:t>
                      </a:r>
                      <a:endParaRPr lang="sv-SE" sz="1600" dirty="0" smtClean="0">
                        <a:effectLst/>
                        <a:latin typeface="Calibri"/>
                        <a:ea typeface="Calibri"/>
                        <a:cs typeface="Times New Roman"/>
                      </a:endParaRPr>
                    </a:p>
                    <a:p>
                      <a:pPr>
                        <a:lnSpc>
                          <a:spcPct val="115000"/>
                        </a:lnSpc>
                        <a:spcAft>
                          <a:spcPts val="0"/>
                        </a:spcAft>
                      </a:pPr>
                      <a:endParaRPr lang="sv-SE" sz="1600" dirty="0" smtClean="0">
                        <a:effectLst/>
                        <a:latin typeface="Calibri"/>
                        <a:ea typeface="Calibri"/>
                        <a:cs typeface="Times New Roman"/>
                      </a:endParaRPr>
                    </a:p>
                    <a:p>
                      <a:pPr>
                        <a:lnSpc>
                          <a:spcPct val="115000"/>
                        </a:lnSpc>
                        <a:spcAft>
                          <a:spcPts val="0"/>
                        </a:spcAft>
                      </a:pPr>
                      <a:endParaRPr lang="sv-SE" sz="1600" dirty="0" smtClean="0">
                        <a:effectLst/>
                        <a:latin typeface="Calibri"/>
                        <a:ea typeface="Calibri"/>
                        <a:cs typeface="Times New Roman"/>
                      </a:endParaRPr>
                    </a:p>
                    <a:p>
                      <a:pPr>
                        <a:lnSpc>
                          <a:spcPct val="115000"/>
                        </a:lnSpc>
                        <a:spcAft>
                          <a:spcPts val="0"/>
                        </a:spcAft>
                      </a:pPr>
                      <a:endParaRPr lang="sv-SE"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v-SE" sz="1600" dirty="0">
                          <a:effectLst/>
                        </a:rPr>
                        <a:t>457</a:t>
                      </a:r>
                      <a:endParaRPr lang="sv-SE" sz="1100" dirty="0">
                        <a:effectLst/>
                        <a:latin typeface="Calibri"/>
                        <a:ea typeface="Calibri"/>
                        <a:cs typeface="Times New Roman"/>
                      </a:endParaRPr>
                    </a:p>
                  </a:txBody>
                  <a:tcPr marL="68580" marR="68580" marT="0" marB="0"/>
                </a:tc>
                <a:tc>
                  <a:txBody>
                    <a:bodyPr/>
                    <a:lstStyle/>
                    <a:p>
                      <a:pPr>
                        <a:lnSpc>
                          <a:spcPct val="115000"/>
                        </a:lnSpc>
                        <a:spcAft>
                          <a:spcPts val="0"/>
                        </a:spcAft>
                      </a:pPr>
                      <a:r>
                        <a:rPr lang="sv-SE" sz="1600" dirty="0">
                          <a:effectLst/>
                        </a:rPr>
                        <a:t>1,1</a:t>
                      </a:r>
                      <a:endParaRPr lang="sv-SE" sz="1100" dirty="0">
                        <a:effectLst/>
                        <a:latin typeface="Calibri"/>
                        <a:ea typeface="Calibri"/>
                        <a:cs typeface="Times New Roman"/>
                      </a:endParaRPr>
                    </a:p>
                  </a:txBody>
                  <a:tcPr marL="68580" marR="68580" marT="0" marB="0"/>
                </a:tc>
                <a:tc>
                  <a:txBody>
                    <a:bodyPr/>
                    <a:lstStyle/>
                    <a:p>
                      <a:pPr>
                        <a:lnSpc>
                          <a:spcPct val="115000"/>
                        </a:lnSpc>
                        <a:spcAft>
                          <a:spcPts val="0"/>
                        </a:spcAft>
                      </a:pPr>
                      <a:r>
                        <a:rPr lang="sv-SE" sz="1600">
                          <a:effectLst/>
                        </a:rPr>
                        <a:t>  4,8</a:t>
                      </a:r>
                      <a:endParaRPr lang="sv-SE" sz="1100">
                        <a:effectLst/>
                        <a:latin typeface="Calibri"/>
                        <a:ea typeface="Calibri"/>
                        <a:cs typeface="Times New Roman"/>
                      </a:endParaRPr>
                    </a:p>
                  </a:txBody>
                  <a:tcPr marL="68580" marR="68580" marT="0" marB="0"/>
                </a:tc>
              </a:tr>
              <a:tr h="1111735">
                <a:tc>
                  <a:txBody>
                    <a:bodyPr/>
                    <a:lstStyle/>
                    <a:p>
                      <a:pPr>
                        <a:lnSpc>
                          <a:spcPct val="115000"/>
                        </a:lnSpc>
                        <a:spcAft>
                          <a:spcPts val="0"/>
                        </a:spcAft>
                      </a:pPr>
                      <a:r>
                        <a:rPr lang="sv-SE" sz="1600">
                          <a:effectLst/>
                        </a:rPr>
                        <a:t>Kringlerne</a:t>
                      </a:r>
                      <a:endParaRPr lang="sv-SE" sz="1100">
                        <a:effectLst/>
                        <a:latin typeface="Calibri"/>
                        <a:ea typeface="Calibri"/>
                        <a:cs typeface="Times New Roman"/>
                      </a:endParaRPr>
                    </a:p>
                  </a:txBody>
                  <a:tcPr marL="68580" marR="68580" marT="0" marB="0"/>
                </a:tc>
                <a:tc>
                  <a:txBody>
                    <a:bodyPr/>
                    <a:lstStyle/>
                    <a:p>
                      <a:pPr>
                        <a:lnSpc>
                          <a:spcPct val="115000"/>
                        </a:lnSpc>
                        <a:spcAft>
                          <a:spcPts val="0"/>
                        </a:spcAft>
                      </a:pPr>
                      <a:r>
                        <a:rPr lang="sv-SE" sz="1600" dirty="0" smtClean="0">
                          <a:effectLst/>
                        </a:rPr>
                        <a:t>Alkalina</a:t>
                      </a:r>
                    </a:p>
                    <a:p>
                      <a:pPr>
                        <a:lnSpc>
                          <a:spcPct val="115000"/>
                        </a:lnSpc>
                        <a:spcAft>
                          <a:spcPts val="0"/>
                        </a:spcAft>
                      </a:pPr>
                      <a:r>
                        <a:rPr lang="sv-SE" sz="1600" dirty="0" smtClean="0">
                          <a:effectLst/>
                          <a:latin typeface="Calibri"/>
                          <a:ea typeface="Calibri"/>
                          <a:cs typeface="Times New Roman"/>
                        </a:rPr>
                        <a:t>bergarter</a:t>
                      </a:r>
                      <a:endParaRPr lang="sv-SE" sz="1100" dirty="0">
                        <a:effectLst/>
                        <a:latin typeface="Calibri"/>
                        <a:ea typeface="Calibri"/>
                        <a:cs typeface="Times New Roman"/>
                      </a:endParaRPr>
                    </a:p>
                  </a:txBody>
                  <a:tcPr marL="68580" marR="68580" marT="0" marB="0"/>
                </a:tc>
                <a:tc>
                  <a:txBody>
                    <a:bodyPr/>
                    <a:lstStyle/>
                    <a:p>
                      <a:pPr>
                        <a:lnSpc>
                          <a:spcPct val="115000"/>
                        </a:lnSpc>
                        <a:spcAft>
                          <a:spcPts val="0"/>
                        </a:spcAft>
                      </a:pPr>
                      <a:r>
                        <a:rPr lang="sv-SE" sz="1600" dirty="0" smtClean="0">
                          <a:effectLst/>
                        </a:rPr>
                        <a:t>Eudialyt</a:t>
                      </a:r>
                      <a:endParaRPr lang="sv-SE" sz="1600" dirty="0" smtClean="0">
                        <a:effectLst/>
                        <a:latin typeface="Calibri"/>
                        <a:ea typeface="Calibri"/>
                        <a:cs typeface="Times New Roman"/>
                      </a:endParaRPr>
                    </a:p>
                    <a:p>
                      <a:pPr>
                        <a:lnSpc>
                          <a:spcPct val="115000"/>
                        </a:lnSpc>
                        <a:spcAft>
                          <a:spcPts val="0"/>
                        </a:spcAft>
                      </a:pPr>
                      <a:endParaRPr lang="sv-SE" sz="1600" dirty="0" smtClean="0">
                        <a:effectLst/>
                        <a:latin typeface="Calibri"/>
                        <a:ea typeface="Calibri"/>
                        <a:cs typeface="Times New Roman"/>
                      </a:endParaRPr>
                    </a:p>
                    <a:p>
                      <a:pPr>
                        <a:lnSpc>
                          <a:spcPct val="115000"/>
                        </a:lnSpc>
                        <a:spcAft>
                          <a:spcPts val="0"/>
                        </a:spcAft>
                      </a:pPr>
                      <a:endParaRPr lang="sv-SE" sz="1600" dirty="0" smtClean="0">
                        <a:effectLst/>
                        <a:latin typeface="Calibri"/>
                        <a:ea typeface="Calibri"/>
                        <a:cs typeface="Times New Roman"/>
                      </a:endParaRPr>
                    </a:p>
                    <a:p>
                      <a:pPr>
                        <a:lnSpc>
                          <a:spcPct val="115000"/>
                        </a:lnSpc>
                        <a:spcAft>
                          <a:spcPts val="0"/>
                        </a:spcAft>
                      </a:pPr>
                      <a:endParaRPr lang="sv-SE"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v-SE" sz="1600" dirty="0">
                          <a:effectLst/>
                        </a:rPr>
                        <a:t>4300</a:t>
                      </a:r>
                      <a:endParaRPr lang="sv-SE" sz="1100" dirty="0">
                        <a:effectLst/>
                        <a:latin typeface="Calibri"/>
                        <a:ea typeface="Calibri"/>
                        <a:cs typeface="Times New Roman"/>
                      </a:endParaRPr>
                    </a:p>
                  </a:txBody>
                  <a:tcPr marL="68580" marR="68580" marT="0" marB="0"/>
                </a:tc>
                <a:tc>
                  <a:txBody>
                    <a:bodyPr/>
                    <a:lstStyle/>
                    <a:p>
                      <a:pPr>
                        <a:lnSpc>
                          <a:spcPct val="115000"/>
                        </a:lnSpc>
                        <a:spcAft>
                          <a:spcPts val="0"/>
                        </a:spcAft>
                      </a:pPr>
                      <a:r>
                        <a:rPr lang="sv-SE" sz="1600">
                          <a:effectLst/>
                        </a:rPr>
                        <a:t>0,65</a:t>
                      </a:r>
                      <a:endParaRPr lang="sv-SE" sz="1100">
                        <a:effectLst/>
                        <a:latin typeface="Calibri"/>
                        <a:ea typeface="Calibri"/>
                        <a:cs typeface="Times New Roman"/>
                      </a:endParaRPr>
                    </a:p>
                  </a:txBody>
                  <a:tcPr marL="68580" marR="68580" marT="0" marB="0"/>
                </a:tc>
                <a:tc>
                  <a:txBody>
                    <a:bodyPr/>
                    <a:lstStyle/>
                    <a:p>
                      <a:pPr>
                        <a:lnSpc>
                          <a:spcPct val="115000"/>
                        </a:lnSpc>
                        <a:spcAft>
                          <a:spcPts val="0"/>
                        </a:spcAft>
                      </a:pPr>
                      <a:r>
                        <a:rPr lang="sv-SE" sz="1600" dirty="0">
                          <a:effectLst/>
                        </a:rPr>
                        <a:t>28</a:t>
                      </a:r>
                      <a:endParaRPr lang="sv-SE" sz="1100" dirty="0">
                        <a:effectLst/>
                        <a:latin typeface="Calibri"/>
                        <a:ea typeface="Calibri"/>
                        <a:cs typeface="Times New Roman"/>
                      </a:endParaRPr>
                    </a:p>
                  </a:txBody>
                  <a:tcPr marL="68580" marR="68580" marT="0" marB="0"/>
                </a:tc>
              </a:tr>
              <a:tr h="1093429">
                <a:tc>
                  <a:txBody>
                    <a:bodyPr/>
                    <a:lstStyle/>
                    <a:p>
                      <a:pPr>
                        <a:lnSpc>
                          <a:spcPct val="115000"/>
                        </a:lnSpc>
                        <a:spcAft>
                          <a:spcPts val="0"/>
                        </a:spcAft>
                      </a:pPr>
                      <a:r>
                        <a:rPr lang="sv-SE" sz="1600" dirty="0">
                          <a:effectLst/>
                        </a:rPr>
                        <a:t>Motzfeldt </a:t>
                      </a:r>
                      <a:r>
                        <a:rPr lang="sv-SE" sz="1600" dirty="0" smtClean="0">
                          <a:effectLst/>
                        </a:rPr>
                        <a:t>S</a:t>
                      </a:r>
                      <a:r>
                        <a:rPr lang="sv-SE" sz="1200" dirty="0" smtClean="0">
                          <a:effectLst/>
                          <a:latin typeface="Calibri"/>
                          <a:cs typeface="Calibri"/>
                        </a:rPr>
                        <a:t>Ø</a:t>
                      </a:r>
                      <a:endParaRPr lang="sv-SE" sz="1100" dirty="0">
                        <a:effectLst/>
                        <a:latin typeface="Calibri"/>
                        <a:ea typeface="Calibri"/>
                        <a:cs typeface="Times New Roman"/>
                      </a:endParaRPr>
                    </a:p>
                  </a:txBody>
                  <a:tcPr marL="68580" marR="68580" marT="0" marB="0"/>
                </a:tc>
                <a:tc>
                  <a:txBody>
                    <a:bodyPr/>
                    <a:lstStyle/>
                    <a:p>
                      <a:pPr>
                        <a:lnSpc>
                          <a:spcPct val="115000"/>
                        </a:lnSpc>
                        <a:spcAft>
                          <a:spcPts val="0"/>
                        </a:spcAft>
                      </a:pPr>
                      <a:r>
                        <a:rPr lang="sv-SE" sz="1600" dirty="0" smtClean="0">
                          <a:effectLst/>
                        </a:rPr>
                        <a:t>Alkalina</a:t>
                      </a:r>
                    </a:p>
                    <a:p>
                      <a:pPr>
                        <a:lnSpc>
                          <a:spcPct val="115000"/>
                        </a:lnSpc>
                        <a:spcAft>
                          <a:spcPts val="0"/>
                        </a:spcAft>
                      </a:pPr>
                      <a:r>
                        <a:rPr lang="sv-SE" sz="1600" dirty="0" smtClean="0">
                          <a:effectLst/>
                          <a:latin typeface="Calibri"/>
                          <a:ea typeface="Calibri"/>
                          <a:cs typeface="Times New Roman"/>
                        </a:rPr>
                        <a:t>bergarter</a:t>
                      </a:r>
                      <a:endParaRPr lang="sv-SE" sz="1100" dirty="0">
                        <a:effectLst/>
                        <a:latin typeface="Calibri"/>
                        <a:ea typeface="Calibri"/>
                        <a:cs typeface="Times New Roman"/>
                      </a:endParaRPr>
                    </a:p>
                  </a:txBody>
                  <a:tcPr marL="68580" marR="68580" marT="0" marB="0"/>
                </a:tc>
                <a:tc>
                  <a:txBody>
                    <a:bodyPr/>
                    <a:lstStyle/>
                    <a:p>
                      <a:pPr>
                        <a:lnSpc>
                          <a:spcPct val="115000"/>
                        </a:lnSpc>
                        <a:spcAft>
                          <a:spcPts val="0"/>
                        </a:spcAft>
                      </a:pPr>
                      <a:r>
                        <a:rPr lang="sv-SE" sz="1600" dirty="0">
                          <a:effectLst/>
                        </a:rPr>
                        <a:t>Bastnäsit</a:t>
                      </a:r>
                      <a:endParaRPr lang="sv-SE" sz="1100" dirty="0">
                        <a:effectLst/>
                      </a:endParaRPr>
                    </a:p>
                    <a:p>
                      <a:pPr>
                        <a:lnSpc>
                          <a:spcPct val="115000"/>
                        </a:lnSpc>
                        <a:spcAft>
                          <a:spcPts val="0"/>
                        </a:spcAft>
                      </a:pPr>
                      <a:r>
                        <a:rPr lang="sv-SE" sz="1600" dirty="0">
                          <a:effectLst/>
                        </a:rPr>
                        <a:t>Monazit</a:t>
                      </a:r>
                      <a:endParaRPr lang="sv-SE" sz="1100" dirty="0">
                        <a:effectLst/>
                      </a:endParaRPr>
                    </a:p>
                    <a:p>
                      <a:pPr>
                        <a:lnSpc>
                          <a:spcPct val="115000"/>
                        </a:lnSpc>
                        <a:spcAft>
                          <a:spcPts val="0"/>
                        </a:spcAft>
                      </a:pPr>
                      <a:r>
                        <a:rPr lang="sv-SE" sz="1600" dirty="0">
                          <a:effectLst/>
                        </a:rPr>
                        <a:t>Eudialyt</a:t>
                      </a:r>
                      <a:endParaRPr lang="sv-SE"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v-SE" sz="1600">
                          <a:effectLst/>
                        </a:rPr>
                        <a:t>340</a:t>
                      </a:r>
                      <a:endParaRPr lang="sv-SE" sz="1100">
                        <a:effectLst/>
                        <a:latin typeface="Calibri"/>
                        <a:ea typeface="Calibri"/>
                        <a:cs typeface="Times New Roman"/>
                      </a:endParaRPr>
                    </a:p>
                  </a:txBody>
                  <a:tcPr marL="68580" marR="68580" marT="0" marB="0"/>
                </a:tc>
                <a:tc>
                  <a:txBody>
                    <a:bodyPr/>
                    <a:lstStyle/>
                    <a:p>
                      <a:pPr>
                        <a:lnSpc>
                          <a:spcPct val="115000"/>
                        </a:lnSpc>
                        <a:spcAft>
                          <a:spcPts val="0"/>
                        </a:spcAft>
                      </a:pPr>
                      <a:r>
                        <a:rPr lang="sv-SE" sz="1600">
                          <a:effectLst/>
                        </a:rPr>
                        <a:t>0,26</a:t>
                      </a:r>
                      <a:endParaRPr lang="sv-SE" sz="1100">
                        <a:effectLst/>
                        <a:latin typeface="Calibri"/>
                        <a:ea typeface="Calibri"/>
                        <a:cs typeface="Times New Roman"/>
                      </a:endParaRPr>
                    </a:p>
                  </a:txBody>
                  <a:tcPr marL="68580" marR="68580" marT="0" marB="0"/>
                </a:tc>
                <a:tc>
                  <a:txBody>
                    <a:bodyPr/>
                    <a:lstStyle/>
                    <a:p>
                      <a:pPr>
                        <a:lnSpc>
                          <a:spcPct val="115000"/>
                        </a:lnSpc>
                        <a:spcAft>
                          <a:spcPts val="0"/>
                        </a:spcAft>
                      </a:pPr>
                      <a:r>
                        <a:rPr lang="sv-SE" sz="1600" dirty="0">
                          <a:effectLst/>
                        </a:rPr>
                        <a:t>  0,88</a:t>
                      </a:r>
                      <a:endParaRPr lang="sv-SE" sz="11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1835696" y="188640"/>
            <a:ext cx="554186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Viktigaste förekomsterna av REE-mineral på Grönland</a:t>
            </a:r>
            <a:endParaRPr kumimoji="0" lang="sv-SE" altLang="sv-SE"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AutoShape 2" descr="https://www.mindat.org/imagecache/82/b1/03103160014957751714246.jpg">
            <a:hlinkClick r:id="rId3"/>
          </p:cNvPr>
          <p:cNvSpPr>
            <a:spLocks noChangeAspect="1" noChangeArrowheads="1"/>
          </p:cNvSpPr>
          <p:nvPr/>
        </p:nvSpPr>
        <p:spPr bwMode="auto">
          <a:xfrm>
            <a:off x="120650" y="-852488"/>
            <a:ext cx="2381250" cy="1781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2348880"/>
            <a:ext cx="1368152" cy="102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3960" y="3429000"/>
            <a:ext cx="1358520" cy="1028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3402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156920"/>
            <a:ext cx="4427537" cy="567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ruta 2"/>
          <p:cNvSpPr txBox="1"/>
          <p:nvPr/>
        </p:nvSpPr>
        <p:spPr>
          <a:xfrm>
            <a:off x="2843039" y="454827"/>
            <a:ext cx="3672408" cy="461665"/>
          </a:xfrm>
          <a:prstGeom prst="rect">
            <a:avLst/>
          </a:prstGeom>
          <a:noFill/>
        </p:spPr>
        <p:txBody>
          <a:bodyPr wrap="square" rtlCol="0">
            <a:spAutoFit/>
          </a:bodyPr>
          <a:lstStyle/>
          <a:p>
            <a:pPr algn="ctr"/>
            <a:r>
              <a:rPr lang="sv-SE" sz="2400" b="1" dirty="0" smtClean="0">
                <a:solidFill>
                  <a:srgbClr val="7030A0"/>
                </a:solidFill>
              </a:rPr>
              <a:t>Nordiska förekomster</a:t>
            </a:r>
            <a:endParaRPr lang="sv-SE" sz="2400" b="1" dirty="0">
              <a:solidFill>
                <a:srgbClr val="7030A0"/>
              </a:solidFill>
            </a:endParaRPr>
          </a:p>
        </p:txBody>
      </p:sp>
      <p:sp>
        <p:nvSpPr>
          <p:cNvPr id="5" name="Rektangel 4"/>
          <p:cNvSpPr/>
          <p:nvPr/>
        </p:nvSpPr>
        <p:spPr>
          <a:xfrm>
            <a:off x="1835696" y="1156920"/>
            <a:ext cx="1584176" cy="1840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105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 16"/>
          <p:cNvGrpSpPr/>
          <p:nvPr/>
        </p:nvGrpSpPr>
        <p:grpSpPr>
          <a:xfrm>
            <a:off x="755576" y="167601"/>
            <a:ext cx="6984776" cy="5981700"/>
            <a:chOff x="755576" y="167601"/>
            <a:chExt cx="6984776" cy="598170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67601"/>
              <a:ext cx="4286250"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upp 14"/>
            <p:cNvGrpSpPr/>
            <p:nvPr/>
          </p:nvGrpSpPr>
          <p:grpSpPr>
            <a:xfrm>
              <a:off x="755576" y="692696"/>
              <a:ext cx="6984776" cy="4968552"/>
              <a:chOff x="755576" y="692696"/>
              <a:chExt cx="6984776" cy="4968552"/>
            </a:xfrm>
          </p:grpSpPr>
          <p:sp>
            <p:nvSpPr>
              <p:cNvPr id="3" name="Rektangel 2"/>
              <p:cNvSpPr/>
              <p:nvPr/>
            </p:nvSpPr>
            <p:spPr>
              <a:xfrm>
                <a:off x="4644008" y="1700808"/>
                <a:ext cx="2520280" cy="396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Ellips 3"/>
              <p:cNvSpPr/>
              <p:nvPr/>
            </p:nvSpPr>
            <p:spPr>
              <a:xfrm>
                <a:off x="4139952" y="69269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5508104" y="724054"/>
                <a:ext cx="2232248" cy="646331"/>
              </a:xfrm>
              <a:prstGeom prst="rect">
                <a:avLst/>
              </a:prstGeom>
              <a:noFill/>
            </p:spPr>
            <p:txBody>
              <a:bodyPr wrap="square" rtlCol="0">
                <a:spAutoFit/>
              </a:bodyPr>
              <a:lstStyle/>
              <a:p>
                <a:pPr algn="ctr"/>
                <a:r>
                  <a:rPr lang="sv-SE" dirty="0" smtClean="0"/>
                  <a:t>Apatit-järnoxid</a:t>
                </a:r>
              </a:p>
              <a:p>
                <a:pPr algn="ctr"/>
                <a:r>
                  <a:rPr lang="sv-SE" dirty="0" smtClean="0"/>
                  <a:t>Kiruna-Malmberget</a:t>
                </a:r>
                <a:endParaRPr lang="sv-SE" dirty="0"/>
              </a:p>
            </p:txBody>
          </p:sp>
          <p:sp>
            <p:nvSpPr>
              <p:cNvPr id="6" name="textruta 5"/>
              <p:cNvSpPr txBox="1"/>
              <p:nvPr/>
            </p:nvSpPr>
            <p:spPr>
              <a:xfrm>
                <a:off x="5252814" y="2452246"/>
                <a:ext cx="1404156" cy="646331"/>
              </a:xfrm>
              <a:prstGeom prst="rect">
                <a:avLst/>
              </a:prstGeom>
              <a:noFill/>
            </p:spPr>
            <p:txBody>
              <a:bodyPr wrap="square" rtlCol="0">
                <a:spAutoFit/>
              </a:bodyPr>
              <a:lstStyle/>
              <a:p>
                <a:pPr algn="ctr"/>
                <a:r>
                  <a:rPr lang="sv-SE" dirty="0" smtClean="0"/>
                  <a:t>Karbonatiter</a:t>
                </a:r>
              </a:p>
              <a:p>
                <a:pPr algn="ctr"/>
                <a:r>
                  <a:rPr lang="sv-SE" dirty="0" smtClean="0"/>
                  <a:t>Alnön</a:t>
                </a:r>
                <a:endParaRPr lang="sv-SE" dirty="0"/>
              </a:p>
            </p:txBody>
          </p:sp>
          <p:sp>
            <p:nvSpPr>
              <p:cNvPr id="7" name="textruta 6"/>
              <p:cNvSpPr txBox="1"/>
              <p:nvPr/>
            </p:nvSpPr>
            <p:spPr>
              <a:xfrm>
                <a:off x="1043608" y="1628800"/>
                <a:ext cx="1152128" cy="646331"/>
              </a:xfrm>
              <a:prstGeom prst="rect">
                <a:avLst/>
              </a:prstGeom>
              <a:noFill/>
            </p:spPr>
            <p:txBody>
              <a:bodyPr wrap="square" rtlCol="0">
                <a:spAutoFit/>
              </a:bodyPr>
              <a:lstStyle/>
              <a:p>
                <a:pPr algn="ctr"/>
                <a:r>
                  <a:rPr lang="sv-SE" dirty="0" smtClean="0"/>
                  <a:t>Fosforiter</a:t>
                </a:r>
              </a:p>
              <a:p>
                <a:pPr algn="ctr"/>
                <a:r>
                  <a:rPr lang="sv-SE" dirty="0" smtClean="0"/>
                  <a:t>Tåsjö</a:t>
                </a:r>
                <a:endParaRPr lang="sv-SE" dirty="0"/>
              </a:p>
            </p:txBody>
          </p:sp>
          <p:sp>
            <p:nvSpPr>
              <p:cNvPr id="8" name="textruta 7"/>
              <p:cNvSpPr txBox="1"/>
              <p:nvPr/>
            </p:nvSpPr>
            <p:spPr>
              <a:xfrm>
                <a:off x="4716016" y="4581128"/>
                <a:ext cx="1908212" cy="646331"/>
              </a:xfrm>
              <a:prstGeom prst="rect">
                <a:avLst/>
              </a:prstGeom>
              <a:noFill/>
            </p:spPr>
            <p:txBody>
              <a:bodyPr wrap="square" rtlCol="0">
                <a:spAutoFit/>
              </a:bodyPr>
              <a:lstStyle/>
              <a:p>
                <a:pPr algn="ctr"/>
                <a:r>
                  <a:rPr lang="sv-SE" dirty="0" smtClean="0"/>
                  <a:t>Vaskavlagringar</a:t>
                </a:r>
              </a:p>
              <a:p>
                <a:pPr algn="ctr"/>
                <a:r>
                  <a:rPr lang="sv-SE" dirty="0" smtClean="0"/>
                  <a:t>Olserum</a:t>
                </a:r>
                <a:endParaRPr lang="sv-SE" dirty="0"/>
              </a:p>
            </p:txBody>
          </p:sp>
          <p:sp>
            <p:nvSpPr>
              <p:cNvPr id="9" name="textruta 8"/>
              <p:cNvSpPr txBox="1"/>
              <p:nvPr/>
            </p:nvSpPr>
            <p:spPr>
              <a:xfrm>
                <a:off x="755576" y="4797152"/>
                <a:ext cx="1728192" cy="646331"/>
              </a:xfrm>
              <a:prstGeom prst="rect">
                <a:avLst/>
              </a:prstGeom>
              <a:noFill/>
            </p:spPr>
            <p:txBody>
              <a:bodyPr wrap="square" rtlCol="0">
                <a:spAutoFit/>
              </a:bodyPr>
              <a:lstStyle/>
              <a:p>
                <a:pPr algn="ctr"/>
                <a:r>
                  <a:rPr lang="sv-SE" dirty="0" smtClean="0"/>
                  <a:t>Nefelinsyeniter</a:t>
                </a:r>
              </a:p>
              <a:p>
                <a:pPr algn="ctr"/>
                <a:r>
                  <a:rPr lang="sv-SE" dirty="0" smtClean="0"/>
                  <a:t>Norra Kärr</a:t>
                </a:r>
                <a:endParaRPr lang="sv-SE" dirty="0"/>
              </a:p>
            </p:txBody>
          </p:sp>
          <p:sp>
            <p:nvSpPr>
              <p:cNvPr id="10" name="textruta 9"/>
              <p:cNvSpPr txBox="1"/>
              <p:nvPr/>
            </p:nvSpPr>
            <p:spPr>
              <a:xfrm>
                <a:off x="4914924" y="3523714"/>
                <a:ext cx="1889323" cy="646331"/>
              </a:xfrm>
              <a:prstGeom prst="rect">
                <a:avLst/>
              </a:prstGeom>
              <a:noFill/>
            </p:spPr>
            <p:txBody>
              <a:bodyPr wrap="square" rtlCol="0">
                <a:spAutoFit/>
              </a:bodyPr>
              <a:lstStyle/>
              <a:p>
                <a:pPr algn="ctr"/>
                <a:r>
                  <a:rPr lang="sv-SE" dirty="0" smtClean="0"/>
                  <a:t>Pegmatiter</a:t>
                </a:r>
              </a:p>
              <a:p>
                <a:pPr algn="ctr"/>
                <a:r>
                  <a:rPr lang="sv-SE" dirty="0" smtClean="0"/>
                  <a:t>Ytterby</a:t>
                </a:r>
                <a:endParaRPr lang="sv-SE" dirty="0"/>
              </a:p>
            </p:txBody>
          </p:sp>
          <p:sp>
            <p:nvSpPr>
              <p:cNvPr id="11" name="textruta 10"/>
              <p:cNvSpPr txBox="1"/>
              <p:nvPr/>
            </p:nvSpPr>
            <p:spPr>
              <a:xfrm>
                <a:off x="899592" y="2708463"/>
                <a:ext cx="1944216" cy="646331"/>
              </a:xfrm>
              <a:prstGeom prst="rect">
                <a:avLst/>
              </a:prstGeom>
              <a:noFill/>
            </p:spPr>
            <p:txBody>
              <a:bodyPr wrap="square" rtlCol="0">
                <a:spAutoFit/>
              </a:bodyPr>
              <a:lstStyle/>
              <a:p>
                <a:pPr algn="ctr"/>
                <a:r>
                  <a:rPr lang="sv-SE" dirty="0" smtClean="0"/>
                  <a:t>Apatit-järnoxid</a:t>
                </a:r>
              </a:p>
              <a:p>
                <a:pPr algn="ctr"/>
                <a:r>
                  <a:rPr lang="sv-SE" dirty="0" smtClean="0"/>
                  <a:t>Grängesberg</a:t>
                </a:r>
                <a:endParaRPr lang="sv-SE" dirty="0"/>
              </a:p>
            </p:txBody>
          </p:sp>
          <p:sp>
            <p:nvSpPr>
              <p:cNvPr id="12" name="Ellips 11"/>
              <p:cNvSpPr/>
              <p:nvPr/>
            </p:nvSpPr>
            <p:spPr>
              <a:xfrm>
                <a:off x="3419872" y="342900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p:cNvCxnSpPr>
                <a:stCxn id="7" idx="3"/>
              </p:cNvCxnSpPr>
              <p:nvPr/>
            </p:nvCxnSpPr>
            <p:spPr>
              <a:xfrm>
                <a:off x="2195736" y="1951966"/>
                <a:ext cx="1404156" cy="10888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Rak pil 15"/>
              <p:cNvCxnSpPr>
                <a:stCxn id="5" idx="1"/>
                <a:endCxn id="4" idx="6"/>
              </p:cNvCxnSpPr>
              <p:nvPr/>
            </p:nvCxnSpPr>
            <p:spPr>
              <a:xfrm flipH="1" flipV="1">
                <a:off x="4572000" y="908720"/>
                <a:ext cx="936104" cy="1385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Rak pil 17"/>
              <p:cNvCxnSpPr/>
              <p:nvPr/>
            </p:nvCxnSpPr>
            <p:spPr>
              <a:xfrm flipH="1">
                <a:off x="4139952" y="2775411"/>
                <a:ext cx="111286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Rak pil 19"/>
              <p:cNvCxnSpPr/>
              <p:nvPr/>
            </p:nvCxnSpPr>
            <p:spPr>
              <a:xfrm flipH="1">
                <a:off x="4355976" y="3861048"/>
                <a:ext cx="896838" cy="720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Rak pil 21"/>
              <p:cNvCxnSpPr/>
              <p:nvPr/>
            </p:nvCxnSpPr>
            <p:spPr>
              <a:xfrm flipH="1" flipV="1">
                <a:off x="3923928" y="4581128"/>
                <a:ext cx="990996" cy="323165"/>
              </a:xfrm>
              <a:prstGeom prst="straightConnector1">
                <a:avLst/>
              </a:prstGeom>
              <a:ln w="28575">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Rak pil 24"/>
              <p:cNvCxnSpPr/>
              <p:nvPr/>
            </p:nvCxnSpPr>
            <p:spPr>
              <a:xfrm>
                <a:off x="2627784" y="3098577"/>
                <a:ext cx="792088" cy="4251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Rak pil 27"/>
              <p:cNvCxnSpPr>
                <a:stCxn id="9" idx="3"/>
              </p:cNvCxnSpPr>
              <p:nvPr/>
            </p:nvCxnSpPr>
            <p:spPr>
              <a:xfrm flipV="1">
                <a:off x="2483768" y="4509120"/>
                <a:ext cx="936104" cy="61119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textruta 30"/>
              <p:cNvSpPr txBox="1"/>
              <p:nvPr/>
            </p:nvSpPr>
            <p:spPr>
              <a:xfrm>
                <a:off x="899592" y="3681028"/>
                <a:ext cx="1728192" cy="646331"/>
              </a:xfrm>
              <a:prstGeom prst="rect">
                <a:avLst/>
              </a:prstGeom>
              <a:noFill/>
            </p:spPr>
            <p:txBody>
              <a:bodyPr wrap="square" rtlCol="0">
                <a:spAutoFit/>
              </a:bodyPr>
              <a:lstStyle/>
              <a:p>
                <a:pPr algn="ctr"/>
                <a:r>
                  <a:rPr lang="sv-SE" dirty="0" smtClean="0"/>
                  <a:t>Bastnästyp</a:t>
                </a:r>
              </a:p>
              <a:p>
                <a:pPr algn="ctr"/>
                <a:r>
                  <a:rPr lang="sv-SE" dirty="0" smtClean="0"/>
                  <a:t>Bastnäs</a:t>
                </a:r>
                <a:endParaRPr lang="sv-SE" dirty="0"/>
              </a:p>
            </p:txBody>
          </p:sp>
          <p:cxnSp>
            <p:nvCxnSpPr>
              <p:cNvPr id="4097" name="Rak pil 4096"/>
              <p:cNvCxnSpPr/>
              <p:nvPr/>
            </p:nvCxnSpPr>
            <p:spPr>
              <a:xfrm flipV="1">
                <a:off x="2339752" y="3861048"/>
                <a:ext cx="1260140" cy="14314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496478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2987824" y="172404"/>
            <a:ext cx="3479626" cy="461665"/>
          </a:xfrm>
          <a:prstGeom prst="rect">
            <a:avLst/>
          </a:prstGeom>
          <a:noFill/>
        </p:spPr>
        <p:txBody>
          <a:bodyPr wrap="square" rtlCol="0">
            <a:spAutoFit/>
          </a:bodyPr>
          <a:lstStyle/>
          <a:p>
            <a:pPr algn="ctr"/>
            <a:r>
              <a:rPr lang="sv-SE" sz="2400" b="1" dirty="0" smtClean="0"/>
              <a:t>Mineral med REE i Sverige</a:t>
            </a:r>
            <a:endParaRPr lang="sv-SE" sz="2400" b="1" dirty="0"/>
          </a:p>
        </p:txBody>
      </p:sp>
      <p:sp>
        <p:nvSpPr>
          <p:cNvPr id="3" name="textruta 2"/>
          <p:cNvSpPr txBox="1"/>
          <p:nvPr/>
        </p:nvSpPr>
        <p:spPr>
          <a:xfrm>
            <a:off x="395536" y="632030"/>
            <a:ext cx="6768752" cy="400110"/>
          </a:xfrm>
          <a:prstGeom prst="rect">
            <a:avLst/>
          </a:prstGeom>
          <a:noFill/>
        </p:spPr>
        <p:txBody>
          <a:bodyPr wrap="square" rtlCol="0">
            <a:spAutoFit/>
          </a:bodyPr>
          <a:lstStyle/>
          <a:p>
            <a:r>
              <a:rPr lang="sv-SE" sz="2000" dirty="0" smtClean="0"/>
              <a:t>Ett urval av mineral </a:t>
            </a:r>
            <a:r>
              <a:rPr lang="sv-SE" sz="2000" dirty="0"/>
              <a:t>med</a:t>
            </a:r>
            <a:r>
              <a:rPr lang="sv-SE" sz="2000" dirty="0" smtClean="0"/>
              <a:t> REE :</a:t>
            </a:r>
            <a:endParaRPr lang="sv-SE" sz="2000" dirty="0"/>
          </a:p>
        </p:txBody>
      </p:sp>
      <p:graphicFrame>
        <p:nvGraphicFramePr>
          <p:cNvPr id="5" name="Tabell 4"/>
          <p:cNvGraphicFramePr>
            <a:graphicFrameLocks noGrp="1"/>
          </p:cNvGraphicFramePr>
          <p:nvPr>
            <p:extLst>
              <p:ext uri="{D42A27DB-BD31-4B8C-83A1-F6EECF244321}">
                <p14:modId xmlns:p14="http://schemas.microsoft.com/office/powerpoint/2010/main" val="2679325343"/>
              </p:ext>
            </p:extLst>
          </p:nvPr>
        </p:nvGraphicFramePr>
        <p:xfrm>
          <a:off x="179513" y="1025770"/>
          <a:ext cx="8856984" cy="4108336"/>
        </p:xfrm>
        <a:graphic>
          <a:graphicData uri="http://schemas.openxmlformats.org/drawingml/2006/table">
            <a:tbl>
              <a:tblPr firstRow="1" bandRow="1">
                <a:tableStyleId>{5C22544A-7EE6-4342-B048-85BDC9FD1C3A}</a:tableStyleId>
              </a:tblPr>
              <a:tblGrid>
                <a:gridCol w="1224135"/>
                <a:gridCol w="3168352"/>
                <a:gridCol w="1728192"/>
                <a:gridCol w="1656185"/>
                <a:gridCol w="1080120"/>
              </a:tblGrid>
              <a:tr h="0">
                <a:tc>
                  <a:txBody>
                    <a:bodyPr/>
                    <a:lstStyle/>
                    <a:p>
                      <a:r>
                        <a:rPr lang="sv-SE" dirty="0" smtClean="0"/>
                        <a:t>Mineral</a:t>
                      </a:r>
                      <a:endParaRPr lang="sv-SE" dirty="0"/>
                    </a:p>
                  </a:txBody>
                  <a:tcPr marL="137160" marR="137160" marT="137160" marB="137160"/>
                </a:tc>
                <a:tc>
                  <a:txBody>
                    <a:bodyPr/>
                    <a:lstStyle/>
                    <a:p>
                      <a:r>
                        <a:rPr lang="sv-SE" dirty="0" smtClean="0"/>
                        <a:t>Kemisk formel</a:t>
                      </a:r>
                      <a:endParaRPr lang="sv-SE" dirty="0"/>
                    </a:p>
                  </a:txBody>
                  <a:tcPr marL="45720" marR="45720"/>
                </a:tc>
                <a:tc>
                  <a:txBody>
                    <a:bodyPr/>
                    <a:lstStyle/>
                    <a:p>
                      <a:r>
                        <a:rPr lang="sv-SE" dirty="0" smtClean="0"/>
                        <a:t>Fyndort (Norden)</a:t>
                      </a:r>
                      <a:endParaRPr lang="sv-SE" dirty="0"/>
                    </a:p>
                  </a:txBody>
                  <a:tcPr/>
                </a:tc>
                <a:tc>
                  <a:txBody>
                    <a:bodyPr/>
                    <a:lstStyle/>
                    <a:p>
                      <a:r>
                        <a:rPr lang="sv-SE" dirty="0" smtClean="0"/>
                        <a:t>Bergart</a:t>
                      </a:r>
                      <a:endParaRPr lang="sv-S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REO ca %</a:t>
                      </a:r>
                      <a:endParaRPr lang="sv-SE" dirty="0"/>
                    </a:p>
                  </a:txBody>
                  <a:tcPr/>
                </a:tc>
              </a:tr>
              <a:tr h="354216">
                <a:tc>
                  <a:txBody>
                    <a:bodyPr/>
                    <a:lstStyle/>
                    <a:p>
                      <a:r>
                        <a:rPr lang="sv-SE" sz="1600" dirty="0" smtClean="0"/>
                        <a:t>Allanit-(Ce)</a:t>
                      </a:r>
                      <a:endParaRPr lang="sv-SE" sz="1600" dirty="0"/>
                    </a:p>
                  </a:txBody>
                  <a:tcPr marL="45720" marR="45720"/>
                </a:tc>
                <a:tc>
                  <a:txBody>
                    <a:bodyPr/>
                    <a:lstStyle/>
                    <a:p>
                      <a:r>
                        <a:rPr lang="sv-SE" sz="1600" dirty="0" smtClean="0"/>
                        <a:t>(Ca,Ce,La)</a:t>
                      </a:r>
                      <a:r>
                        <a:rPr lang="sv-SE" sz="1600" baseline="-25000" dirty="0" smtClean="0"/>
                        <a:t>2</a:t>
                      </a:r>
                      <a:r>
                        <a:rPr lang="sv-SE" sz="1600" dirty="0" smtClean="0"/>
                        <a:t>(Al,Fe)</a:t>
                      </a:r>
                      <a:r>
                        <a:rPr lang="sv-SE" sz="1600" baseline="-25000" dirty="0" smtClean="0"/>
                        <a:t>3</a:t>
                      </a:r>
                      <a:r>
                        <a:rPr lang="sv-SE" sz="1600" dirty="0" smtClean="0"/>
                        <a:t>Si</a:t>
                      </a:r>
                      <a:r>
                        <a:rPr lang="sv-SE" sz="1600" baseline="-25000" dirty="0" smtClean="0"/>
                        <a:t>3</a:t>
                      </a:r>
                      <a:r>
                        <a:rPr lang="sv-SE" sz="1600" dirty="0" smtClean="0"/>
                        <a:t>O</a:t>
                      </a:r>
                      <a:r>
                        <a:rPr lang="sv-SE" sz="1600" baseline="-25000" dirty="0" smtClean="0"/>
                        <a:t>12</a:t>
                      </a:r>
                      <a:r>
                        <a:rPr lang="sv-SE" sz="1600" dirty="0" smtClean="0"/>
                        <a:t>(OH)</a:t>
                      </a:r>
                      <a:endParaRPr lang="sv-SE" sz="1600" dirty="0"/>
                    </a:p>
                  </a:txBody>
                  <a:tcPr marL="45720" marR="45720"/>
                </a:tc>
                <a:tc>
                  <a:txBody>
                    <a:bodyPr/>
                    <a:lstStyle/>
                    <a:p>
                      <a:r>
                        <a:rPr lang="sv-SE" sz="1600" dirty="0" smtClean="0"/>
                        <a:t>Ö Gyttorpsgruvan</a:t>
                      </a:r>
                      <a:endParaRPr lang="sv-SE" sz="1600" dirty="0"/>
                    </a:p>
                  </a:txBody>
                  <a:tcPr marL="45720" marR="45720"/>
                </a:tc>
                <a:tc>
                  <a:txBody>
                    <a:bodyPr/>
                    <a:lstStyle/>
                    <a:p>
                      <a:r>
                        <a:rPr lang="sv-SE" sz="1600" dirty="0" smtClean="0"/>
                        <a:t>Pegmatit</a:t>
                      </a:r>
                      <a:endParaRPr lang="sv-SE" sz="1600" dirty="0"/>
                    </a:p>
                  </a:txBody>
                  <a:tcPr marL="45720" marR="457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dirty="0" smtClean="0"/>
                        <a:t>38</a:t>
                      </a:r>
                      <a:endParaRPr lang="sv-SE" sz="1600" dirty="0"/>
                    </a:p>
                  </a:txBody>
                  <a:tcPr marL="45720" marR="45720"/>
                </a:tc>
              </a:tr>
              <a:tr h="370840">
                <a:tc>
                  <a:txBody>
                    <a:bodyPr/>
                    <a:lstStyle/>
                    <a:p>
                      <a:r>
                        <a:rPr lang="sv-SE" sz="1600" dirty="0" smtClean="0"/>
                        <a:t>Apatit</a:t>
                      </a:r>
                      <a:endParaRPr lang="sv-SE" sz="1600" dirty="0"/>
                    </a:p>
                  </a:txBody>
                  <a:tcPr marL="45720" marR="45720"/>
                </a:tc>
                <a:tc>
                  <a:txBody>
                    <a:bodyPr/>
                    <a:lstStyle/>
                    <a:p>
                      <a:r>
                        <a:rPr lang="sv-SE" sz="1600" dirty="0" smtClean="0"/>
                        <a:t>Ca</a:t>
                      </a:r>
                      <a:r>
                        <a:rPr lang="sv-SE" sz="1600" baseline="-25000" dirty="0" smtClean="0"/>
                        <a:t>5</a:t>
                      </a:r>
                      <a:r>
                        <a:rPr lang="sv-SE" sz="1600" dirty="0" smtClean="0"/>
                        <a:t>(PO</a:t>
                      </a:r>
                      <a:r>
                        <a:rPr lang="sv-SE" sz="1600" baseline="-25000" dirty="0" smtClean="0"/>
                        <a:t>4</a:t>
                      </a:r>
                      <a:r>
                        <a:rPr lang="sv-SE" sz="1600" dirty="0" smtClean="0"/>
                        <a:t>)</a:t>
                      </a:r>
                      <a:r>
                        <a:rPr lang="sv-SE" sz="1600" baseline="-25000" dirty="0" smtClean="0"/>
                        <a:t>3</a:t>
                      </a:r>
                      <a:r>
                        <a:rPr lang="sv-SE" sz="1600" dirty="0" smtClean="0"/>
                        <a:t>(F,Cl,OH)</a:t>
                      </a:r>
                      <a:endParaRPr lang="sv-SE" sz="1600" dirty="0"/>
                    </a:p>
                  </a:txBody>
                  <a:tcPr marL="45720" marR="45720"/>
                </a:tc>
                <a:tc>
                  <a:txBody>
                    <a:bodyPr/>
                    <a:lstStyle/>
                    <a:p>
                      <a:r>
                        <a:rPr lang="sv-SE" sz="1600" dirty="0" smtClean="0"/>
                        <a:t>Kiruna, Grängesberg</a:t>
                      </a:r>
                      <a:endParaRPr lang="sv-SE" sz="1600" dirty="0"/>
                    </a:p>
                  </a:txBody>
                  <a:tcPr marL="45720" marR="45720"/>
                </a:tc>
                <a:tc>
                  <a:txBody>
                    <a:bodyPr/>
                    <a:lstStyle/>
                    <a:p>
                      <a:r>
                        <a:rPr lang="sv-SE" sz="1600" dirty="0" smtClean="0"/>
                        <a:t>Järnmalm</a:t>
                      </a:r>
                      <a:endParaRPr lang="sv-SE" sz="1600" dirty="0"/>
                    </a:p>
                  </a:txBody>
                  <a:tcPr marL="45720" marR="457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dirty="0" smtClean="0"/>
                        <a:t>19</a:t>
                      </a:r>
                      <a:endParaRPr lang="sv-SE" sz="1600" dirty="0"/>
                    </a:p>
                  </a:txBody>
                  <a:tcPr marL="45720" marR="45720"/>
                </a:tc>
              </a:tr>
              <a:tr h="370840">
                <a:tc>
                  <a:txBody>
                    <a:bodyPr/>
                    <a:lstStyle/>
                    <a:p>
                      <a:r>
                        <a:rPr lang="sv-SE" sz="1600" dirty="0" smtClean="0"/>
                        <a:t>Bastnäsit-Ce)</a:t>
                      </a:r>
                      <a:endParaRPr lang="sv-SE" sz="1600" dirty="0"/>
                    </a:p>
                  </a:txBody>
                  <a:tcPr marL="45720" marR="45720"/>
                </a:tc>
                <a:tc>
                  <a:txBody>
                    <a:bodyPr/>
                    <a:lstStyle/>
                    <a:p>
                      <a:r>
                        <a:rPr lang="sv-SE" sz="1600" dirty="0" smtClean="0"/>
                        <a:t>(Ce,La)(CO</a:t>
                      </a:r>
                      <a:r>
                        <a:rPr lang="sv-SE" sz="1600" baseline="-25000" dirty="0" smtClean="0"/>
                        <a:t>3</a:t>
                      </a:r>
                      <a:r>
                        <a:rPr lang="sv-SE" sz="1600" dirty="0" smtClean="0"/>
                        <a:t>)F</a:t>
                      </a:r>
                      <a:endParaRPr lang="sv-SE" sz="1600" dirty="0"/>
                    </a:p>
                  </a:txBody>
                  <a:tcPr marL="45720" marR="45720"/>
                </a:tc>
                <a:tc>
                  <a:txBody>
                    <a:bodyPr/>
                    <a:lstStyle/>
                    <a:p>
                      <a:r>
                        <a:rPr lang="sv-SE" sz="1600" dirty="0" smtClean="0"/>
                        <a:t>Bastnäs</a:t>
                      </a:r>
                      <a:endParaRPr lang="sv-SE" sz="1600" dirty="0"/>
                    </a:p>
                  </a:txBody>
                  <a:tcPr marL="45720" marR="45720"/>
                </a:tc>
                <a:tc>
                  <a:txBody>
                    <a:bodyPr/>
                    <a:lstStyle/>
                    <a:p>
                      <a:r>
                        <a:rPr lang="sv-SE" sz="1600" dirty="0" smtClean="0"/>
                        <a:t>Hydrotermala gångar</a:t>
                      </a:r>
                      <a:endParaRPr lang="sv-SE" sz="1600" dirty="0"/>
                    </a:p>
                  </a:txBody>
                  <a:tcPr marL="45720" marR="457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dirty="0" smtClean="0"/>
                        <a:t>75</a:t>
                      </a:r>
                      <a:endParaRPr lang="sv-SE" sz="1600" dirty="0"/>
                    </a:p>
                  </a:txBody>
                  <a:tcPr marL="45720" marR="45720"/>
                </a:tc>
              </a:tr>
              <a:tr h="370840">
                <a:tc>
                  <a:txBody>
                    <a:bodyPr/>
                    <a:lstStyle/>
                    <a:p>
                      <a:r>
                        <a:rPr lang="sv-SE" sz="1600" dirty="0" smtClean="0"/>
                        <a:t>Eudialyt</a:t>
                      </a:r>
                      <a:endParaRPr lang="sv-SE" sz="1600" dirty="0"/>
                    </a:p>
                  </a:txBody>
                  <a:tcPr marL="45720" marR="45720"/>
                </a:tc>
                <a:tc>
                  <a:txBody>
                    <a:bodyPr/>
                    <a:lstStyle/>
                    <a:p>
                      <a:r>
                        <a:rPr lang="sv-SE" sz="1600" dirty="0" smtClean="0"/>
                        <a:t>Na</a:t>
                      </a:r>
                      <a:r>
                        <a:rPr lang="sv-SE" sz="1600" baseline="-25000" dirty="0" smtClean="0"/>
                        <a:t>4</a:t>
                      </a:r>
                      <a:r>
                        <a:rPr lang="sv-SE" sz="1600" dirty="0" smtClean="0"/>
                        <a:t>(Ca,Ce)</a:t>
                      </a:r>
                      <a:r>
                        <a:rPr lang="sv-SE" sz="1600" baseline="-25000" dirty="0" smtClean="0"/>
                        <a:t>2</a:t>
                      </a:r>
                      <a:r>
                        <a:rPr lang="sv-SE" sz="1600" dirty="0" smtClean="0"/>
                        <a:t>(Fe,Mn,Y)ZrSi</a:t>
                      </a:r>
                      <a:r>
                        <a:rPr lang="sv-SE" sz="1600" baseline="-25000" dirty="0" smtClean="0"/>
                        <a:t>8</a:t>
                      </a:r>
                      <a:r>
                        <a:rPr lang="sv-SE" sz="1600" dirty="0" smtClean="0"/>
                        <a:t>O</a:t>
                      </a:r>
                      <a:r>
                        <a:rPr lang="sv-SE" sz="1600" baseline="-25000" dirty="0" smtClean="0"/>
                        <a:t>22</a:t>
                      </a:r>
                      <a:r>
                        <a:rPr lang="sv-SE" sz="1600" dirty="0" smtClean="0"/>
                        <a:t>(OH,Cl)</a:t>
                      </a:r>
                      <a:r>
                        <a:rPr lang="sv-SE" sz="1600" baseline="-25000" dirty="0" smtClean="0"/>
                        <a:t>2</a:t>
                      </a:r>
                      <a:endParaRPr lang="sv-SE" sz="1600" baseline="-25000" dirty="0"/>
                    </a:p>
                  </a:txBody>
                  <a:tcPr marL="45720" marR="45720"/>
                </a:tc>
                <a:tc>
                  <a:txBody>
                    <a:bodyPr/>
                    <a:lstStyle/>
                    <a:p>
                      <a:r>
                        <a:rPr lang="sv-SE" sz="1600" dirty="0" smtClean="0"/>
                        <a:t>Norra Kärr, Gränna</a:t>
                      </a:r>
                      <a:endParaRPr lang="sv-SE" sz="1600" dirty="0"/>
                    </a:p>
                  </a:txBody>
                  <a:tcPr marL="45720" marR="45720"/>
                </a:tc>
                <a:tc>
                  <a:txBody>
                    <a:bodyPr/>
                    <a:lstStyle/>
                    <a:p>
                      <a:r>
                        <a:rPr lang="sv-SE" sz="1600" dirty="0" smtClean="0"/>
                        <a:t>Alkalina bergarter</a:t>
                      </a:r>
                      <a:endParaRPr lang="sv-SE" sz="1600" dirty="0"/>
                    </a:p>
                  </a:txBody>
                  <a:tcPr marL="45720" marR="45720"/>
                </a:tc>
                <a:tc>
                  <a:txBody>
                    <a:bodyPr/>
                    <a:lstStyle/>
                    <a:p>
                      <a:pPr algn="ctr"/>
                      <a:r>
                        <a:rPr lang="sv-SE" sz="1600" dirty="0" smtClean="0"/>
                        <a:t>9</a:t>
                      </a:r>
                      <a:endParaRPr lang="sv-SE" sz="1600" dirty="0"/>
                    </a:p>
                  </a:txBody>
                  <a:tcPr marL="45720" marR="45720"/>
                </a:tc>
              </a:tr>
              <a:tr h="370840">
                <a:tc>
                  <a:txBody>
                    <a:bodyPr/>
                    <a:lstStyle/>
                    <a:p>
                      <a:r>
                        <a:rPr lang="sv-SE" sz="1600" dirty="0" smtClean="0"/>
                        <a:t>Britholit-(Y)</a:t>
                      </a:r>
                      <a:endParaRPr lang="sv-SE" sz="1600" dirty="0"/>
                    </a:p>
                  </a:txBody>
                  <a:tcPr marL="45720" marR="45720"/>
                </a:tc>
                <a:tc>
                  <a:txBody>
                    <a:bodyPr/>
                    <a:lstStyle/>
                    <a:p>
                      <a:r>
                        <a:rPr lang="sv-SE" sz="1600" baseline="0" dirty="0" smtClean="0"/>
                        <a:t>(Y,Ca)</a:t>
                      </a:r>
                      <a:r>
                        <a:rPr lang="sv-SE" sz="1600" baseline="-25000" dirty="0" smtClean="0"/>
                        <a:t>5</a:t>
                      </a:r>
                      <a:r>
                        <a:rPr lang="sv-SE" sz="1600" baseline="0" dirty="0" smtClean="0"/>
                        <a:t>(SiO</a:t>
                      </a:r>
                      <a:r>
                        <a:rPr lang="sv-SE" sz="1600" baseline="-25000" dirty="0" smtClean="0"/>
                        <a:t>4</a:t>
                      </a:r>
                      <a:r>
                        <a:rPr lang="sv-SE" sz="1600" baseline="0" dirty="0" smtClean="0"/>
                        <a:t>,PO</a:t>
                      </a:r>
                      <a:r>
                        <a:rPr lang="sv-SE" sz="1600" baseline="-25000" dirty="0" smtClean="0"/>
                        <a:t>4</a:t>
                      </a:r>
                      <a:r>
                        <a:rPr lang="sv-SE" sz="1600" baseline="0" dirty="0" smtClean="0"/>
                        <a:t>)</a:t>
                      </a:r>
                      <a:r>
                        <a:rPr lang="sv-SE" sz="1600" baseline="-25000" dirty="0" smtClean="0"/>
                        <a:t>3</a:t>
                      </a:r>
                      <a:r>
                        <a:rPr lang="sv-SE" sz="1600" baseline="0" dirty="0" smtClean="0"/>
                        <a:t>(OH,F)</a:t>
                      </a:r>
                      <a:endParaRPr lang="sv-SE" sz="1600" baseline="0" dirty="0"/>
                    </a:p>
                  </a:txBody>
                  <a:tcPr marL="45720" marR="45720"/>
                </a:tc>
                <a:tc>
                  <a:txBody>
                    <a:bodyPr/>
                    <a:lstStyle/>
                    <a:p>
                      <a:r>
                        <a:rPr lang="sv-SE" sz="1600" dirty="0" smtClean="0"/>
                        <a:t>Norra Kärr, Gränna</a:t>
                      </a:r>
                      <a:endParaRPr lang="sv-SE" sz="1600" dirty="0"/>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dirty="0" smtClean="0"/>
                        <a:t>Alkalina bergarter</a:t>
                      </a:r>
                    </a:p>
                    <a:p>
                      <a:endParaRPr lang="sv-SE" sz="1600" dirty="0"/>
                    </a:p>
                  </a:txBody>
                  <a:tcPr marL="45720" marR="45720"/>
                </a:tc>
                <a:tc>
                  <a:txBody>
                    <a:bodyPr/>
                    <a:lstStyle/>
                    <a:p>
                      <a:pPr algn="ctr"/>
                      <a:r>
                        <a:rPr lang="sv-SE" sz="1600" dirty="0" smtClean="0"/>
                        <a:t>36</a:t>
                      </a:r>
                    </a:p>
                    <a:p>
                      <a:pPr algn="ctr"/>
                      <a:endParaRPr lang="sv-SE" sz="1600" dirty="0"/>
                    </a:p>
                  </a:txBody>
                  <a:tcPr marL="45720" marR="45720"/>
                </a:tc>
              </a:tr>
              <a:tr h="0">
                <a:tc>
                  <a:txBody>
                    <a:bodyPr/>
                    <a:lstStyle/>
                    <a:p>
                      <a:r>
                        <a:rPr lang="sv-SE" sz="1600" dirty="0" smtClean="0"/>
                        <a:t>Gadolinit-Ce)</a:t>
                      </a:r>
                      <a:endParaRPr lang="sv-SE" sz="1600" dirty="0"/>
                    </a:p>
                  </a:txBody>
                  <a:tcPr marL="45720" marR="45720"/>
                </a:tc>
                <a:tc>
                  <a:txBody>
                    <a:bodyPr/>
                    <a:lstStyle/>
                    <a:p>
                      <a:r>
                        <a:rPr lang="sv-SE" sz="1600" dirty="0" smtClean="0"/>
                        <a:t>Y</a:t>
                      </a:r>
                      <a:r>
                        <a:rPr lang="sv-SE" sz="1600" baseline="-25000" dirty="0" smtClean="0"/>
                        <a:t>2</a:t>
                      </a:r>
                      <a:r>
                        <a:rPr lang="sv-SE" sz="1600" dirty="0" smtClean="0"/>
                        <a:t>FeBe</a:t>
                      </a:r>
                      <a:r>
                        <a:rPr lang="sv-SE" sz="1600" baseline="-25000" dirty="0" smtClean="0"/>
                        <a:t>2</a:t>
                      </a:r>
                      <a:r>
                        <a:rPr lang="sv-SE" sz="1600" dirty="0" smtClean="0"/>
                        <a:t>Si</a:t>
                      </a:r>
                      <a:r>
                        <a:rPr lang="sv-SE" sz="1600" baseline="-25000" dirty="0" smtClean="0"/>
                        <a:t>2</a:t>
                      </a:r>
                      <a:r>
                        <a:rPr lang="sv-SE" sz="1600" dirty="0" smtClean="0"/>
                        <a:t>O</a:t>
                      </a:r>
                      <a:r>
                        <a:rPr lang="sv-SE" sz="1600" baseline="-25000" dirty="0" smtClean="0"/>
                        <a:t>10</a:t>
                      </a:r>
                      <a:endParaRPr lang="sv-SE" sz="1600" baseline="-25000" dirty="0"/>
                    </a:p>
                  </a:txBody>
                  <a:tcPr marL="45720" marR="45720"/>
                </a:tc>
                <a:tc>
                  <a:txBody>
                    <a:bodyPr/>
                    <a:lstStyle/>
                    <a:p>
                      <a:r>
                        <a:rPr lang="sv-SE" sz="1600" dirty="0" smtClean="0"/>
                        <a:t>Ytterby</a:t>
                      </a:r>
                      <a:endParaRPr lang="sv-SE" sz="1600" dirty="0"/>
                    </a:p>
                  </a:txBody>
                  <a:tcPr marL="45720" marR="45720"/>
                </a:tc>
                <a:tc>
                  <a:txBody>
                    <a:bodyPr/>
                    <a:lstStyle/>
                    <a:p>
                      <a:r>
                        <a:rPr lang="sv-SE" sz="1600" dirty="0" smtClean="0"/>
                        <a:t>Pegmatit</a:t>
                      </a:r>
                      <a:endParaRPr lang="sv-SE" sz="1600" dirty="0"/>
                    </a:p>
                  </a:txBody>
                  <a:tcPr marL="45720" marR="45720"/>
                </a:tc>
                <a:tc>
                  <a:txBody>
                    <a:bodyPr/>
                    <a:lstStyle/>
                    <a:p>
                      <a:pPr algn="ctr"/>
                      <a:r>
                        <a:rPr lang="sv-SE" sz="1600" dirty="0" smtClean="0"/>
                        <a:t>60</a:t>
                      </a:r>
                      <a:endParaRPr lang="sv-SE" sz="1600" dirty="0"/>
                    </a:p>
                  </a:txBody>
                  <a:tcPr marL="45720" marR="45720"/>
                </a:tc>
              </a:tr>
              <a:tr h="120560">
                <a:tc>
                  <a:txBody>
                    <a:bodyPr/>
                    <a:lstStyle/>
                    <a:p>
                      <a:r>
                        <a:rPr lang="sv-SE" sz="1600" dirty="0" smtClean="0"/>
                        <a:t>Monazit-(Ce)</a:t>
                      </a:r>
                      <a:endParaRPr lang="sv-SE" sz="1600" dirty="0"/>
                    </a:p>
                  </a:txBody>
                  <a:tcPr marL="45720" marR="45720"/>
                </a:tc>
                <a:tc>
                  <a:txBody>
                    <a:bodyPr/>
                    <a:lstStyle/>
                    <a:p>
                      <a:r>
                        <a:rPr lang="sv-SE" sz="1600" dirty="0" smtClean="0"/>
                        <a:t>(Ce,La,Nd,Th)PO</a:t>
                      </a:r>
                      <a:r>
                        <a:rPr lang="sv-SE" sz="1600" baseline="-25000" dirty="0" smtClean="0"/>
                        <a:t>4</a:t>
                      </a:r>
                      <a:endParaRPr lang="sv-SE" sz="1600" baseline="-25000" dirty="0"/>
                    </a:p>
                  </a:txBody>
                  <a:tcPr marL="45720" marR="45720"/>
                </a:tc>
                <a:tc>
                  <a:txBody>
                    <a:bodyPr/>
                    <a:lstStyle/>
                    <a:p>
                      <a:r>
                        <a:rPr lang="sv-SE" sz="1600" dirty="0" smtClean="0"/>
                        <a:t>Alnön</a:t>
                      </a:r>
                      <a:endParaRPr lang="sv-SE" sz="1600" dirty="0"/>
                    </a:p>
                  </a:txBody>
                  <a:tcPr marL="45720" marR="45720"/>
                </a:tc>
                <a:tc>
                  <a:txBody>
                    <a:bodyPr/>
                    <a:lstStyle/>
                    <a:p>
                      <a:r>
                        <a:rPr lang="sv-SE" sz="1600" dirty="0" smtClean="0"/>
                        <a:t>Karbonatit</a:t>
                      </a:r>
                      <a:endParaRPr lang="sv-SE" sz="1600" dirty="0"/>
                    </a:p>
                  </a:txBody>
                  <a:tcPr marL="45720" marR="45720"/>
                </a:tc>
                <a:tc>
                  <a:txBody>
                    <a:bodyPr/>
                    <a:lstStyle/>
                    <a:p>
                      <a:pPr algn="ctr"/>
                      <a:r>
                        <a:rPr lang="sv-SE" sz="1600" dirty="0" smtClean="0"/>
                        <a:t>65</a:t>
                      </a:r>
                      <a:endParaRPr lang="sv-SE" sz="1600" dirty="0"/>
                    </a:p>
                  </a:txBody>
                  <a:tcPr marL="45720" marR="45720"/>
                </a:tc>
              </a:tr>
              <a:tr h="120560">
                <a:tc>
                  <a:txBody>
                    <a:bodyPr/>
                    <a:lstStyle/>
                    <a:p>
                      <a:r>
                        <a:rPr lang="sv-SE" sz="1600" dirty="0" smtClean="0"/>
                        <a:t>Xenotim</a:t>
                      </a:r>
                      <a:endParaRPr lang="sv-SE" sz="1600" dirty="0"/>
                    </a:p>
                  </a:txBody>
                  <a:tcPr marL="45720" marR="45720"/>
                </a:tc>
                <a:tc>
                  <a:txBody>
                    <a:bodyPr/>
                    <a:lstStyle/>
                    <a:p>
                      <a:r>
                        <a:rPr lang="sv-SE" sz="1600" baseline="0" dirty="0" smtClean="0"/>
                        <a:t>(Y,REE)PO</a:t>
                      </a:r>
                      <a:r>
                        <a:rPr lang="sv-SE" sz="1600" baseline="-25000" dirty="0" smtClean="0"/>
                        <a:t>4</a:t>
                      </a:r>
                      <a:endParaRPr lang="sv-SE" sz="1600" baseline="-25000" dirty="0"/>
                    </a:p>
                  </a:txBody>
                  <a:tcPr marL="45720" marR="45720"/>
                </a:tc>
                <a:tc>
                  <a:txBody>
                    <a:bodyPr/>
                    <a:lstStyle/>
                    <a:p>
                      <a:r>
                        <a:rPr lang="sv-SE" sz="1600" dirty="0" smtClean="0"/>
                        <a:t>Olserum Västervik</a:t>
                      </a:r>
                      <a:endParaRPr lang="sv-SE" sz="1600" dirty="0"/>
                    </a:p>
                  </a:txBody>
                  <a:tcPr marL="45720" marR="45720"/>
                </a:tc>
                <a:tc>
                  <a:txBody>
                    <a:bodyPr/>
                    <a:lstStyle/>
                    <a:p>
                      <a:r>
                        <a:rPr lang="sv-SE" sz="1600" dirty="0" smtClean="0"/>
                        <a:t>Metasediment</a:t>
                      </a:r>
                      <a:endParaRPr lang="sv-SE" sz="1600" dirty="0"/>
                    </a:p>
                  </a:txBody>
                  <a:tcPr marL="45720" marR="45720"/>
                </a:tc>
                <a:tc>
                  <a:txBody>
                    <a:bodyPr/>
                    <a:lstStyle/>
                    <a:p>
                      <a:pPr algn="ctr"/>
                      <a:r>
                        <a:rPr lang="sv-SE" sz="1600" dirty="0" smtClean="0"/>
                        <a:t>61</a:t>
                      </a:r>
                      <a:endParaRPr lang="sv-SE" sz="1600" dirty="0"/>
                    </a:p>
                  </a:txBody>
                  <a:tcPr marL="45720" marR="45720"/>
                </a:tc>
              </a:tr>
            </a:tbl>
          </a:graphicData>
        </a:graphic>
      </p:graphicFrame>
    </p:spTree>
    <p:extLst>
      <p:ext uri="{BB962C8B-B14F-4D97-AF65-F5344CB8AC3E}">
        <p14:creationId xmlns:p14="http://schemas.microsoft.com/office/powerpoint/2010/main" val="380225897"/>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203848" y="620688"/>
            <a:ext cx="2592288" cy="461665"/>
          </a:xfrm>
          <a:prstGeom prst="rect">
            <a:avLst/>
          </a:prstGeom>
          <a:noFill/>
        </p:spPr>
        <p:txBody>
          <a:bodyPr wrap="square" rtlCol="0">
            <a:spAutoFit/>
          </a:bodyPr>
          <a:lstStyle/>
          <a:p>
            <a:pPr algn="ctr"/>
            <a:r>
              <a:rPr lang="sv-SE" sz="2400" dirty="0" smtClean="0"/>
              <a:t>Norra Kärr</a:t>
            </a:r>
            <a:endParaRPr lang="sv-SE" sz="2400" dirty="0"/>
          </a:p>
        </p:txBody>
      </p:sp>
      <p:pic>
        <p:nvPicPr>
          <p:cNvPr id="8194" name="Picture 2" descr="https://upload.wikimedia.org/wikipedia/commons/thumb/e/ee/Norra_K%C3%A4rr_Sweden.png/250px-Norra_K%C3%A4rr_Swed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19785"/>
            <a:ext cx="2592288" cy="3598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4219150" y="1934567"/>
            <a:ext cx="3744416" cy="923330"/>
          </a:xfrm>
          <a:prstGeom prst="rect">
            <a:avLst/>
          </a:prstGeom>
          <a:noFill/>
        </p:spPr>
        <p:txBody>
          <a:bodyPr wrap="square" rtlCol="0">
            <a:spAutoFit/>
          </a:bodyPr>
          <a:lstStyle/>
          <a:p>
            <a:r>
              <a:rPr lang="sv-SE" dirty="0" smtClean="0"/>
              <a:t>Bergarten består av olika </a:t>
            </a:r>
            <a:r>
              <a:rPr lang="sv-SE" b="1" dirty="0" smtClean="0"/>
              <a:t>nefelinsyeniter</a:t>
            </a:r>
            <a:r>
              <a:rPr lang="sv-SE" dirty="0" smtClean="0"/>
              <a:t> och tillhör gruppen </a:t>
            </a:r>
            <a:r>
              <a:rPr lang="sv-SE" b="1" dirty="0" smtClean="0"/>
              <a:t>alkalina bergarter</a:t>
            </a:r>
            <a:endParaRPr lang="sv-SE" b="1" dirty="0"/>
          </a:p>
        </p:txBody>
      </p:sp>
      <p:sp>
        <p:nvSpPr>
          <p:cNvPr id="6" name="textruta 5"/>
          <p:cNvSpPr txBox="1"/>
          <p:nvPr/>
        </p:nvSpPr>
        <p:spPr>
          <a:xfrm>
            <a:off x="4355976" y="3283243"/>
            <a:ext cx="4176464" cy="923330"/>
          </a:xfrm>
          <a:prstGeom prst="rect">
            <a:avLst/>
          </a:prstGeom>
          <a:noFill/>
        </p:spPr>
        <p:txBody>
          <a:bodyPr wrap="square" rtlCol="0">
            <a:spAutoFit/>
          </a:bodyPr>
          <a:lstStyle/>
          <a:p>
            <a:r>
              <a:rPr lang="sv-SE" dirty="0" smtClean="0"/>
              <a:t>REE-mineral:</a:t>
            </a:r>
          </a:p>
          <a:p>
            <a:r>
              <a:rPr lang="sv-SE" b="1" dirty="0" smtClean="0">
                <a:solidFill>
                  <a:srgbClr val="FF33CC"/>
                </a:solidFill>
              </a:rPr>
              <a:t>Eudialyt</a:t>
            </a:r>
            <a:r>
              <a:rPr lang="sv-SE" b="1" dirty="0" smtClean="0"/>
              <a:t> </a:t>
            </a:r>
            <a:r>
              <a:rPr lang="sv-SE" dirty="0" smtClean="0"/>
              <a:t> (till hälften tunga REE +Zr)</a:t>
            </a:r>
          </a:p>
          <a:p>
            <a:r>
              <a:rPr lang="sv-SE" dirty="0" smtClean="0">
                <a:solidFill>
                  <a:schemeClr val="accent1">
                    <a:lumMod val="50000"/>
                  </a:schemeClr>
                </a:solidFill>
              </a:rPr>
              <a:t>Katapleit (dubbla Zr-halten jmf Eudialyt)</a:t>
            </a:r>
            <a:endParaRPr lang="sv-SE" dirty="0">
              <a:solidFill>
                <a:schemeClr val="accent1">
                  <a:lumMod val="50000"/>
                </a:schemeClr>
              </a:solidFill>
            </a:endParaRPr>
          </a:p>
        </p:txBody>
      </p:sp>
      <p:cxnSp>
        <p:nvCxnSpPr>
          <p:cNvPr id="7" name="Rak pil 6"/>
          <p:cNvCxnSpPr/>
          <p:nvPr/>
        </p:nvCxnSpPr>
        <p:spPr>
          <a:xfrm flipH="1">
            <a:off x="1907704" y="4357107"/>
            <a:ext cx="288032" cy="9233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1295636" y="5317177"/>
            <a:ext cx="1764196" cy="400110"/>
          </a:xfrm>
          <a:prstGeom prst="rect">
            <a:avLst/>
          </a:prstGeom>
          <a:noFill/>
        </p:spPr>
        <p:txBody>
          <a:bodyPr wrap="square" rtlCol="0">
            <a:spAutoFit/>
          </a:bodyPr>
          <a:lstStyle/>
          <a:p>
            <a:r>
              <a:rPr lang="sv-SE" sz="2000" dirty="0" smtClean="0"/>
              <a:t>Gränna 10 km</a:t>
            </a:r>
            <a:endParaRPr lang="sv-SE" sz="2000" dirty="0"/>
          </a:p>
        </p:txBody>
      </p:sp>
      <p:sp>
        <p:nvSpPr>
          <p:cNvPr id="9" name="textruta 8"/>
          <p:cNvSpPr txBox="1"/>
          <p:nvPr/>
        </p:nvSpPr>
        <p:spPr>
          <a:xfrm>
            <a:off x="395536" y="2636912"/>
            <a:ext cx="1152128" cy="646331"/>
          </a:xfrm>
          <a:prstGeom prst="rect">
            <a:avLst/>
          </a:prstGeom>
          <a:noFill/>
        </p:spPr>
        <p:txBody>
          <a:bodyPr wrap="square" rtlCol="0">
            <a:spAutoFit/>
          </a:bodyPr>
          <a:lstStyle/>
          <a:p>
            <a:r>
              <a:rPr lang="sv-SE" dirty="0" smtClean="0"/>
              <a:t>Vättern  1,5 km</a:t>
            </a:r>
            <a:endParaRPr lang="sv-SE" dirty="0"/>
          </a:p>
        </p:txBody>
      </p:sp>
      <p:cxnSp>
        <p:nvCxnSpPr>
          <p:cNvPr id="11" name="Rak pil 10"/>
          <p:cNvCxnSpPr/>
          <p:nvPr/>
        </p:nvCxnSpPr>
        <p:spPr>
          <a:xfrm flipH="1">
            <a:off x="1232214" y="2960077"/>
            <a:ext cx="61206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ruta 11"/>
          <p:cNvSpPr txBox="1"/>
          <p:nvPr/>
        </p:nvSpPr>
        <p:spPr>
          <a:xfrm>
            <a:off x="1295636" y="851520"/>
            <a:ext cx="1404156" cy="369332"/>
          </a:xfrm>
          <a:prstGeom prst="rect">
            <a:avLst/>
          </a:prstGeom>
          <a:noFill/>
        </p:spPr>
        <p:txBody>
          <a:bodyPr wrap="square" rtlCol="0">
            <a:spAutoFit/>
          </a:bodyPr>
          <a:lstStyle/>
          <a:p>
            <a:r>
              <a:rPr lang="sv-SE" dirty="0" smtClean="0"/>
              <a:t>E4</a:t>
            </a:r>
            <a:endParaRPr lang="sv-SE" dirty="0"/>
          </a:p>
        </p:txBody>
      </p:sp>
      <p:cxnSp>
        <p:nvCxnSpPr>
          <p:cNvPr id="14" name="Rak pil 13"/>
          <p:cNvCxnSpPr/>
          <p:nvPr/>
        </p:nvCxnSpPr>
        <p:spPr>
          <a:xfrm>
            <a:off x="1601670" y="1220852"/>
            <a:ext cx="738082" cy="4799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1844282" y="188640"/>
            <a:ext cx="5247998" cy="461665"/>
          </a:xfrm>
          <a:prstGeom prst="rect">
            <a:avLst/>
          </a:prstGeom>
          <a:noFill/>
        </p:spPr>
        <p:txBody>
          <a:bodyPr wrap="square" rtlCol="0">
            <a:spAutoFit/>
          </a:bodyPr>
          <a:lstStyle/>
          <a:p>
            <a:pPr algn="ctr"/>
            <a:r>
              <a:rPr lang="sv-SE" sz="2400" b="1" dirty="0" smtClean="0"/>
              <a:t>Fyndigheter i Sverige</a:t>
            </a:r>
            <a:endParaRPr lang="sv-SE" sz="2400" b="1" dirty="0"/>
          </a:p>
        </p:txBody>
      </p:sp>
    </p:spTree>
    <p:extLst>
      <p:ext uri="{BB962C8B-B14F-4D97-AF65-F5344CB8AC3E}">
        <p14:creationId xmlns:p14="http://schemas.microsoft.com/office/powerpoint/2010/main" val="315308199"/>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ndat.org/arphotos/367h234-01954090012414665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836712"/>
            <a:ext cx="429155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indat.org/img/tra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indat.org/img/tra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mindat.org/arphotos/250-02113370011009634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560" y="3978900"/>
            <a:ext cx="3118015" cy="217014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4115560" y="6154770"/>
            <a:ext cx="3024336" cy="369332"/>
          </a:xfrm>
          <a:prstGeom prst="rect">
            <a:avLst/>
          </a:prstGeom>
          <a:noFill/>
        </p:spPr>
        <p:txBody>
          <a:bodyPr wrap="square" rtlCol="0">
            <a:spAutoFit/>
          </a:bodyPr>
          <a:lstStyle/>
          <a:p>
            <a:pPr algn="ctr"/>
            <a:r>
              <a:rPr lang="sv-SE" dirty="0" smtClean="0"/>
              <a:t>Eudialyt</a:t>
            </a:r>
            <a:endParaRPr lang="sv-SE" dirty="0"/>
          </a:p>
        </p:txBody>
      </p:sp>
      <p:sp>
        <p:nvSpPr>
          <p:cNvPr id="4" name="textruta 3"/>
          <p:cNvSpPr txBox="1"/>
          <p:nvPr/>
        </p:nvSpPr>
        <p:spPr>
          <a:xfrm>
            <a:off x="1594106" y="187467"/>
            <a:ext cx="5616624" cy="523220"/>
          </a:xfrm>
          <a:prstGeom prst="rect">
            <a:avLst/>
          </a:prstGeom>
          <a:noFill/>
        </p:spPr>
        <p:txBody>
          <a:bodyPr wrap="square" rtlCol="0">
            <a:spAutoFit/>
          </a:bodyPr>
          <a:lstStyle/>
          <a:p>
            <a:pPr algn="ctr"/>
            <a:r>
              <a:rPr lang="sv-SE" sz="2800" dirty="0" smtClean="0"/>
              <a:t>Norra Kärr</a:t>
            </a:r>
            <a:endParaRPr lang="sv-SE" sz="2800" dirty="0"/>
          </a:p>
        </p:txBody>
      </p:sp>
    </p:spTree>
    <p:extLst>
      <p:ext uri="{BB962C8B-B14F-4D97-AF65-F5344CB8AC3E}">
        <p14:creationId xmlns:p14="http://schemas.microsoft.com/office/powerpoint/2010/main" val="4180873240"/>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4347"/>
            <a:ext cx="6492007" cy="6838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1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83568" y="116632"/>
            <a:ext cx="7920880" cy="461665"/>
          </a:xfrm>
          <a:prstGeom prst="rect">
            <a:avLst/>
          </a:prstGeom>
        </p:spPr>
        <p:txBody>
          <a:bodyPr wrap="square">
            <a:spAutoFit/>
          </a:bodyPr>
          <a:lstStyle/>
          <a:p>
            <a:pPr algn="ctr"/>
            <a:r>
              <a:rPr lang="sv-SE" sz="2400" b="1" dirty="0">
                <a:solidFill>
                  <a:srgbClr val="FF0000"/>
                </a:solidFill>
              </a:rPr>
              <a:t>REE</a:t>
            </a:r>
            <a:r>
              <a:rPr lang="sv-SE" sz="2400" b="1" dirty="0"/>
              <a:t> = </a:t>
            </a:r>
            <a:r>
              <a:rPr lang="sv-SE" sz="2400" b="1" u="sng" dirty="0">
                <a:solidFill>
                  <a:srgbClr val="FF0000"/>
                </a:solidFill>
              </a:rPr>
              <a:t>R</a:t>
            </a:r>
            <a:r>
              <a:rPr lang="sv-SE" sz="2400" b="1" dirty="0"/>
              <a:t>are </a:t>
            </a:r>
            <a:r>
              <a:rPr lang="sv-SE" sz="2400" b="1" u="sng" dirty="0">
                <a:solidFill>
                  <a:srgbClr val="FF0000"/>
                </a:solidFill>
              </a:rPr>
              <a:t>E</a:t>
            </a:r>
            <a:r>
              <a:rPr lang="sv-SE" sz="2400" b="1" dirty="0"/>
              <a:t>arth </a:t>
            </a:r>
            <a:r>
              <a:rPr lang="sv-SE" sz="2400" b="1" u="sng" dirty="0" smtClean="0">
                <a:solidFill>
                  <a:srgbClr val="FF0000"/>
                </a:solidFill>
              </a:rPr>
              <a:t>E</a:t>
            </a:r>
            <a:r>
              <a:rPr lang="sv-SE" sz="2400" b="1" dirty="0" smtClean="0"/>
              <a:t>lements (Sällsynta </a:t>
            </a:r>
            <a:r>
              <a:rPr lang="sv-SE" sz="2400" b="1" dirty="0"/>
              <a:t>jordartsmetaller</a:t>
            </a:r>
            <a:r>
              <a:rPr lang="sv-SE" sz="2400" b="1" dirty="0" smtClean="0"/>
              <a:t>)</a:t>
            </a:r>
            <a:endParaRPr lang="sv-SE" sz="1600" dirty="0"/>
          </a:p>
        </p:txBody>
      </p:sp>
      <p:sp>
        <p:nvSpPr>
          <p:cNvPr id="4" name="Rektangel 3"/>
          <p:cNvSpPr/>
          <p:nvPr/>
        </p:nvSpPr>
        <p:spPr>
          <a:xfrm>
            <a:off x="1115616" y="470574"/>
            <a:ext cx="6696744" cy="400110"/>
          </a:xfrm>
          <a:prstGeom prst="rect">
            <a:avLst/>
          </a:prstGeom>
        </p:spPr>
        <p:txBody>
          <a:bodyPr wrap="square">
            <a:spAutoFit/>
          </a:bodyPr>
          <a:lstStyle/>
          <a:p>
            <a:pPr algn="ctr"/>
            <a:r>
              <a:rPr lang="sv-SE" sz="2000" dirty="0" smtClean="0"/>
              <a:t>17 metaller </a:t>
            </a:r>
            <a:r>
              <a:rPr lang="sv-SE" sz="2000" dirty="0"/>
              <a:t>räknas tekniskt och kommersiellt till REE:</a:t>
            </a:r>
          </a:p>
        </p:txBody>
      </p:sp>
      <p:graphicFrame>
        <p:nvGraphicFramePr>
          <p:cNvPr id="5" name="Tabell 4"/>
          <p:cNvGraphicFramePr>
            <a:graphicFrameLocks noGrp="1"/>
          </p:cNvGraphicFramePr>
          <p:nvPr>
            <p:extLst>
              <p:ext uri="{D42A27DB-BD31-4B8C-83A1-F6EECF244321}">
                <p14:modId xmlns:p14="http://schemas.microsoft.com/office/powerpoint/2010/main" val="2010642646"/>
              </p:ext>
            </p:extLst>
          </p:nvPr>
        </p:nvGraphicFramePr>
        <p:xfrm>
          <a:off x="952284" y="870685"/>
          <a:ext cx="7652164" cy="5630899"/>
        </p:xfrm>
        <a:graphic>
          <a:graphicData uri="http://schemas.openxmlformats.org/drawingml/2006/table">
            <a:tbl>
              <a:tblPr firstRow="1" bandRow="1">
                <a:tableStyleId>{5C22544A-7EE6-4342-B048-85BDC9FD1C3A}</a:tableStyleId>
              </a:tblPr>
              <a:tblGrid>
                <a:gridCol w="1531485"/>
                <a:gridCol w="1008112"/>
                <a:gridCol w="1512167"/>
                <a:gridCol w="3600400"/>
              </a:tblGrid>
              <a:tr h="354593">
                <a:tc>
                  <a:txBody>
                    <a:bodyPr/>
                    <a:lstStyle/>
                    <a:p>
                      <a:r>
                        <a:rPr lang="sv-SE" dirty="0" smtClean="0"/>
                        <a:t>Atomnummer</a:t>
                      </a:r>
                      <a:endParaRPr lang="sv-SE" dirty="0"/>
                    </a:p>
                  </a:txBody>
                  <a:tcPr/>
                </a:tc>
                <a:tc>
                  <a:txBody>
                    <a:bodyPr/>
                    <a:lstStyle/>
                    <a:p>
                      <a:r>
                        <a:rPr lang="sv-SE" dirty="0" smtClean="0"/>
                        <a:t>Symbol</a:t>
                      </a:r>
                      <a:endParaRPr lang="sv-SE" dirty="0"/>
                    </a:p>
                  </a:txBody>
                  <a:tcPr/>
                </a:tc>
                <a:tc>
                  <a:txBody>
                    <a:bodyPr/>
                    <a:lstStyle/>
                    <a:p>
                      <a:r>
                        <a:rPr lang="sv-SE" dirty="0" smtClean="0"/>
                        <a:t>Namn</a:t>
                      </a:r>
                      <a:endParaRPr lang="sv-SE" dirty="0"/>
                    </a:p>
                  </a:txBody>
                  <a:tcPr/>
                </a:tc>
                <a:tc>
                  <a:txBody>
                    <a:bodyPr/>
                    <a:lstStyle/>
                    <a:p>
                      <a:r>
                        <a:rPr lang="sv-SE" dirty="0" smtClean="0"/>
                        <a:t>Indelning</a:t>
                      </a:r>
                      <a:endParaRPr lang="sv-SE" dirty="0"/>
                    </a:p>
                  </a:txBody>
                  <a:tcPr/>
                </a:tc>
              </a:tr>
              <a:tr h="299299">
                <a:tc>
                  <a:txBody>
                    <a:bodyPr/>
                    <a:lstStyle/>
                    <a:p>
                      <a:pPr algn="ctr"/>
                      <a:r>
                        <a:rPr lang="sv-SE" sz="1400" dirty="0" smtClean="0"/>
                        <a:t>21</a:t>
                      </a:r>
                      <a:endParaRPr lang="sv-SE" sz="1400" dirty="0"/>
                    </a:p>
                  </a:txBody>
                  <a:tcPr/>
                </a:tc>
                <a:tc>
                  <a:txBody>
                    <a:bodyPr/>
                    <a:lstStyle/>
                    <a:p>
                      <a:r>
                        <a:rPr lang="sv-SE" sz="1400" b="1" dirty="0" smtClean="0">
                          <a:solidFill>
                            <a:srgbClr val="FF33CC"/>
                          </a:solidFill>
                        </a:rPr>
                        <a:t>Sc</a:t>
                      </a:r>
                      <a:endParaRPr lang="sv-SE" sz="1400" b="1" dirty="0">
                        <a:solidFill>
                          <a:srgbClr val="FF33CC"/>
                        </a:solidFill>
                      </a:endParaRPr>
                    </a:p>
                  </a:txBody>
                  <a:tcPr/>
                </a:tc>
                <a:tc>
                  <a:txBody>
                    <a:bodyPr/>
                    <a:lstStyle/>
                    <a:p>
                      <a:r>
                        <a:rPr lang="sv-SE" sz="1400" b="1" dirty="0" smtClean="0">
                          <a:solidFill>
                            <a:srgbClr val="FF33CC"/>
                          </a:solidFill>
                        </a:rPr>
                        <a:t>Scandium</a:t>
                      </a:r>
                      <a:endParaRPr lang="sv-SE" sz="1400" b="1" dirty="0">
                        <a:solidFill>
                          <a:srgbClr val="FF33CC"/>
                        </a:solidFill>
                      </a:endParaRPr>
                    </a:p>
                  </a:txBody>
                  <a:tcPr/>
                </a:tc>
                <a:tc>
                  <a:txBody>
                    <a:bodyPr/>
                    <a:lstStyle/>
                    <a:p>
                      <a:endParaRPr lang="sv-SE" sz="1400" b="1" dirty="0"/>
                    </a:p>
                  </a:txBody>
                  <a:tcPr/>
                </a:tc>
              </a:tr>
              <a:tr h="299299">
                <a:tc>
                  <a:txBody>
                    <a:bodyPr/>
                    <a:lstStyle/>
                    <a:p>
                      <a:pPr algn="ctr"/>
                      <a:r>
                        <a:rPr lang="sv-SE" sz="1400" dirty="0" smtClean="0"/>
                        <a:t>57</a:t>
                      </a:r>
                      <a:endParaRPr lang="sv-SE" sz="1400" dirty="0"/>
                    </a:p>
                  </a:txBody>
                  <a:tcPr/>
                </a:tc>
                <a:tc>
                  <a:txBody>
                    <a:bodyPr/>
                    <a:lstStyle/>
                    <a:p>
                      <a:r>
                        <a:rPr lang="sv-SE" sz="1400" b="1" dirty="0" smtClean="0">
                          <a:solidFill>
                            <a:srgbClr val="FF33CC"/>
                          </a:solidFill>
                        </a:rPr>
                        <a:t>La</a:t>
                      </a:r>
                      <a:endParaRPr lang="sv-SE" sz="1400" b="1" dirty="0">
                        <a:solidFill>
                          <a:srgbClr val="FF33CC"/>
                        </a:solidFill>
                      </a:endParaRPr>
                    </a:p>
                  </a:txBody>
                  <a:tcPr/>
                </a:tc>
                <a:tc>
                  <a:txBody>
                    <a:bodyPr/>
                    <a:lstStyle/>
                    <a:p>
                      <a:r>
                        <a:rPr lang="sv-SE" sz="1400" b="1" dirty="0" smtClean="0">
                          <a:solidFill>
                            <a:srgbClr val="FF33CC"/>
                          </a:solidFill>
                        </a:rPr>
                        <a:t>Lantan</a:t>
                      </a:r>
                      <a:endParaRPr lang="sv-SE" sz="1400" b="1" dirty="0">
                        <a:solidFill>
                          <a:srgbClr val="FF33CC"/>
                        </a:solidFill>
                      </a:endParaRPr>
                    </a:p>
                  </a:txBody>
                  <a:tcPr/>
                </a:tc>
                <a:tc>
                  <a:txBody>
                    <a:bodyPr/>
                    <a:lstStyle/>
                    <a:p>
                      <a:endParaRPr lang="sv-SE" sz="1400" b="1" dirty="0"/>
                    </a:p>
                  </a:txBody>
                  <a:tcPr/>
                </a:tc>
              </a:tr>
              <a:tr h="299299">
                <a:tc>
                  <a:txBody>
                    <a:bodyPr/>
                    <a:lstStyle/>
                    <a:p>
                      <a:pPr marL="0" algn="ctr" defTabSz="914400" rtl="0" eaLnBrk="1" latinLnBrk="0" hangingPunct="1"/>
                      <a:r>
                        <a:rPr lang="sv-SE" sz="1400" kern="1200" dirty="0" smtClean="0">
                          <a:solidFill>
                            <a:schemeClr val="dk1"/>
                          </a:solidFill>
                          <a:latin typeface="+mn-lt"/>
                          <a:ea typeface="+mn-ea"/>
                          <a:cs typeface="+mn-cs"/>
                        </a:rPr>
                        <a:t>58</a:t>
                      </a:r>
                      <a:endParaRPr lang="sv-SE" sz="1400" kern="1200" dirty="0">
                        <a:solidFill>
                          <a:schemeClr val="dk1"/>
                        </a:solidFill>
                        <a:latin typeface="+mn-lt"/>
                        <a:ea typeface="+mn-ea"/>
                        <a:cs typeface="+mn-cs"/>
                      </a:endParaRPr>
                    </a:p>
                  </a:txBody>
                  <a:tcPr/>
                </a:tc>
                <a:tc>
                  <a:txBody>
                    <a:bodyPr/>
                    <a:lstStyle/>
                    <a:p>
                      <a:r>
                        <a:rPr lang="sv-SE" sz="1400" b="1" dirty="0" smtClean="0">
                          <a:solidFill>
                            <a:srgbClr val="1A921A"/>
                          </a:solidFill>
                        </a:rPr>
                        <a:t>Ce</a:t>
                      </a:r>
                      <a:endParaRPr lang="sv-SE" sz="1400" b="1" dirty="0">
                        <a:solidFill>
                          <a:srgbClr val="1A921A"/>
                        </a:solidFill>
                      </a:endParaRPr>
                    </a:p>
                  </a:txBody>
                  <a:tcPr/>
                </a:tc>
                <a:tc>
                  <a:txBody>
                    <a:bodyPr/>
                    <a:lstStyle/>
                    <a:p>
                      <a:r>
                        <a:rPr lang="sv-SE" sz="1400" b="1" dirty="0" smtClean="0">
                          <a:solidFill>
                            <a:srgbClr val="1A921A"/>
                          </a:solidFill>
                        </a:rPr>
                        <a:t>Cerium</a:t>
                      </a:r>
                      <a:endParaRPr lang="sv-SE" sz="1400" b="1" dirty="0">
                        <a:solidFill>
                          <a:srgbClr val="1A921A"/>
                        </a:solidFill>
                      </a:endParaRPr>
                    </a:p>
                  </a:txBody>
                  <a:tcPr/>
                </a:tc>
                <a:tc>
                  <a:txBody>
                    <a:bodyPr/>
                    <a:lstStyle/>
                    <a:p>
                      <a:endParaRPr lang="sv-SE" sz="1400" dirty="0"/>
                    </a:p>
                  </a:txBody>
                  <a:tcPr/>
                </a:tc>
              </a:tr>
              <a:tr h="341671">
                <a:tc>
                  <a:txBody>
                    <a:bodyPr/>
                    <a:lstStyle/>
                    <a:p>
                      <a:pPr marL="0" algn="ctr" defTabSz="914400" rtl="0" eaLnBrk="1" latinLnBrk="0" hangingPunct="1"/>
                      <a:r>
                        <a:rPr lang="sv-SE" sz="1400" kern="1200" dirty="0" smtClean="0">
                          <a:solidFill>
                            <a:schemeClr val="dk1"/>
                          </a:solidFill>
                          <a:latin typeface="+mn-lt"/>
                          <a:ea typeface="+mn-ea"/>
                          <a:cs typeface="+mn-cs"/>
                        </a:rPr>
                        <a:t>59</a:t>
                      </a:r>
                      <a:endParaRPr lang="sv-SE" sz="1400" kern="1200" dirty="0">
                        <a:solidFill>
                          <a:schemeClr val="dk1"/>
                        </a:solidFill>
                        <a:latin typeface="+mn-lt"/>
                        <a:ea typeface="+mn-ea"/>
                        <a:cs typeface="+mn-cs"/>
                      </a:endParaRPr>
                    </a:p>
                  </a:txBody>
                  <a:tcPr/>
                </a:tc>
                <a:tc>
                  <a:txBody>
                    <a:bodyPr/>
                    <a:lstStyle/>
                    <a:p>
                      <a:r>
                        <a:rPr lang="sv-SE" sz="1400" b="1" dirty="0" smtClean="0">
                          <a:solidFill>
                            <a:srgbClr val="1A921A"/>
                          </a:solidFill>
                        </a:rPr>
                        <a:t>Pr</a:t>
                      </a:r>
                      <a:endParaRPr lang="sv-SE" sz="1400" b="1" dirty="0">
                        <a:solidFill>
                          <a:srgbClr val="1A921A"/>
                        </a:solidFill>
                      </a:endParaRPr>
                    </a:p>
                  </a:txBody>
                  <a:tcPr/>
                </a:tc>
                <a:tc>
                  <a:txBody>
                    <a:bodyPr/>
                    <a:lstStyle/>
                    <a:p>
                      <a:r>
                        <a:rPr lang="sv-SE" sz="1400" b="1" dirty="0" smtClean="0">
                          <a:solidFill>
                            <a:srgbClr val="1A921A"/>
                          </a:solidFill>
                        </a:rPr>
                        <a:t>Praseodym</a:t>
                      </a:r>
                      <a:endParaRPr lang="sv-SE" sz="1400" b="1" dirty="0">
                        <a:solidFill>
                          <a:srgbClr val="1A921A"/>
                        </a:solidFill>
                      </a:endParaRPr>
                    </a:p>
                  </a:txBody>
                  <a:tcPr/>
                </a:tc>
                <a:tc>
                  <a:txBody>
                    <a:bodyPr/>
                    <a:lstStyle/>
                    <a:p>
                      <a:endParaRPr lang="sv-SE" sz="1400" dirty="0"/>
                    </a:p>
                  </a:txBody>
                  <a:tcPr/>
                </a:tc>
              </a:tr>
              <a:tr h="308689">
                <a:tc>
                  <a:txBody>
                    <a:bodyPr/>
                    <a:lstStyle/>
                    <a:p>
                      <a:pPr marL="0" algn="ctr" defTabSz="914400" rtl="0" eaLnBrk="1" latinLnBrk="0" hangingPunct="1"/>
                      <a:r>
                        <a:rPr lang="sv-SE" sz="1400" kern="1200" dirty="0" smtClean="0">
                          <a:solidFill>
                            <a:schemeClr val="dk1"/>
                          </a:solidFill>
                          <a:latin typeface="+mn-lt"/>
                          <a:ea typeface="+mn-ea"/>
                          <a:cs typeface="+mn-cs"/>
                        </a:rPr>
                        <a:t>60</a:t>
                      </a:r>
                      <a:endParaRPr lang="sv-SE" sz="1400" kern="1200" dirty="0">
                        <a:solidFill>
                          <a:schemeClr val="dk1"/>
                        </a:solidFill>
                        <a:latin typeface="+mn-lt"/>
                        <a:ea typeface="+mn-ea"/>
                        <a:cs typeface="+mn-cs"/>
                      </a:endParaRPr>
                    </a:p>
                  </a:txBody>
                  <a:tcPr/>
                </a:tc>
                <a:tc>
                  <a:txBody>
                    <a:bodyPr/>
                    <a:lstStyle/>
                    <a:p>
                      <a:r>
                        <a:rPr lang="sv-SE" sz="1400" b="1" dirty="0" smtClean="0">
                          <a:solidFill>
                            <a:srgbClr val="1A921A"/>
                          </a:solidFill>
                        </a:rPr>
                        <a:t>Nd</a:t>
                      </a:r>
                      <a:endParaRPr lang="sv-SE" sz="1400" b="1" dirty="0">
                        <a:solidFill>
                          <a:srgbClr val="1A921A"/>
                        </a:solidFill>
                      </a:endParaRPr>
                    </a:p>
                  </a:txBody>
                  <a:tcPr/>
                </a:tc>
                <a:tc>
                  <a:txBody>
                    <a:bodyPr/>
                    <a:lstStyle/>
                    <a:p>
                      <a:r>
                        <a:rPr lang="sv-SE" sz="1400" b="1" dirty="0" smtClean="0">
                          <a:solidFill>
                            <a:srgbClr val="1A921A"/>
                          </a:solidFill>
                        </a:rPr>
                        <a:t>Neodym</a:t>
                      </a:r>
                      <a:endParaRPr lang="sv-SE" sz="1400" b="1" dirty="0">
                        <a:solidFill>
                          <a:srgbClr val="1A921A"/>
                        </a:solidFill>
                      </a:endParaRPr>
                    </a:p>
                  </a:txBody>
                  <a:tcPr/>
                </a:tc>
                <a:tc>
                  <a:txBody>
                    <a:bodyPr/>
                    <a:lstStyle/>
                    <a:p>
                      <a:endParaRPr lang="sv-SE" sz="1400" dirty="0"/>
                    </a:p>
                  </a:txBody>
                  <a:tcPr/>
                </a:tc>
              </a:tr>
              <a:tr h="308689">
                <a:tc>
                  <a:txBody>
                    <a:bodyPr/>
                    <a:lstStyle/>
                    <a:p>
                      <a:pPr marL="0" algn="ctr" defTabSz="914400" rtl="0" eaLnBrk="1" latinLnBrk="0" hangingPunct="1"/>
                      <a:r>
                        <a:rPr lang="sv-SE" sz="1400" kern="1200" dirty="0" smtClean="0">
                          <a:solidFill>
                            <a:schemeClr val="dk1"/>
                          </a:solidFill>
                          <a:latin typeface="+mn-lt"/>
                          <a:ea typeface="+mn-ea"/>
                          <a:cs typeface="+mn-cs"/>
                        </a:rPr>
                        <a:t>61</a:t>
                      </a:r>
                      <a:endParaRPr lang="sv-SE" sz="1400" kern="1200" dirty="0">
                        <a:solidFill>
                          <a:schemeClr val="dk1"/>
                        </a:solidFill>
                        <a:latin typeface="+mn-lt"/>
                        <a:ea typeface="+mn-ea"/>
                        <a:cs typeface="+mn-cs"/>
                      </a:endParaRPr>
                    </a:p>
                  </a:txBody>
                  <a:tcPr/>
                </a:tc>
                <a:tc>
                  <a:txBody>
                    <a:bodyPr/>
                    <a:lstStyle/>
                    <a:p>
                      <a:r>
                        <a:rPr lang="sv-SE" sz="1400" b="1" dirty="0" smtClean="0">
                          <a:solidFill>
                            <a:srgbClr val="1A921A"/>
                          </a:solidFill>
                        </a:rPr>
                        <a:t>Pm</a:t>
                      </a:r>
                      <a:endParaRPr lang="sv-SE" sz="1400" b="1" dirty="0">
                        <a:solidFill>
                          <a:srgbClr val="1A921A"/>
                        </a:solidFill>
                      </a:endParaRPr>
                    </a:p>
                  </a:txBody>
                  <a:tcPr/>
                </a:tc>
                <a:tc>
                  <a:txBody>
                    <a:bodyPr/>
                    <a:lstStyle/>
                    <a:p>
                      <a:r>
                        <a:rPr lang="sv-SE" sz="1400" b="1" dirty="0" smtClean="0">
                          <a:solidFill>
                            <a:srgbClr val="1A921A"/>
                          </a:solidFill>
                        </a:rPr>
                        <a:t>Prometium</a:t>
                      </a:r>
                      <a:endParaRPr lang="sv-SE" sz="1400" b="1" dirty="0">
                        <a:solidFill>
                          <a:srgbClr val="1A921A"/>
                        </a:solidFill>
                      </a:endParaRPr>
                    </a:p>
                  </a:txBody>
                  <a:tcPr/>
                </a:tc>
                <a:tc>
                  <a:txBody>
                    <a:bodyPr/>
                    <a:lstStyle/>
                    <a:p>
                      <a:endParaRPr lang="sv-SE" sz="1400" dirty="0"/>
                    </a:p>
                  </a:txBody>
                  <a:tcPr/>
                </a:tc>
              </a:tr>
              <a:tr h="308689">
                <a:tc>
                  <a:txBody>
                    <a:bodyPr/>
                    <a:lstStyle/>
                    <a:p>
                      <a:pPr marL="0" algn="ctr" defTabSz="914400" rtl="0" eaLnBrk="1" latinLnBrk="0" hangingPunct="1"/>
                      <a:r>
                        <a:rPr lang="sv-SE" sz="1400" kern="1200" dirty="0" smtClean="0">
                          <a:solidFill>
                            <a:schemeClr val="dk1"/>
                          </a:solidFill>
                          <a:latin typeface="+mn-lt"/>
                          <a:ea typeface="+mn-ea"/>
                          <a:cs typeface="+mn-cs"/>
                        </a:rPr>
                        <a:t>62</a:t>
                      </a:r>
                      <a:endParaRPr lang="sv-SE" sz="1400" kern="1200" dirty="0">
                        <a:solidFill>
                          <a:schemeClr val="dk1"/>
                        </a:solidFill>
                        <a:latin typeface="+mn-lt"/>
                        <a:ea typeface="+mn-ea"/>
                        <a:cs typeface="+mn-cs"/>
                      </a:endParaRPr>
                    </a:p>
                  </a:txBody>
                  <a:tcPr/>
                </a:tc>
                <a:tc>
                  <a:txBody>
                    <a:bodyPr/>
                    <a:lstStyle/>
                    <a:p>
                      <a:r>
                        <a:rPr lang="sv-SE" sz="1400" b="1" dirty="0" smtClean="0">
                          <a:solidFill>
                            <a:srgbClr val="1A921A"/>
                          </a:solidFill>
                        </a:rPr>
                        <a:t>Sm</a:t>
                      </a:r>
                      <a:endParaRPr lang="sv-SE" sz="1400" b="1" dirty="0">
                        <a:solidFill>
                          <a:srgbClr val="1A921A"/>
                        </a:solidFill>
                      </a:endParaRPr>
                    </a:p>
                  </a:txBody>
                  <a:tcPr/>
                </a:tc>
                <a:tc>
                  <a:txBody>
                    <a:bodyPr/>
                    <a:lstStyle/>
                    <a:p>
                      <a:r>
                        <a:rPr lang="sv-SE" sz="1400" b="1" dirty="0" smtClean="0">
                          <a:solidFill>
                            <a:srgbClr val="1A921A"/>
                          </a:solidFill>
                        </a:rPr>
                        <a:t>Samarium</a:t>
                      </a:r>
                      <a:endParaRPr lang="sv-SE" sz="1400" b="1" dirty="0">
                        <a:solidFill>
                          <a:srgbClr val="1A921A"/>
                        </a:solidFill>
                      </a:endParaRPr>
                    </a:p>
                  </a:txBody>
                  <a:tcPr/>
                </a:tc>
                <a:tc>
                  <a:txBody>
                    <a:bodyPr/>
                    <a:lstStyle/>
                    <a:p>
                      <a:endParaRPr lang="sv-SE" sz="1400" dirty="0"/>
                    </a:p>
                  </a:txBody>
                  <a:tcPr/>
                </a:tc>
              </a:tr>
              <a:tr h="308689">
                <a:tc>
                  <a:txBody>
                    <a:bodyPr/>
                    <a:lstStyle/>
                    <a:p>
                      <a:pPr marL="0" algn="ctr" defTabSz="914400" rtl="0" eaLnBrk="1" latinLnBrk="0" hangingPunct="1"/>
                      <a:r>
                        <a:rPr lang="sv-SE" sz="1400" kern="1200" dirty="0" smtClean="0">
                          <a:solidFill>
                            <a:schemeClr val="dk1"/>
                          </a:solidFill>
                          <a:latin typeface="+mn-lt"/>
                          <a:ea typeface="+mn-ea"/>
                          <a:cs typeface="+mn-cs"/>
                        </a:rPr>
                        <a:t>63</a:t>
                      </a:r>
                      <a:endParaRPr lang="sv-SE" sz="1400" kern="1200" dirty="0">
                        <a:solidFill>
                          <a:schemeClr val="dk1"/>
                        </a:solidFill>
                        <a:latin typeface="+mn-lt"/>
                        <a:ea typeface="+mn-ea"/>
                        <a:cs typeface="+mn-cs"/>
                      </a:endParaRPr>
                    </a:p>
                  </a:txBody>
                  <a:tcPr/>
                </a:tc>
                <a:tc>
                  <a:txBody>
                    <a:bodyPr/>
                    <a:lstStyle/>
                    <a:p>
                      <a:r>
                        <a:rPr lang="sv-SE" sz="1400" b="1" dirty="0" smtClean="0">
                          <a:solidFill>
                            <a:srgbClr val="002060"/>
                          </a:solidFill>
                        </a:rPr>
                        <a:t>Eu</a:t>
                      </a:r>
                      <a:endParaRPr lang="sv-SE" sz="1400" b="1" dirty="0">
                        <a:solidFill>
                          <a:srgbClr val="002060"/>
                        </a:solidFill>
                      </a:endParaRPr>
                    </a:p>
                  </a:txBody>
                  <a:tcPr/>
                </a:tc>
                <a:tc>
                  <a:txBody>
                    <a:bodyPr/>
                    <a:lstStyle/>
                    <a:p>
                      <a:r>
                        <a:rPr lang="sv-SE" sz="1400" b="1" dirty="0" smtClean="0">
                          <a:solidFill>
                            <a:srgbClr val="002060"/>
                          </a:solidFill>
                        </a:rPr>
                        <a:t>Europium</a:t>
                      </a:r>
                      <a:endParaRPr lang="sv-SE" sz="1400" b="1" dirty="0">
                        <a:solidFill>
                          <a:srgbClr val="002060"/>
                        </a:solidFill>
                      </a:endParaRPr>
                    </a:p>
                  </a:txBody>
                  <a:tcPr/>
                </a:tc>
                <a:tc>
                  <a:txBody>
                    <a:bodyPr/>
                    <a:lstStyle/>
                    <a:p>
                      <a:endParaRPr lang="sv-SE" sz="1400" dirty="0"/>
                    </a:p>
                  </a:txBody>
                  <a:tcPr/>
                </a:tc>
              </a:tr>
              <a:tr h="308689">
                <a:tc>
                  <a:txBody>
                    <a:bodyPr/>
                    <a:lstStyle/>
                    <a:p>
                      <a:pPr marL="0" algn="ctr" defTabSz="914400" rtl="0" eaLnBrk="1" latinLnBrk="0" hangingPunct="1"/>
                      <a:r>
                        <a:rPr lang="sv-SE" sz="1400" kern="1200" dirty="0" smtClean="0">
                          <a:solidFill>
                            <a:schemeClr val="dk1"/>
                          </a:solidFill>
                          <a:latin typeface="+mn-lt"/>
                          <a:ea typeface="+mn-ea"/>
                          <a:cs typeface="+mn-cs"/>
                        </a:rPr>
                        <a:t>64</a:t>
                      </a:r>
                      <a:endParaRPr lang="sv-SE" sz="1400" kern="1200" dirty="0">
                        <a:solidFill>
                          <a:schemeClr val="dk1"/>
                        </a:solidFill>
                        <a:latin typeface="+mn-lt"/>
                        <a:ea typeface="+mn-ea"/>
                        <a:cs typeface="+mn-cs"/>
                      </a:endParaRPr>
                    </a:p>
                  </a:txBody>
                  <a:tcPr/>
                </a:tc>
                <a:tc>
                  <a:txBody>
                    <a:bodyPr/>
                    <a:lstStyle/>
                    <a:p>
                      <a:r>
                        <a:rPr lang="sv-SE" sz="1400" b="1" dirty="0" smtClean="0">
                          <a:solidFill>
                            <a:srgbClr val="002060"/>
                          </a:solidFill>
                        </a:rPr>
                        <a:t>Gd</a:t>
                      </a:r>
                      <a:endParaRPr lang="sv-SE" sz="1400" b="1" dirty="0">
                        <a:solidFill>
                          <a:srgbClr val="002060"/>
                        </a:solidFill>
                      </a:endParaRPr>
                    </a:p>
                  </a:txBody>
                  <a:tcPr/>
                </a:tc>
                <a:tc>
                  <a:txBody>
                    <a:bodyPr/>
                    <a:lstStyle/>
                    <a:p>
                      <a:r>
                        <a:rPr lang="sv-SE" sz="1400" b="1" dirty="0" smtClean="0">
                          <a:solidFill>
                            <a:srgbClr val="002060"/>
                          </a:solidFill>
                        </a:rPr>
                        <a:t>Gadolinium</a:t>
                      </a:r>
                      <a:endParaRPr lang="sv-SE" sz="1400" b="1" dirty="0">
                        <a:solidFill>
                          <a:srgbClr val="002060"/>
                        </a:solidFill>
                      </a:endParaRPr>
                    </a:p>
                  </a:txBody>
                  <a:tcPr/>
                </a:tc>
                <a:tc>
                  <a:txBody>
                    <a:bodyPr/>
                    <a:lstStyle/>
                    <a:p>
                      <a:endParaRPr lang="sv-SE" sz="1400" b="1" dirty="0"/>
                    </a:p>
                  </a:txBody>
                  <a:tcPr/>
                </a:tc>
              </a:tr>
              <a:tr h="308689">
                <a:tc>
                  <a:txBody>
                    <a:bodyPr/>
                    <a:lstStyle/>
                    <a:p>
                      <a:pPr marL="0" algn="ctr" defTabSz="914400" rtl="0" eaLnBrk="1" latinLnBrk="0" hangingPunct="1"/>
                      <a:r>
                        <a:rPr lang="sv-SE" sz="1400" kern="1200" dirty="0" smtClean="0">
                          <a:solidFill>
                            <a:schemeClr val="dk1"/>
                          </a:solidFill>
                          <a:latin typeface="+mn-lt"/>
                          <a:ea typeface="+mn-ea"/>
                          <a:cs typeface="+mn-cs"/>
                        </a:rPr>
                        <a:t>65</a:t>
                      </a:r>
                      <a:endParaRPr lang="sv-SE" sz="1400" kern="1200" dirty="0">
                        <a:solidFill>
                          <a:schemeClr val="dk1"/>
                        </a:solidFill>
                        <a:latin typeface="+mn-lt"/>
                        <a:ea typeface="+mn-ea"/>
                        <a:cs typeface="+mn-cs"/>
                      </a:endParaRPr>
                    </a:p>
                  </a:txBody>
                  <a:tcPr/>
                </a:tc>
                <a:tc>
                  <a:txBody>
                    <a:bodyPr/>
                    <a:lstStyle/>
                    <a:p>
                      <a:r>
                        <a:rPr lang="sv-SE" sz="1400" b="1" dirty="0" smtClean="0">
                          <a:solidFill>
                            <a:schemeClr val="tx2">
                              <a:lumMod val="75000"/>
                            </a:schemeClr>
                          </a:solidFill>
                        </a:rPr>
                        <a:t>Tb</a:t>
                      </a:r>
                      <a:endParaRPr lang="sv-SE" sz="1400" b="1" dirty="0">
                        <a:solidFill>
                          <a:schemeClr val="tx2">
                            <a:lumMod val="75000"/>
                          </a:schemeClr>
                        </a:solidFill>
                      </a:endParaRPr>
                    </a:p>
                  </a:txBody>
                  <a:tcPr/>
                </a:tc>
                <a:tc>
                  <a:txBody>
                    <a:bodyPr/>
                    <a:lstStyle/>
                    <a:p>
                      <a:r>
                        <a:rPr lang="sv-SE" sz="1400" b="1" dirty="0" smtClean="0">
                          <a:solidFill>
                            <a:schemeClr val="tx2">
                              <a:lumMod val="75000"/>
                            </a:schemeClr>
                          </a:solidFill>
                        </a:rPr>
                        <a:t>Terbium</a:t>
                      </a:r>
                      <a:endParaRPr lang="sv-SE" sz="1400" b="1" dirty="0">
                        <a:solidFill>
                          <a:schemeClr val="tx2">
                            <a:lumMod val="75000"/>
                          </a:schemeClr>
                        </a:solidFill>
                      </a:endParaRPr>
                    </a:p>
                  </a:txBody>
                  <a:tcPr/>
                </a:tc>
                <a:tc>
                  <a:txBody>
                    <a:bodyPr/>
                    <a:lstStyle/>
                    <a:p>
                      <a:endParaRPr lang="sv-SE" sz="1400" dirty="0"/>
                    </a:p>
                  </a:txBody>
                  <a:tcPr/>
                </a:tc>
              </a:tr>
              <a:tr h="308689">
                <a:tc>
                  <a:txBody>
                    <a:bodyPr/>
                    <a:lstStyle/>
                    <a:p>
                      <a:pPr marL="0" algn="ctr" defTabSz="914400" rtl="0" eaLnBrk="1" latinLnBrk="0" hangingPunct="1"/>
                      <a:r>
                        <a:rPr lang="sv-SE" sz="1400" kern="1200" dirty="0" smtClean="0">
                          <a:solidFill>
                            <a:schemeClr val="dk1"/>
                          </a:solidFill>
                          <a:latin typeface="+mn-lt"/>
                          <a:ea typeface="+mn-ea"/>
                          <a:cs typeface="+mn-cs"/>
                        </a:rPr>
                        <a:t>66</a:t>
                      </a:r>
                      <a:endParaRPr lang="sv-SE" sz="1400" kern="1200" dirty="0">
                        <a:solidFill>
                          <a:schemeClr val="dk1"/>
                        </a:solidFill>
                        <a:latin typeface="+mn-lt"/>
                        <a:ea typeface="+mn-ea"/>
                        <a:cs typeface="+mn-cs"/>
                      </a:endParaRPr>
                    </a:p>
                  </a:txBody>
                  <a:tcPr/>
                </a:tc>
                <a:tc>
                  <a:txBody>
                    <a:bodyPr/>
                    <a:lstStyle/>
                    <a:p>
                      <a:r>
                        <a:rPr lang="sv-SE" sz="1400" b="1" dirty="0" smtClean="0">
                          <a:solidFill>
                            <a:schemeClr val="tx2">
                              <a:lumMod val="75000"/>
                            </a:schemeClr>
                          </a:solidFill>
                        </a:rPr>
                        <a:t>Dy</a:t>
                      </a:r>
                      <a:endParaRPr lang="sv-SE" sz="1400" b="1" dirty="0">
                        <a:solidFill>
                          <a:schemeClr val="tx2">
                            <a:lumMod val="75000"/>
                          </a:schemeClr>
                        </a:solidFill>
                      </a:endParaRPr>
                    </a:p>
                  </a:txBody>
                  <a:tcPr/>
                </a:tc>
                <a:tc>
                  <a:txBody>
                    <a:bodyPr/>
                    <a:lstStyle/>
                    <a:p>
                      <a:r>
                        <a:rPr lang="sv-SE" sz="1400" b="1" dirty="0" smtClean="0">
                          <a:solidFill>
                            <a:schemeClr val="tx2">
                              <a:lumMod val="75000"/>
                            </a:schemeClr>
                          </a:solidFill>
                        </a:rPr>
                        <a:t>Dysprosium</a:t>
                      </a:r>
                      <a:endParaRPr lang="sv-SE" sz="1400" b="1" dirty="0">
                        <a:solidFill>
                          <a:schemeClr val="tx2">
                            <a:lumMod val="75000"/>
                          </a:schemeClr>
                        </a:solidFill>
                      </a:endParaRPr>
                    </a:p>
                  </a:txBody>
                  <a:tcPr/>
                </a:tc>
                <a:tc>
                  <a:txBody>
                    <a:bodyPr/>
                    <a:lstStyle/>
                    <a:p>
                      <a:endParaRPr lang="sv-SE" sz="1400" dirty="0"/>
                    </a:p>
                  </a:txBody>
                  <a:tcPr/>
                </a:tc>
              </a:tr>
              <a:tr h="308689">
                <a:tc>
                  <a:txBody>
                    <a:bodyPr/>
                    <a:lstStyle/>
                    <a:p>
                      <a:pPr marL="0" algn="ctr" defTabSz="914400" rtl="0" eaLnBrk="1" latinLnBrk="0" hangingPunct="1"/>
                      <a:r>
                        <a:rPr lang="sv-SE" sz="1400" kern="1200" dirty="0" smtClean="0">
                          <a:solidFill>
                            <a:schemeClr val="dk1"/>
                          </a:solidFill>
                          <a:latin typeface="+mn-lt"/>
                          <a:ea typeface="+mn-ea"/>
                          <a:cs typeface="+mn-cs"/>
                        </a:rPr>
                        <a:t>67</a:t>
                      </a:r>
                      <a:endParaRPr lang="sv-SE" sz="1400" kern="1200" dirty="0">
                        <a:solidFill>
                          <a:schemeClr val="dk1"/>
                        </a:solidFill>
                        <a:latin typeface="+mn-lt"/>
                        <a:ea typeface="+mn-ea"/>
                        <a:cs typeface="+mn-cs"/>
                      </a:endParaRPr>
                    </a:p>
                  </a:txBody>
                  <a:tcPr/>
                </a:tc>
                <a:tc>
                  <a:txBody>
                    <a:bodyPr/>
                    <a:lstStyle/>
                    <a:p>
                      <a:r>
                        <a:rPr lang="sv-SE" sz="1400" b="1" dirty="0" smtClean="0">
                          <a:solidFill>
                            <a:schemeClr val="tx2">
                              <a:lumMod val="75000"/>
                            </a:schemeClr>
                          </a:solidFill>
                        </a:rPr>
                        <a:t>Ho</a:t>
                      </a:r>
                      <a:endParaRPr lang="sv-SE" sz="1400" b="1" dirty="0">
                        <a:solidFill>
                          <a:schemeClr val="tx2">
                            <a:lumMod val="75000"/>
                          </a:schemeClr>
                        </a:solidFill>
                      </a:endParaRPr>
                    </a:p>
                  </a:txBody>
                  <a:tcPr/>
                </a:tc>
                <a:tc>
                  <a:txBody>
                    <a:bodyPr/>
                    <a:lstStyle/>
                    <a:p>
                      <a:r>
                        <a:rPr lang="sv-SE" sz="1400" b="1" dirty="0" smtClean="0">
                          <a:solidFill>
                            <a:schemeClr val="tx2">
                              <a:lumMod val="75000"/>
                            </a:schemeClr>
                          </a:solidFill>
                        </a:rPr>
                        <a:t>Holmium</a:t>
                      </a:r>
                      <a:endParaRPr lang="sv-SE" sz="1400" b="1" dirty="0">
                        <a:solidFill>
                          <a:schemeClr val="tx2">
                            <a:lumMod val="75000"/>
                          </a:schemeClr>
                        </a:solidFill>
                      </a:endParaRPr>
                    </a:p>
                  </a:txBody>
                  <a:tcPr/>
                </a:tc>
                <a:tc>
                  <a:txBody>
                    <a:bodyPr/>
                    <a:lstStyle/>
                    <a:p>
                      <a:endParaRPr lang="sv-SE" sz="1400" dirty="0"/>
                    </a:p>
                  </a:txBody>
                  <a:tcPr/>
                </a:tc>
              </a:tr>
              <a:tr h="308689">
                <a:tc>
                  <a:txBody>
                    <a:bodyPr/>
                    <a:lstStyle/>
                    <a:p>
                      <a:pPr marL="0" algn="ctr" defTabSz="914400" rtl="0" eaLnBrk="1" latinLnBrk="0" hangingPunct="1"/>
                      <a:r>
                        <a:rPr lang="sv-SE" sz="1400" kern="1200" dirty="0" smtClean="0">
                          <a:solidFill>
                            <a:schemeClr val="dk1"/>
                          </a:solidFill>
                          <a:latin typeface="+mn-lt"/>
                          <a:ea typeface="+mn-ea"/>
                          <a:cs typeface="+mn-cs"/>
                        </a:rPr>
                        <a:t>68</a:t>
                      </a:r>
                      <a:endParaRPr lang="sv-SE" sz="1400" kern="1200" dirty="0">
                        <a:solidFill>
                          <a:schemeClr val="dk1"/>
                        </a:solidFill>
                        <a:latin typeface="+mn-lt"/>
                        <a:ea typeface="+mn-ea"/>
                        <a:cs typeface="+mn-cs"/>
                      </a:endParaRPr>
                    </a:p>
                  </a:txBody>
                  <a:tcPr/>
                </a:tc>
                <a:tc>
                  <a:txBody>
                    <a:bodyPr/>
                    <a:lstStyle/>
                    <a:p>
                      <a:r>
                        <a:rPr lang="sv-SE" sz="1400" b="1" dirty="0" smtClean="0">
                          <a:solidFill>
                            <a:schemeClr val="tx2">
                              <a:lumMod val="75000"/>
                            </a:schemeClr>
                          </a:solidFill>
                        </a:rPr>
                        <a:t>Er</a:t>
                      </a:r>
                      <a:endParaRPr lang="sv-SE" sz="1400" b="1" dirty="0">
                        <a:solidFill>
                          <a:schemeClr val="tx2">
                            <a:lumMod val="75000"/>
                          </a:schemeClr>
                        </a:solidFill>
                      </a:endParaRPr>
                    </a:p>
                  </a:txBody>
                  <a:tcPr/>
                </a:tc>
                <a:tc>
                  <a:txBody>
                    <a:bodyPr/>
                    <a:lstStyle/>
                    <a:p>
                      <a:r>
                        <a:rPr lang="sv-SE" sz="1400" b="1" dirty="0" smtClean="0">
                          <a:solidFill>
                            <a:schemeClr val="tx2">
                              <a:lumMod val="75000"/>
                            </a:schemeClr>
                          </a:solidFill>
                        </a:rPr>
                        <a:t>Erbium</a:t>
                      </a:r>
                      <a:endParaRPr lang="sv-SE" sz="1400" b="1" dirty="0">
                        <a:solidFill>
                          <a:schemeClr val="tx2">
                            <a:lumMod val="75000"/>
                          </a:schemeClr>
                        </a:solidFill>
                      </a:endParaRPr>
                    </a:p>
                  </a:txBody>
                  <a:tcPr/>
                </a:tc>
                <a:tc>
                  <a:txBody>
                    <a:bodyPr/>
                    <a:lstStyle/>
                    <a:p>
                      <a:endParaRPr lang="sv-SE" sz="1400" dirty="0"/>
                    </a:p>
                  </a:txBody>
                  <a:tcPr/>
                </a:tc>
              </a:tr>
              <a:tr h="308689">
                <a:tc>
                  <a:txBody>
                    <a:bodyPr/>
                    <a:lstStyle/>
                    <a:p>
                      <a:pPr marL="0" algn="ctr" defTabSz="914400" rtl="0" eaLnBrk="1" latinLnBrk="0" hangingPunct="1"/>
                      <a:r>
                        <a:rPr lang="sv-SE" sz="1400" kern="1200" dirty="0" smtClean="0">
                          <a:solidFill>
                            <a:schemeClr val="dk1"/>
                          </a:solidFill>
                          <a:latin typeface="+mn-lt"/>
                          <a:ea typeface="+mn-ea"/>
                          <a:cs typeface="+mn-cs"/>
                        </a:rPr>
                        <a:t>69</a:t>
                      </a:r>
                      <a:endParaRPr lang="sv-SE" sz="1400" kern="1200" dirty="0">
                        <a:solidFill>
                          <a:schemeClr val="dk1"/>
                        </a:solidFill>
                        <a:latin typeface="+mn-lt"/>
                        <a:ea typeface="+mn-ea"/>
                        <a:cs typeface="+mn-cs"/>
                      </a:endParaRPr>
                    </a:p>
                  </a:txBody>
                  <a:tcPr/>
                </a:tc>
                <a:tc>
                  <a:txBody>
                    <a:bodyPr/>
                    <a:lstStyle/>
                    <a:p>
                      <a:r>
                        <a:rPr lang="sv-SE" sz="1400" b="1" dirty="0" smtClean="0">
                          <a:solidFill>
                            <a:schemeClr val="tx2">
                              <a:lumMod val="75000"/>
                            </a:schemeClr>
                          </a:solidFill>
                        </a:rPr>
                        <a:t>Tm</a:t>
                      </a:r>
                      <a:endParaRPr lang="sv-SE" sz="1400" b="1" dirty="0">
                        <a:solidFill>
                          <a:schemeClr val="tx2">
                            <a:lumMod val="75000"/>
                          </a:schemeClr>
                        </a:solidFill>
                      </a:endParaRPr>
                    </a:p>
                  </a:txBody>
                  <a:tcPr/>
                </a:tc>
                <a:tc>
                  <a:txBody>
                    <a:bodyPr/>
                    <a:lstStyle/>
                    <a:p>
                      <a:r>
                        <a:rPr lang="sv-SE" sz="1400" b="1" dirty="0" smtClean="0">
                          <a:solidFill>
                            <a:schemeClr val="tx2">
                              <a:lumMod val="75000"/>
                            </a:schemeClr>
                          </a:solidFill>
                        </a:rPr>
                        <a:t>Thulium</a:t>
                      </a:r>
                      <a:endParaRPr lang="sv-SE" sz="1400" b="1" dirty="0">
                        <a:solidFill>
                          <a:schemeClr val="tx2">
                            <a:lumMod val="75000"/>
                          </a:schemeClr>
                        </a:solidFill>
                      </a:endParaRPr>
                    </a:p>
                  </a:txBody>
                  <a:tcPr/>
                </a:tc>
                <a:tc>
                  <a:txBody>
                    <a:bodyPr/>
                    <a:lstStyle/>
                    <a:p>
                      <a:endParaRPr lang="sv-SE" sz="1400" dirty="0"/>
                    </a:p>
                  </a:txBody>
                  <a:tcPr/>
                </a:tc>
              </a:tr>
              <a:tr h="295494">
                <a:tc>
                  <a:txBody>
                    <a:bodyPr/>
                    <a:lstStyle/>
                    <a:p>
                      <a:pPr marL="0" algn="ctr" defTabSz="914400" rtl="0" eaLnBrk="1" latinLnBrk="0" hangingPunct="1"/>
                      <a:r>
                        <a:rPr lang="sv-SE" sz="1400" kern="1200" dirty="0" smtClean="0">
                          <a:solidFill>
                            <a:schemeClr val="dk1"/>
                          </a:solidFill>
                          <a:latin typeface="+mn-lt"/>
                          <a:ea typeface="+mn-ea"/>
                          <a:cs typeface="+mn-cs"/>
                        </a:rPr>
                        <a:t>70</a:t>
                      </a:r>
                      <a:endParaRPr lang="sv-SE" sz="1400" kern="1200" dirty="0">
                        <a:solidFill>
                          <a:schemeClr val="dk1"/>
                        </a:solidFill>
                        <a:latin typeface="+mn-lt"/>
                        <a:ea typeface="+mn-ea"/>
                        <a:cs typeface="+mn-cs"/>
                      </a:endParaRPr>
                    </a:p>
                  </a:txBody>
                  <a:tcPr/>
                </a:tc>
                <a:tc>
                  <a:txBody>
                    <a:bodyPr/>
                    <a:lstStyle/>
                    <a:p>
                      <a:r>
                        <a:rPr lang="sv-SE" sz="1400" b="1" dirty="0" smtClean="0">
                          <a:solidFill>
                            <a:schemeClr val="tx2">
                              <a:lumMod val="75000"/>
                            </a:schemeClr>
                          </a:solidFill>
                        </a:rPr>
                        <a:t>Yb</a:t>
                      </a:r>
                      <a:endParaRPr lang="sv-SE" sz="1400" b="1" dirty="0">
                        <a:solidFill>
                          <a:schemeClr val="tx2">
                            <a:lumMod val="75000"/>
                          </a:schemeClr>
                        </a:solidFill>
                      </a:endParaRPr>
                    </a:p>
                  </a:txBody>
                  <a:tcPr/>
                </a:tc>
                <a:tc>
                  <a:txBody>
                    <a:bodyPr/>
                    <a:lstStyle/>
                    <a:p>
                      <a:r>
                        <a:rPr lang="sv-SE" sz="1400" b="1" dirty="0" smtClean="0">
                          <a:solidFill>
                            <a:schemeClr val="tx2">
                              <a:lumMod val="75000"/>
                            </a:schemeClr>
                          </a:solidFill>
                        </a:rPr>
                        <a:t>Ytterbium</a:t>
                      </a:r>
                      <a:endParaRPr lang="sv-SE" sz="1400" b="1" dirty="0">
                        <a:solidFill>
                          <a:schemeClr val="tx2">
                            <a:lumMod val="75000"/>
                          </a:schemeClr>
                        </a:solidFill>
                      </a:endParaRPr>
                    </a:p>
                  </a:txBody>
                  <a:tcPr/>
                </a:tc>
                <a:tc>
                  <a:txBody>
                    <a:bodyPr/>
                    <a:lstStyle/>
                    <a:p>
                      <a:endParaRPr lang="sv-SE" sz="1400" dirty="0"/>
                    </a:p>
                  </a:txBody>
                  <a:tcPr/>
                </a:tc>
              </a:tr>
              <a:tr h="308689">
                <a:tc>
                  <a:txBody>
                    <a:bodyPr/>
                    <a:lstStyle/>
                    <a:p>
                      <a:pPr marL="0" algn="ctr" defTabSz="914400" rtl="0" eaLnBrk="1" latinLnBrk="0" hangingPunct="1"/>
                      <a:r>
                        <a:rPr lang="sv-SE" sz="1400" kern="1200" dirty="0" smtClean="0">
                          <a:solidFill>
                            <a:schemeClr val="dk1"/>
                          </a:solidFill>
                          <a:latin typeface="+mn-lt"/>
                          <a:ea typeface="+mn-ea"/>
                          <a:cs typeface="+mn-cs"/>
                        </a:rPr>
                        <a:t>71</a:t>
                      </a:r>
                      <a:endParaRPr lang="sv-SE" sz="1400" kern="1200" dirty="0">
                        <a:solidFill>
                          <a:schemeClr val="dk1"/>
                        </a:solidFill>
                        <a:latin typeface="+mn-lt"/>
                        <a:ea typeface="+mn-ea"/>
                        <a:cs typeface="+mn-cs"/>
                      </a:endParaRPr>
                    </a:p>
                  </a:txBody>
                  <a:tcPr/>
                </a:tc>
                <a:tc>
                  <a:txBody>
                    <a:bodyPr/>
                    <a:lstStyle/>
                    <a:p>
                      <a:r>
                        <a:rPr lang="sv-SE" sz="1400" b="1" dirty="0" smtClean="0">
                          <a:solidFill>
                            <a:schemeClr val="tx2">
                              <a:lumMod val="75000"/>
                            </a:schemeClr>
                          </a:solidFill>
                        </a:rPr>
                        <a:t>Lu</a:t>
                      </a:r>
                      <a:endParaRPr lang="sv-SE" sz="1400" b="1" dirty="0">
                        <a:solidFill>
                          <a:schemeClr val="tx2">
                            <a:lumMod val="75000"/>
                          </a:schemeClr>
                        </a:solidFill>
                      </a:endParaRPr>
                    </a:p>
                  </a:txBody>
                  <a:tcPr/>
                </a:tc>
                <a:tc>
                  <a:txBody>
                    <a:bodyPr/>
                    <a:lstStyle/>
                    <a:p>
                      <a:r>
                        <a:rPr lang="sv-SE" sz="1400" b="1" dirty="0" smtClean="0">
                          <a:solidFill>
                            <a:schemeClr val="tx2">
                              <a:lumMod val="75000"/>
                            </a:schemeClr>
                          </a:solidFill>
                        </a:rPr>
                        <a:t>Lutetium</a:t>
                      </a:r>
                      <a:endParaRPr lang="sv-SE" sz="1400" b="1" dirty="0">
                        <a:solidFill>
                          <a:schemeClr val="tx2">
                            <a:lumMod val="75000"/>
                          </a:schemeClr>
                        </a:solidFill>
                      </a:endParaRPr>
                    </a:p>
                  </a:txBody>
                  <a:tcPr/>
                </a:tc>
                <a:tc>
                  <a:txBody>
                    <a:bodyPr/>
                    <a:lstStyle/>
                    <a:p>
                      <a:endParaRPr lang="sv-SE" sz="1400" dirty="0"/>
                    </a:p>
                  </a:txBody>
                  <a:tcPr/>
                </a:tc>
              </a:tr>
              <a:tr h="308689">
                <a:tc>
                  <a:txBody>
                    <a:bodyPr/>
                    <a:lstStyle/>
                    <a:p>
                      <a:pPr marL="0" algn="ctr" defTabSz="914400" rtl="0" eaLnBrk="1" latinLnBrk="0" hangingPunct="1"/>
                      <a:r>
                        <a:rPr lang="sv-SE" sz="1400" kern="1200" dirty="0" smtClean="0">
                          <a:solidFill>
                            <a:schemeClr val="dk1"/>
                          </a:solidFill>
                          <a:latin typeface="+mn-lt"/>
                          <a:ea typeface="+mn-ea"/>
                          <a:cs typeface="+mn-cs"/>
                        </a:rPr>
                        <a:t>39</a:t>
                      </a:r>
                      <a:endParaRPr lang="sv-SE" sz="1400" kern="1200" dirty="0">
                        <a:solidFill>
                          <a:schemeClr val="dk1"/>
                        </a:solidFill>
                        <a:latin typeface="+mn-lt"/>
                        <a:ea typeface="+mn-ea"/>
                        <a:cs typeface="+mn-cs"/>
                      </a:endParaRPr>
                    </a:p>
                  </a:txBody>
                  <a:tcPr/>
                </a:tc>
                <a:tc>
                  <a:txBody>
                    <a:bodyPr/>
                    <a:lstStyle/>
                    <a:p>
                      <a:r>
                        <a:rPr lang="sv-SE" sz="1400" b="1" dirty="0" smtClean="0">
                          <a:solidFill>
                            <a:srgbClr val="FF33CC"/>
                          </a:solidFill>
                        </a:rPr>
                        <a:t>Y</a:t>
                      </a:r>
                      <a:endParaRPr lang="sv-SE" sz="1400" b="1" dirty="0">
                        <a:solidFill>
                          <a:srgbClr val="FF33CC"/>
                        </a:solidFill>
                      </a:endParaRPr>
                    </a:p>
                  </a:txBody>
                  <a:tcPr/>
                </a:tc>
                <a:tc>
                  <a:txBody>
                    <a:bodyPr/>
                    <a:lstStyle/>
                    <a:p>
                      <a:r>
                        <a:rPr lang="sv-SE" sz="1400" b="1" dirty="0" smtClean="0">
                          <a:solidFill>
                            <a:srgbClr val="FF33CC"/>
                          </a:solidFill>
                        </a:rPr>
                        <a:t>Yttrium</a:t>
                      </a:r>
                      <a:endParaRPr lang="sv-SE" sz="1400" b="1" dirty="0">
                        <a:solidFill>
                          <a:srgbClr val="FF33CC"/>
                        </a:solidFill>
                      </a:endParaRPr>
                    </a:p>
                  </a:txBody>
                  <a:tcPr/>
                </a:tc>
                <a:tc>
                  <a:txBody>
                    <a:bodyPr/>
                    <a:lstStyle/>
                    <a:p>
                      <a:endParaRPr lang="sv-SE" sz="1400" dirty="0"/>
                    </a:p>
                  </a:txBody>
                  <a:tcPr/>
                </a:tc>
              </a:tr>
            </a:tbl>
          </a:graphicData>
        </a:graphic>
      </p:graphicFrame>
      <p:sp>
        <p:nvSpPr>
          <p:cNvPr id="6" name="Höger klammerparentes 5"/>
          <p:cNvSpPr/>
          <p:nvPr/>
        </p:nvSpPr>
        <p:spPr>
          <a:xfrm>
            <a:off x="4716016" y="1918770"/>
            <a:ext cx="576064" cy="417452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7" name="Höger klammerparentes 6"/>
          <p:cNvSpPr/>
          <p:nvPr/>
        </p:nvSpPr>
        <p:spPr>
          <a:xfrm>
            <a:off x="6552220" y="1268760"/>
            <a:ext cx="396044" cy="216024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9" name="textruta 8"/>
          <p:cNvSpPr txBox="1"/>
          <p:nvPr/>
        </p:nvSpPr>
        <p:spPr>
          <a:xfrm>
            <a:off x="5292080" y="3717032"/>
            <a:ext cx="1260140" cy="369332"/>
          </a:xfrm>
          <a:prstGeom prst="rect">
            <a:avLst/>
          </a:prstGeom>
          <a:noFill/>
        </p:spPr>
        <p:txBody>
          <a:bodyPr wrap="square" rtlCol="0">
            <a:spAutoFit/>
          </a:bodyPr>
          <a:lstStyle/>
          <a:p>
            <a:r>
              <a:rPr lang="sv-SE" b="1" dirty="0" smtClean="0"/>
              <a:t>4f-element</a:t>
            </a:r>
            <a:endParaRPr lang="sv-SE" b="1" dirty="0"/>
          </a:p>
        </p:txBody>
      </p:sp>
      <p:sp>
        <p:nvSpPr>
          <p:cNvPr id="11" name="textruta 10"/>
          <p:cNvSpPr txBox="1"/>
          <p:nvPr/>
        </p:nvSpPr>
        <p:spPr>
          <a:xfrm>
            <a:off x="6979062" y="2259740"/>
            <a:ext cx="1159024" cy="646331"/>
          </a:xfrm>
          <a:prstGeom prst="rect">
            <a:avLst/>
          </a:prstGeom>
          <a:noFill/>
        </p:spPr>
        <p:txBody>
          <a:bodyPr wrap="square" rtlCol="0">
            <a:spAutoFit/>
          </a:bodyPr>
          <a:lstStyle/>
          <a:p>
            <a:pPr algn="ctr"/>
            <a:r>
              <a:rPr lang="sv-SE" dirty="0" smtClean="0"/>
              <a:t>Lätta REE</a:t>
            </a:r>
          </a:p>
          <a:p>
            <a:pPr algn="ctr"/>
            <a:r>
              <a:rPr lang="sv-SE" dirty="0" smtClean="0"/>
              <a:t>(</a:t>
            </a:r>
            <a:r>
              <a:rPr lang="sv-SE" b="1" dirty="0" smtClean="0">
                <a:solidFill>
                  <a:srgbClr val="1A921A"/>
                </a:solidFill>
              </a:rPr>
              <a:t>LREE</a:t>
            </a:r>
            <a:r>
              <a:rPr lang="sv-SE" dirty="0" smtClean="0"/>
              <a:t>)</a:t>
            </a:r>
            <a:endParaRPr lang="sv-SE" dirty="0"/>
          </a:p>
        </p:txBody>
      </p:sp>
      <p:sp>
        <p:nvSpPr>
          <p:cNvPr id="12" name="Höger klammerparentes 11"/>
          <p:cNvSpPr/>
          <p:nvPr/>
        </p:nvSpPr>
        <p:spPr>
          <a:xfrm>
            <a:off x="6552220" y="3425867"/>
            <a:ext cx="426842" cy="30963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13" name="textruta 12"/>
          <p:cNvSpPr txBox="1"/>
          <p:nvPr/>
        </p:nvSpPr>
        <p:spPr>
          <a:xfrm>
            <a:off x="6841458" y="4618002"/>
            <a:ext cx="1438470" cy="646331"/>
          </a:xfrm>
          <a:prstGeom prst="rect">
            <a:avLst/>
          </a:prstGeom>
          <a:noFill/>
        </p:spPr>
        <p:txBody>
          <a:bodyPr wrap="square" rtlCol="0">
            <a:spAutoFit/>
          </a:bodyPr>
          <a:lstStyle/>
          <a:p>
            <a:pPr algn="ctr"/>
            <a:r>
              <a:rPr lang="sv-SE" dirty="0" smtClean="0"/>
              <a:t>Tunga REE</a:t>
            </a:r>
          </a:p>
          <a:p>
            <a:pPr algn="ctr"/>
            <a:r>
              <a:rPr lang="sv-SE" dirty="0" smtClean="0"/>
              <a:t>(</a:t>
            </a:r>
            <a:r>
              <a:rPr lang="sv-SE" b="1" dirty="0" smtClean="0">
                <a:solidFill>
                  <a:schemeClr val="tx2">
                    <a:lumMod val="75000"/>
                  </a:schemeClr>
                </a:solidFill>
              </a:rPr>
              <a:t>HREE</a:t>
            </a:r>
            <a:r>
              <a:rPr lang="sv-SE" dirty="0" smtClean="0"/>
              <a:t>)</a:t>
            </a:r>
            <a:endParaRPr lang="sv-SE" dirty="0"/>
          </a:p>
        </p:txBody>
      </p:sp>
    </p:spTree>
    <p:extLst>
      <p:ext uri="{BB962C8B-B14F-4D97-AF65-F5344CB8AC3E}">
        <p14:creationId xmlns:p14="http://schemas.microsoft.com/office/powerpoint/2010/main" val="172770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85" y="491480"/>
            <a:ext cx="8307537" cy="60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1979712" y="260648"/>
            <a:ext cx="5400600" cy="461665"/>
          </a:xfrm>
          <a:prstGeom prst="rect">
            <a:avLst/>
          </a:prstGeom>
          <a:noFill/>
        </p:spPr>
        <p:txBody>
          <a:bodyPr wrap="square" rtlCol="0">
            <a:spAutoFit/>
          </a:bodyPr>
          <a:lstStyle/>
          <a:p>
            <a:pPr algn="ctr"/>
            <a:r>
              <a:rPr lang="sv-SE" sz="2400" dirty="0" smtClean="0"/>
              <a:t>Norra Kärr tvärsnitt</a:t>
            </a:r>
            <a:endParaRPr lang="sv-SE" sz="2400" dirty="0"/>
          </a:p>
        </p:txBody>
      </p:sp>
      <p:sp>
        <p:nvSpPr>
          <p:cNvPr id="3" name="Rektangel 2"/>
          <p:cNvSpPr/>
          <p:nvPr/>
        </p:nvSpPr>
        <p:spPr>
          <a:xfrm rot="2702270">
            <a:off x="392469" y="2761691"/>
            <a:ext cx="640523" cy="451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ktangel med rundade hörn 3"/>
          <p:cNvSpPr/>
          <p:nvPr/>
        </p:nvSpPr>
        <p:spPr>
          <a:xfrm>
            <a:off x="7740352" y="3212976"/>
            <a:ext cx="792088" cy="2905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med rundade hörn 4"/>
          <p:cNvSpPr/>
          <p:nvPr/>
        </p:nvSpPr>
        <p:spPr>
          <a:xfrm>
            <a:off x="7740352" y="3212976"/>
            <a:ext cx="792088" cy="2905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med rundade hörn 6"/>
          <p:cNvSpPr/>
          <p:nvPr/>
        </p:nvSpPr>
        <p:spPr>
          <a:xfrm>
            <a:off x="7236296" y="4509120"/>
            <a:ext cx="1585902" cy="20065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7333024" y="4650748"/>
            <a:ext cx="1330310" cy="338554"/>
          </a:xfrm>
          <a:prstGeom prst="rect">
            <a:avLst/>
          </a:prstGeom>
          <a:noFill/>
        </p:spPr>
        <p:txBody>
          <a:bodyPr wrap="square" rtlCol="0">
            <a:spAutoFit/>
          </a:bodyPr>
          <a:lstStyle/>
          <a:p>
            <a:r>
              <a:rPr lang="sv-SE" sz="1600" dirty="0" smtClean="0"/>
              <a:t>Kaxtorpit</a:t>
            </a:r>
            <a:endParaRPr lang="sv-SE" sz="1600" dirty="0"/>
          </a:p>
        </p:txBody>
      </p:sp>
      <p:sp>
        <p:nvSpPr>
          <p:cNvPr id="10" name="textruta 9"/>
          <p:cNvSpPr txBox="1"/>
          <p:nvPr/>
        </p:nvSpPr>
        <p:spPr>
          <a:xfrm>
            <a:off x="7307621" y="4927526"/>
            <a:ext cx="1330310" cy="1077218"/>
          </a:xfrm>
          <a:prstGeom prst="rect">
            <a:avLst/>
          </a:prstGeom>
          <a:noFill/>
        </p:spPr>
        <p:txBody>
          <a:bodyPr wrap="square" rtlCol="0">
            <a:spAutoFit/>
          </a:bodyPr>
          <a:lstStyle/>
          <a:p>
            <a:r>
              <a:rPr lang="sv-SE" sz="1600" dirty="0" smtClean="0"/>
              <a:t>Migmatitisk Grännait</a:t>
            </a:r>
          </a:p>
          <a:p>
            <a:r>
              <a:rPr lang="sv-SE" sz="1600" dirty="0" smtClean="0"/>
              <a:t>Pegmatitisk Grännait</a:t>
            </a:r>
            <a:endParaRPr lang="sv-SE" sz="1600" dirty="0"/>
          </a:p>
        </p:txBody>
      </p:sp>
      <p:sp>
        <p:nvSpPr>
          <p:cNvPr id="9" name="textruta 8"/>
          <p:cNvSpPr txBox="1"/>
          <p:nvPr/>
        </p:nvSpPr>
        <p:spPr>
          <a:xfrm>
            <a:off x="7307621" y="5835870"/>
            <a:ext cx="1656184" cy="830997"/>
          </a:xfrm>
          <a:prstGeom prst="rect">
            <a:avLst/>
          </a:prstGeom>
          <a:noFill/>
        </p:spPr>
        <p:txBody>
          <a:bodyPr wrap="square" rtlCol="0">
            <a:spAutoFit/>
          </a:bodyPr>
          <a:lstStyle/>
          <a:p>
            <a:r>
              <a:rPr lang="sv-SE" sz="1600" dirty="0" smtClean="0"/>
              <a:t>Katapleit-porfyritisk Grännait</a:t>
            </a:r>
            <a:endParaRPr lang="sv-SE" sz="1600" dirty="0"/>
          </a:p>
        </p:txBody>
      </p:sp>
      <p:sp>
        <p:nvSpPr>
          <p:cNvPr id="11" name="Rektangel 10"/>
          <p:cNvSpPr/>
          <p:nvPr/>
        </p:nvSpPr>
        <p:spPr>
          <a:xfrm>
            <a:off x="403085" y="722313"/>
            <a:ext cx="5537067" cy="906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textruta 11"/>
          <p:cNvSpPr txBox="1"/>
          <p:nvPr/>
        </p:nvSpPr>
        <p:spPr>
          <a:xfrm>
            <a:off x="403085" y="694750"/>
            <a:ext cx="6401163" cy="830997"/>
          </a:xfrm>
          <a:prstGeom prst="rect">
            <a:avLst/>
          </a:prstGeom>
          <a:noFill/>
        </p:spPr>
        <p:txBody>
          <a:bodyPr wrap="square" rtlCol="0">
            <a:spAutoFit/>
          </a:bodyPr>
          <a:lstStyle/>
          <a:p>
            <a:r>
              <a:rPr lang="sv-SE" sz="2400" dirty="0" smtClean="0"/>
              <a:t>Snitt i väst-ostlig riktning genom det centrala alkalikomplexet i Norra Kärr</a:t>
            </a:r>
            <a:endParaRPr lang="sv-SE" sz="2400" dirty="0"/>
          </a:p>
        </p:txBody>
      </p:sp>
    </p:spTree>
    <p:extLst>
      <p:ext uri="{BB962C8B-B14F-4D97-AF65-F5344CB8AC3E}">
        <p14:creationId xmlns:p14="http://schemas.microsoft.com/office/powerpoint/2010/main" val="252715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346336" y="622727"/>
            <a:ext cx="2160240" cy="461665"/>
          </a:xfrm>
          <a:prstGeom prst="rect">
            <a:avLst/>
          </a:prstGeom>
          <a:noFill/>
        </p:spPr>
        <p:txBody>
          <a:bodyPr wrap="square" rtlCol="0">
            <a:spAutoFit/>
          </a:bodyPr>
          <a:lstStyle/>
          <a:p>
            <a:pPr algn="ctr"/>
            <a:r>
              <a:rPr lang="sv-SE" sz="2400" dirty="0" smtClean="0"/>
              <a:t>Norra Kärr</a:t>
            </a:r>
            <a:endParaRPr lang="sv-SE" sz="2400" dirty="0"/>
          </a:p>
        </p:txBody>
      </p:sp>
      <p:graphicFrame>
        <p:nvGraphicFramePr>
          <p:cNvPr id="3" name="Tabell 2"/>
          <p:cNvGraphicFramePr>
            <a:graphicFrameLocks noGrp="1"/>
          </p:cNvGraphicFramePr>
          <p:nvPr>
            <p:extLst>
              <p:ext uri="{D42A27DB-BD31-4B8C-83A1-F6EECF244321}">
                <p14:modId xmlns:p14="http://schemas.microsoft.com/office/powerpoint/2010/main" val="4061788557"/>
              </p:ext>
            </p:extLst>
          </p:nvPr>
        </p:nvGraphicFramePr>
        <p:xfrm>
          <a:off x="875771" y="1988840"/>
          <a:ext cx="7488834" cy="741680"/>
        </p:xfrm>
        <a:graphic>
          <a:graphicData uri="http://schemas.openxmlformats.org/drawingml/2006/table">
            <a:tbl>
              <a:tblPr firstRow="1" bandRow="1">
                <a:tableStyleId>{5C22544A-7EE6-4342-B048-85BDC9FD1C3A}</a:tableStyleId>
              </a:tblPr>
              <a:tblGrid>
                <a:gridCol w="1248139"/>
                <a:gridCol w="1248139"/>
                <a:gridCol w="1248139"/>
                <a:gridCol w="1248139"/>
                <a:gridCol w="1248139"/>
                <a:gridCol w="1248139"/>
              </a:tblGrid>
              <a:tr h="370840">
                <a:tc>
                  <a:txBody>
                    <a:bodyPr/>
                    <a:lstStyle/>
                    <a:p>
                      <a:r>
                        <a:rPr lang="sv-SE" dirty="0" smtClean="0"/>
                        <a:t>Milj.</a:t>
                      </a:r>
                      <a:r>
                        <a:rPr lang="sv-SE" baseline="0" dirty="0" smtClean="0"/>
                        <a:t> ton</a:t>
                      </a:r>
                      <a:endParaRPr lang="sv-SE" dirty="0"/>
                    </a:p>
                  </a:txBody>
                  <a:tcPr/>
                </a:tc>
                <a:tc>
                  <a:txBody>
                    <a:bodyPr/>
                    <a:lstStyle/>
                    <a:p>
                      <a:r>
                        <a:rPr lang="sv-SE" dirty="0" smtClean="0"/>
                        <a:t>TREO %</a:t>
                      </a:r>
                      <a:endParaRPr lang="sv-SE" dirty="0"/>
                    </a:p>
                  </a:txBody>
                  <a:tcPr/>
                </a:tc>
                <a:tc>
                  <a:txBody>
                    <a:bodyPr/>
                    <a:lstStyle/>
                    <a:p>
                      <a:r>
                        <a:rPr lang="sv-SE" dirty="0" smtClean="0"/>
                        <a:t>LREO %</a:t>
                      </a:r>
                      <a:endParaRPr lang="sv-SE" dirty="0"/>
                    </a:p>
                  </a:txBody>
                  <a:tcPr/>
                </a:tc>
                <a:tc>
                  <a:txBody>
                    <a:bodyPr/>
                    <a:lstStyle/>
                    <a:p>
                      <a:r>
                        <a:rPr lang="sv-SE" dirty="0" smtClean="0"/>
                        <a:t>HREO %</a:t>
                      </a:r>
                      <a:endParaRPr lang="sv-SE" dirty="0"/>
                    </a:p>
                  </a:txBody>
                  <a:tcPr/>
                </a:tc>
                <a:tc>
                  <a:txBody>
                    <a:bodyPr/>
                    <a:lstStyle/>
                    <a:p>
                      <a:r>
                        <a:rPr lang="sv-SE" dirty="0" smtClean="0"/>
                        <a:t>ZrO</a:t>
                      </a:r>
                      <a:r>
                        <a:rPr lang="sv-SE" baseline="-25000" dirty="0" smtClean="0"/>
                        <a:t>2</a:t>
                      </a:r>
                      <a:r>
                        <a:rPr lang="sv-SE" baseline="0" dirty="0" smtClean="0"/>
                        <a:t> %</a:t>
                      </a:r>
                      <a:endParaRPr lang="sv-SE" dirty="0"/>
                    </a:p>
                  </a:txBody>
                  <a:tcPr/>
                </a:tc>
                <a:tc>
                  <a:txBody>
                    <a:bodyPr/>
                    <a:lstStyle/>
                    <a:p>
                      <a:r>
                        <a:rPr lang="sv-SE" dirty="0" smtClean="0"/>
                        <a:t>TREO ton</a:t>
                      </a:r>
                      <a:endParaRPr lang="sv-SE" dirty="0"/>
                    </a:p>
                  </a:txBody>
                  <a:tcPr/>
                </a:tc>
              </a:tr>
              <a:tr h="370840">
                <a:tc>
                  <a:txBody>
                    <a:bodyPr/>
                    <a:lstStyle/>
                    <a:p>
                      <a:pPr algn="ctr"/>
                      <a:r>
                        <a:rPr lang="sv-SE" dirty="0" smtClean="0"/>
                        <a:t>69,1</a:t>
                      </a:r>
                      <a:endParaRPr lang="sv-SE" dirty="0"/>
                    </a:p>
                  </a:txBody>
                  <a:tcPr/>
                </a:tc>
                <a:tc>
                  <a:txBody>
                    <a:bodyPr/>
                    <a:lstStyle/>
                    <a:p>
                      <a:pPr algn="ctr"/>
                      <a:r>
                        <a:rPr lang="sv-SE" dirty="0" smtClean="0"/>
                        <a:t>0,60</a:t>
                      </a:r>
                      <a:endParaRPr lang="sv-SE" dirty="0"/>
                    </a:p>
                  </a:txBody>
                  <a:tcPr/>
                </a:tc>
                <a:tc>
                  <a:txBody>
                    <a:bodyPr/>
                    <a:lstStyle/>
                    <a:p>
                      <a:pPr algn="ctr"/>
                      <a:r>
                        <a:rPr lang="sv-SE" dirty="0" smtClean="0"/>
                        <a:t>0,29</a:t>
                      </a:r>
                      <a:endParaRPr lang="sv-SE" dirty="0"/>
                    </a:p>
                  </a:txBody>
                  <a:tcPr/>
                </a:tc>
                <a:tc>
                  <a:txBody>
                    <a:bodyPr/>
                    <a:lstStyle/>
                    <a:p>
                      <a:pPr algn="ctr"/>
                      <a:r>
                        <a:rPr lang="sv-SE" dirty="0" smtClean="0"/>
                        <a:t>0,31</a:t>
                      </a:r>
                      <a:endParaRPr lang="sv-SE" dirty="0"/>
                    </a:p>
                  </a:txBody>
                  <a:tcPr/>
                </a:tc>
                <a:tc>
                  <a:txBody>
                    <a:bodyPr/>
                    <a:lstStyle/>
                    <a:p>
                      <a:pPr algn="ctr"/>
                      <a:r>
                        <a:rPr lang="sv-SE" dirty="0" smtClean="0"/>
                        <a:t>1,82</a:t>
                      </a:r>
                      <a:endParaRPr lang="sv-SE" dirty="0"/>
                    </a:p>
                  </a:txBody>
                  <a:tcPr/>
                </a:tc>
                <a:tc>
                  <a:txBody>
                    <a:bodyPr/>
                    <a:lstStyle/>
                    <a:p>
                      <a:pPr algn="ctr"/>
                      <a:r>
                        <a:rPr lang="sv-SE" dirty="0" smtClean="0"/>
                        <a:t>414600</a:t>
                      </a:r>
                      <a:endParaRPr lang="sv-SE" dirty="0"/>
                    </a:p>
                  </a:txBody>
                  <a:tcPr/>
                </a:tc>
              </a:tr>
            </a:tbl>
          </a:graphicData>
        </a:graphic>
      </p:graphicFrame>
      <p:sp>
        <p:nvSpPr>
          <p:cNvPr id="4" name="textruta 3"/>
          <p:cNvSpPr txBox="1"/>
          <p:nvPr/>
        </p:nvSpPr>
        <p:spPr>
          <a:xfrm>
            <a:off x="2286020" y="1193414"/>
            <a:ext cx="4524320" cy="400110"/>
          </a:xfrm>
          <a:prstGeom prst="rect">
            <a:avLst/>
          </a:prstGeom>
          <a:noFill/>
        </p:spPr>
        <p:txBody>
          <a:bodyPr wrap="square" rtlCol="0">
            <a:spAutoFit/>
          </a:bodyPr>
          <a:lstStyle/>
          <a:p>
            <a:r>
              <a:rPr lang="sv-SE" sz="2000" dirty="0" smtClean="0"/>
              <a:t>Uppskattade</a:t>
            </a:r>
            <a:r>
              <a:rPr lang="sv-SE" dirty="0" smtClean="0"/>
              <a:t> </a:t>
            </a:r>
            <a:r>
              <a:rPr lang="sv-SE" sz="2000" dirty="0" smtClean="0"/>
              <a:t>mineralresurser mars 2012</a:t>
            </a:r>
            <a:endParaRPr lang="sv-SE" sz="2000" dirty="0"/>
          </a:p>
        </p:txBody>
      </p:sp>
    </p:spTree>
    <p:extLst>
      <p:ext uri="{BB962C8B-B14F-4D97-AF65-F5344CB8AC3E}">
        <p14:creationId xmlns:p14="http://schemas.microsoft.com/office/powerpoint/2010/main" val="1736239033"/>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043608" y="548680"/>
            <a:ext cx="6984776" cy="461665"/>
          </a:xfrm>
          <a:prstGeom prst="rect">
            <a:avLst/>
          </a:prstGeom>
          <a:noFill/>
        </p:spPr>
        <p:txBody>
          <a:bodyPr wrap="square" rtlCol="0">
            <a:spAutoFit/>
          </a:bodyPr>
          <a:lstStyle/>
          <a:p>
            <a:r>
              <a:rPr lang="sv-SE" sz="2400" b="1" dirty="0" smtClean="0"/>
              <a:t>Lönsamhetsbedömning för Tasman Metals Norra Kärr</a:t>
            </a:r>
            <a:endParaRPr lang="sv-SE" sz="2400" b="1" dirty="0"/>
          </a:p>
        </p:txBody>
      </p:sp>
      <p:graphicFrame>
        <p:nvGraphicFramePr>
          <p:cNvPr id="4" name="Tabell 3"/>
          <p:cNvGraphicFramePr>
            <a:graphicFrameLocks noGrp="1"/>
          </p:cNvGraphicFramePr>
          <p:nvPr>
            <p:extLst>
              <p:ext uri="{D42A27DB-BD31-4B8C-83A1-F6EECF244321}">
                <p14:modId xmlns:p14="http://schemas.microsoft.com/office/powerpoint/2010/main" val="2242489871"/>
              </p:ext>
            </p:extLst>
          </p:nvPr>
        </p:nvGraphicFramePr>
        <p:xfrm>
          <a:off x="827584" y="2060848"/>
          <a:ext cx="7217175" cy="3672840"/>
        </p:xfrm>
        <a:graphic>
          <a:graphicData uri="http://schemas.openxmlformats.org/drawingml/2006/table">
            <a:tbl>
              <a:tblPr firstRow="1" bandRow="1">
                <a:tableStyleId>{5C22544A-7EE6-4342-B048-85BDC9FD1C3A}</a:tableStyleId>
              </a:tblPr>
              <a:tblGrid>
                <a:gridCol w="2736304"/>
                <a:gridCol w="2304256"/>
                <a:gridCol w="217661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Intäkter</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Bedömd 2012</a:t>
                      </a:r>
                      <a:endParaRPr lang="sv-SE" dirty="0"/>
                    </a:p>
                  </a:txBody>
                  <a:tcPr/>
                </a:tc>
                <a:tc>
                  <a:txBody>
                    <a:bodyPr/>
                    <a:lstStyle/>
                    <a:p>
                      <a:r>
                        <a:rPr lang="sv-SE" dirty="0" smtClean="0"/>
                        <a:t>Intäkter</a:t>
                      </a:r>
                    </a:p>
                    <a:p>
                      <a:r>
                        <a:rPr lang="sv-SE" dirty="0" smtClean="0"/>
                        <a:t>REO-priser</a:t>
                      </a:r>
                      <a:r>
                        <a:rPr lang="sv-SE" baseline="0" dirty="0" smtClean="0"/>
                        <a:t> 2016</a:t>
                      </a:r>
                      <a:endParaRPr lang="sv-SE" dirty="0"/>
                    </a:p>
                  </a:txBody>
                  <a:tcPr/>
                </a:tc>
              </a:tr>
              <a:tr h="370840">
                <a:tc>
                  <a:txBody>
                    <a:bodyPr/>
                    <a:lstStyle/>
                    <a:p>
                      <a:r>
                        <a:rPr lang="sv-SE" sz="1800" b="1" kern="1200" dirty="0" smtClean="0">
                          <a:solidFill>
                            <a:schemeClr val="tx1"/>
                          </a:solidFill>
                          <a:latin typeface="+mn-lt"/>
                          <a:ea typeface="+mn-ea"/>
                          <a:cs typeface="+mn-cs"/>
                        </a:rPr>
                        <a:t>TREO-Korg efter</a:t>
                      </a:r>
                      <a:r>
                        <a:rPr lang="sv-SE" sz="1800" b="1" kern="1200" baseline="0" dirty="0" smtClean="0">
                          <a:solidFill>
                            <a:schemeClr val="tx1"/>
                          </a:solidFill>
                          <a:latin typeface="+mn-lt"/>
                          <a:ea typeface="+mn-ea"/>
                          <a:cs typeface="+mn-cs"/>
                        </a:rPr>
                        <a:t> separation $/kg</a:t>
                      </a:r>
                      <a:endParaRPr lang="sv-SE" sz="1800" b="1" kern="1200" dirty="0">
                        <a:solidFill>
                          <a:schemeClr val="tx1"/>
                        </a:solidFill>
                        <a:latin typeface="+mn-lt"/>
                        <a:ea typeface="+mn-ea"/>
                        <a:cs typeface="+mn-cs"/>
                      </a:endParaRPr>
                    </a:p>
                  </a:txBody>
                  <a:tcPr/>
                </a:tc>
                <a:tc>
                  <a:txBody>
                    <a:bodyPr/>
                    <a:lstStyle/>
                    <a:p>
                      <a:pPr algn="ctr"/>
                      <a:r>
                        <a:rPr lang="sv-SE" sz="1800" b="1" kern="1200" dirty="0" smtClean="0">
                          <a:solidFill>
                            <a:schemeClr val="tx1"/>
                          </a:solidFill>
                          <a:latin typeface="+mn-lt"/>
                          <a:ea typeface="+mn-ea"/>
                          <a:cs typeface="+mn-cs"/>
                        </a:rPr>
                        <a:t>51 </a:t>
                      </a:r>
                      <a:endParaRPr lang="sv-SE" sz="1800" b="1" kern="1200" dirty="0">
                        <a:solidFill>
                          <a:schemeClr val="tx1"/>
                        </a:solidFill>
                        <a:latin typeface="+mn-lt"/>
                        <a:ea typeface="+mn-ea"/>
                        <a:cs typeface="+mn-cs"/>
                      </a:endParaRPr>
                    </a:p>
                  </a:txBody>
                  <a:tcPr/>
                </a:tc>
                <a:tc>
                  <a:txBody>
                    <a:bodyPr/>
                    <a:lstStyle/>
                    <a:p>
                      <a:pPr algn="ctr"/>
                      <a:r>
                        <a:rPr lang="sv-SE" sz="1800" b="1" kern="1200" dirty="0" smtClean="0">
                          <a:solidFill>
                            <a:schemeClr val="tx1"/>
                          </a:solidFill>
                          <a:latin typeface="+mn-lt"/>
                          <a:ea typeface="+mn-ea"/>
                          <a:cs typeface="+mn-cs"/>
                        </a:rPr>
                        <a:t>65 </a:t>
                      </a:r>
                      <a:endParaRPr lang="sv-SE" sz="1800" b="1" kern="1200" dirty="0">
                        <a:solidFill>
                          <a:schemeClr val="tx1"/>
                        </a:solidFill>
                        <a:latin typeface="+mn-lt"/>
                        <a:ea typeface="+mn-ea"/>
                        <a:cs typeface="+mn-cs"/>
                      </a:endParaRPr>
                    </a:p>
                  </a:txBody>
                  <a:tcPr/>
                </a:tc>
              </a:tr>
              <a:tr h="370840">
                <a:tc>
                  <a:txBody>
                    <a:bodyPr/>
                    <a:lstStyle/>
                    <a:p>
                      <a:r>
                        <a:rPr lang="sv-SE" sz="1800" b="1" kern="1200" dirty="0" smtClean="0">
                          <a:solidFill>
                            <a:schemeClr val="tx1"/>
                          </a:solidFill>
                          <a:latin typeface="+mn-lt"/>
                          <a:ea typeface="+mn-ea"/>
                          <a:cs typeface="+mn-cs"/>
                        </a:rPr>
                        <a:t>Korg före separation $/kg</a:t>
                      </a:r>
                      <a:endParaRPr lang="sv-SE" sz="1800" b="1" kern="1200" dirty="0">
                        <a:solidFill>
                          <a:schemeClr val="tx1"/>
                        </a:solidFill>
                        <a:latin typeface="+mn-lt"/>
                        <a:ea typeface="+mn-ea"/>
                        <a:cs typeface="+mn-cs"/>
                      </a:endParaRPr>
                    </a:p>
                  </a:txBody>
                  <a:tcPr/>
                </a:tc>
                <a:tc>
                  <a:txBody>
                    <a:bodyPr/>
                    <a:lstStyle/>
                    <a:p>
                      <a:pPr algn="ctr"/>
                      <a:r>
                        <a:rPr lang="sv-SE" sz="1800" b="1" kern="1200" dirty="0" smtClean="0">
                          <a:solidFill>
                            <a:schemeClr val="tx1"/>
                          </a:solidFill>
                          <a:latin typeface="+mn-lt"/>
                          <a:ea typeface="+mn-ea"/>
                          <a:cs typeface="+mn-cs"/>
                        </a:rPr>
                        <a:t>31,60</a:t>
                      </a:r>
                      <a:endParaRPr lang="sv-SE" sz="1800" b="1" kern="1200" dirty="0">
                        <a:solidFill>
                          <a:schemeClr val="tx1"/>
                        </a:solidFill>
                        <a:latin typeface="+mn-lt"/>
                        <a:ea typeface="+mn-ea"/>
                        <a:cs typeface="+mn-cs"/>
                      </a:endParaRPr>
                    </a:p>
                  </a:txBody>
                  <a:tcPr/>
                </a:tc>
                <a:tc>
                  <a:txBody>
                    <a:bodyPr/>
                    <a:lstStyle/>
                    <a:p>
                      <a:pPr algn="ctr"/>
                      <a:r>
                        <a:rPr lang="sv-SE" sz="1800" b="1" kern="1200" dirty="0" smtClean="0">
                          <a:solidFill>
                            <a:schemeClr val="tx1"/>
                          </a:solidFill>
                          <a:latin typeface="+mn-lt"/>
                          <a:ea typeface="+mn-ea"/>
                          <a:cs typeface="+mn-cs"/>
                        </a:rPr>
                        <a:t>40</a:t>
                      </a:r>
                      <a:endParaRPr lang="sv-SE" sz="1800" b="1" kern="1200" dirty="0">
                        <a:solidFill>
                          <a:schemeClr val="tx1"/>
                        </a:solidFill>
                        <a:latin typeface="+mn-lt"/>
                        <a:ea typeface="+mn-ea"/>
                        <a:cs typeface="+mn-cs"/>
                      </a:endParaRPr>
                    </a:p>
                  </a:txBody>
                  <a:tcPr/>
                </a:tc>
              </a:tr>
              <a:tr h="370840">
                <a:tc>
                  <a:txBody>
                    <a:bodyPr/>
                    <a:lstStyle/>
                    <a:p>
                      <a:r>
                        <a:rPr lang="sv-SE" sz="1800" b="1" kern="1200" dirty="0" smtClean="0">
                          <a:solidFill>
                            <a:schemeClr val="tx1"/>
                          </a:solidFill>
                          <a:latin typeface="+mn-lt"/>
                          <a:ea typeface="+mn-ea"/>
                          <a:cs typeface="+mn-cs"/>
                        </a:rPr>
                        <a:t>Totala intäkter </a:t>
                      </a:r>
                      <a:r>
                        <a:rPr lang="sv-SE" sz="1800" b="1" kern="1200" dirty="0" err="1" smtClean="0">
                          <a:solidFill>
                            <a:schemeClr val="tx1"/>
                          </a:solidFill>
                          <a:latin typeface="+mn-lt"/>
                          <a:ea typeface="+mn-ea"/>
                          <a:cs typeface="+mn-cs"/>
                        </a:rPr>
                        <a:t>milj</a:t>
                      </a:r>
                      <a:r>
                        <a:rPr lang="sv-SE" sz="1800" b="1" kern="1200" dirty="0" smtClean="0">
                          <a:solidFill>
                            <a:schemeClr val="tx1"/>
                          </a:solidFill>
                          <a:latin typeface="+mn-lt"/>
                          <a:ea typeface="+mn-ea"/>
                          <a:cs typeface="+mn-cs"/>
                        </a:rPr>
                        <a:t> $/år</a:t>
                      </a:r>
                      <a:endParaRPr lang="sv-SE" sz="1800" b="1" kern="1200" dirty="0">
                        <a:solidFill>
                          <a:schemeClr val="tx1"/>
                        </a:solidFill>
                        <a:latin typeface="+mn-lt"/>
                        <a:ea typeface="+mn-ea"/>
                        <a:cs typeface="+mn-cs"/>
                      </a:endParaRPr>
                    </a:p>
                  </a:txBody>
                  <a:tcPr/>
                </a:tc>
                <a:tc>
                  <a:txBody>
                    <a:bodyPr/>
                    <a:lstStyle/>
                    <a:p>
                      <a:pPr algn="ctr"/>
                      <a:r>
                        <a:rPr lang="sv-SE" sz="1800" b="1" kern="1200" dirty="0" smtClean="0">
                          <a:solidFill>
                            <a:schemeClr val="tx1"/>
                          </a:solidFill>
                          <a:latin typeface="+mn-lt"/>
                          <a:ea typeface="+mn-ea"/>
                          <a:cs typeface="+mn-cs"/>
                        </a:rPr>
                        <a:t>219,5</a:t>
                      </a:r>
                      <a:endParaRPr lang="sv-SE" sz="1800" b="1" kern="1200" dirty="0">
                        <a:solidFill>
                          <a:schemeClr val="tx1"/>
                        </a:solidFill>
                        <a:latin typeface="+mn-lt"/>
                        <a:ea typeface="+mn-ea"/>
                        <a:cs typeface="+mn-cs"/>
                      </a:endParaRPr>
                    </a:p>
                  </a:txBody>
                  <a:tcPr/>
                </a:tc>
                <a:tc>
                  <a:txBody>
                    <a:bodyPr/>
                    <a:lstStyle/>
                    <a:p>
                      <a:pPr algn="ctr"/>
                      <a:r>
                        <a:rPr lang="sv-SE" sz="1800" b="1" kern="1200" dirty="0" smtClean="0">
                          <a:solidFill>
                            <a:schemeClr val="tx1"/>
                          </a:solidFill>
                          <a:latin typeface="+mn-lt"/>
                          <a:ea typeface="+mn-ea"/>
                          <a:cs typeface="+mn-cs"/>
                        </a:rPr>
                        <a:t>278</a:t>
                      </a:r>
                      <a:endParaRPr lang="sv-SE" sz="1800" b="1" kern="1200" dirty="0">
                        <a:solidFill>
                          <a:schemeClr val="tx1"/>
                        </a:solidFill>
                        <a:latin typeface="+mn-lt"/>
                        <a:ea typeface="+mn-ea"/>
                        <a:cs typeface="+mn-cs"/>
                      </a:endParaRPr>
                    </a:p>
                  </a:txBody>
                  <a:tcPr/>
                </a:tc>
              </a:tr>
              <a:tr h="370840">
                <a:tc>
                  <a:txBody>
                    <a:bodyPr/>
                    <a:lstStyle/>
                    <a:p>
                      <a:r>
                        <a:rPr lang="sv-SE" sz="1800" b="1" kern="1200" dirty="0" smtClean="0">
                          <a:solidFill>
                            <a:schemeClr val="tx1"/>
                          </a:solidFill>
                          <a:latin typeface="+mn-lt"/>
                          <a:ea typeface="+mn-ea"/>
                          <a:cs typeface="+mn-cs"/>
                        </a:rPr>
                        <a:t>Driftkostnader $/kg</a:t>
                      </a:r>
                      <a:endParaRPr lang="sv-SE" sz="1800" b="1" kern="1200" dirty="0">
                        <a:solidFill>
                          <a:schemeClr val="tx1"/>
                        </a:solidFill>
                        <a:latin typeface="+mn-lt"/>
                        <a:ea typeface="+mn-ea"/>
                        <a:cs typeface="+mn-cs"/>
                      </a:endParaRPr>
                    </a:p>
                  </a:txBody>
                  <a:tcPr/>
                </a:tc>
                <a:tc>
                  <a:txBody>
                    <a:bodyPr/>
                    <a:lstStyle/>
                    <a:p>
                      <a:pPr algn="ctr"/>
                      <a:r>
                        <a:rPr lang="sv-SE" sz="1800" b="1" kern="1200" dirty="0" smtClean="0">
                          <a:solidFill>
                            <a:schemeClr val="tx1"/>
                          </a:solidFill>
                          <a:latin typeface="+mn-lt"/>
                          <a:ea typeface="+mn-ea"/>
                          <a:cs typeface="+mn-cs"/>
                        </a:rPr>
                        <a:t>11</a:t>
                      </a:r>
                      <a:endParaRPr lang="sv-SE" sz="1800" b="1" kern="1200" dirty="0">
                        <a:solidFill>
                          <a:schemeClr val="tx1"/>
                        </a:solidFill>
                        <a:latin typeface="+mn-lt"/>
                        <a:ea typeface="+mn-ea"/>
                        <a:cs typeface="+mn-cs"/>
                      </a:endParaRPr>
                    </a:p>
                  </a:txBody>
                  <a:tcPr/>
                </a:tc>
                <a:tc>
                  <a:txBody>
                    <a:bodyPr/>
                    <a:lstStyle/>
                    <a:p>
                      <a:pPr algn="ctr"/>
                      <a:r>
                        <a:rPr lang="sv-SE" sz="1800" b="1" kern="1200" dirty="0" smtClean="0">
                          <a:solidFill>
                            <a:schemeClr val="tx1"/>
                          </a:solidFill>
                          <a:latin typeface="+mn-lt"/>
                          <a:ea typeface="+mn-ea"/>
                          <a:cs typeface="+mn-cs"/>
                        </a:rPr>
                        <a:t>11</a:t>
                      </a:r>
                      <a:endParaRPr lang="sv-SE" sz="1800" b="1" kern="1200" dirty="0">
                        <a:solidFill>
                          <a:schemeClr val="tx1"/>
                        </a:solidFill>
                        <a:latin typeface="+mn-lt"/>
                        <a:ea typeface="+mn-ea"/>
                        <a:cs typeface="+mn-cs"/>
                      </a:endParaRPr>
                    </a:p>
                  </a:txBody>
                  <a:tcPr/>
                </a:tc>
              </a:tr>
              <a:tr h="370840">
                <a:tc>
                  <a:txBody>
                    <a:bodyPr/>
                    <a:lstStyle/>
                    <a:p>
                      <a:r>
                        <a:rPr lang="sv-SE" sz="1800" b="1" kern="1200" dirty="0" smtClean="0">
                          <a:solidFill>
                            <a:schemeClr val="tx1"/>
                          </a:solidFill>
                          <a:latin typeface="+mn-lt"/>
                          <a:ea typeface="+mn-ea"/>
                          <a:cs typeface="+mn-cs"/>
                        </a:rPr>
                        <a:t>Netto </a:t>
                      </a:r>
                      <a:r>
                        <a:rPr lang="sv-SE" sz="1800" b="1" kern="1200" dirty="0" err="1" smtClean="0">
                          <a:solidFill>
                            <a:schemeClr val="tx1"/>
                          </a:solidFill>
                          <a:latin typeface="+mn-lt"/>
                          <a:ea typeface="+mn-ea"/>
                          <a:cs typeface="+mn-cs"/>
                        </a:rPr>
                        <a:t>milj</a:t>
                      </a:r>
                      <a:r>
                        <a:rPr lang="sv-SE" sz="1800" b="1" kern="1200" dirty="0" smtClean="0">
                          <a:solidFill>
                            <a:schemeClr val="tx1"/>
                          </a:solidFill>
                          <a:latin typeface="+mn-lt"/>
                          <a:ea typeface="+mn-ea"/>
                          <a:cs typeface="+mn-cs"/>
                        </a:rPr>
                        <a:t> $/år</a:t>
                      </a:r>
                      <a:endParaRPr lang="sv-SE" sz="1800" b="1" kern="1200" dirty="0">
                        <a:solidFill>
                          <a:schemeClr val="tx1"/>
                        </a:solidFill>
                        <a:latin typeface="+mn-lt"/>
                        <a:ea typeface="+mn-ea"/>
                        <a:cs typeface="+mn-cs"/>
                      </a:endParaRPr>
                    </a:p>
                  </a:txBody>
                  <a:tcPr/>
                </a:tc>
                <a:tc>
                  <a:txBody>
                    <a:bodyPr/>
                    <a:lstStyle/>
                    <a:p>
                      <a:pPr algn="ctr"/>
                      <a:r>
                        <a:rPr lang="sv-SE" sz="1800" b="1" kern="1200" dirty="0" smtClean="0">
                          <a:solidFill>
                            <a:schemeClr val="tx1"/>
                          </a:solidFill>
                          <a:latin typeface="+mn-lt"/>
                          <a:ea typeface="+mn-ea"/>
                          <a:cs typeface="+mn-cs"/>
                        </a:rPr>
                        <a:t>143</a:t>
                      </a:r>
                      <a:endParaRPr lang="sv-SE" sz="1800" b="1" kern="1200" dirty="0">
                        <a:solidFill>
                          <a:schemeClr val="tx1"/>
                        </a:solidFill>
                        <a:latin typeface="+mn-lt"/>
                        <a:ea typeface="+mn-ea"/>
                        <a:cs typeface="+mn-cs"/>
                      </a:endParaRPr>
                    </a:p>
                  </a:txBody>
                  <a:tcPr/>
                </a:tc>
                <a:tc>
                  <a:txBody>
                    <a:bodyPr/>
                    <a:lstStyle/>
                    <a:p>
                      <a:pPr algn="ctr"/>
                      <a:r>
                        <a:rPr lang="sv-SE" sz="1800" b="1" kern="1200" dirty="0" smtClean="0">
                          <a:solidFill>
                            <a:schemeClr val="tx1"/>
                          </a:solidFill>
                          <a:latin typeface="+mn-lt"/>
                          <a:ea typeface="+mn-ea"/>
                          <a:cs typeface="+mn-cs"/>
                        </a:rPr>
                        <a:t>201</a:t>
                      </a:r>
                    </a:p>
                    <a:p>
                      <a:pPr algn="ctr"/>
                      <a:endParaRPr lang="sv-SE" sz="1800" b="1" kern="1200" dirty="0">
                        <a:solidFill>
                          <a:schemeClr val="tx1"/>
                        </a:solidFill>
                        <a:latin typeface="+mn-lt"/>
                        <a:ea typeface="+mn-ea"/>
                        <a:cs typeface="+mn-cs"/>
                      </a:endParaRPr>
                    </a:p>
                  </a:txBody>
                  <a:tcPr/>
                </a:tc>
              </a:tr>
              <a:tr h="370840">
                <a:tc>
                  <a:txBody>
                    <a:bodyPr/>
                    <a:lstStyle/>
                    <a:p>
                      <a:r>
                        <a:rPr lang="sv-SE" sz="1800" b="1" kern="1200" dirty="0" smtClean="0">
                          <a:solidFill>
                            <a:schemeClr val="tx1"/>
                          </a:solidFill>
                          <a:latin typeface="+mn-lt"/>
                          <a:ea typeface="+mn-ea"/>
                          <a:cs typeface="+mn-cs"/>
                        </a:rPr>
                        <a:t>Investeringar (uppstart) milj $</a:t>
                      </a:r>
                      <a:endParaRPr lang="sv-SE" sz="1800" b="1" kern="1200" dirty="0">
                        <a:solidFill>
                          <a:schemeClr val="tx1"/>
                        </a:solidFill>
                        <a:latin typeface="+mn-lt"/>
                        <a:ea typeface="+mn-ea"/>
                        <a:cs typeface="+mn-cs"/>
                      </a:endParaRPr>
                    </a:p>
                  </a:txBody>
                  <a:tcPr/>
                </a:tc>
                <a:tc gridSpan="2">
                  <a:txBody>
                    <a:bodyPr/>
                    <a:lstStyle/>
                    <a:p>
                      <a:pPr algn="ctr"/>
                      <a:r>
                        <a:rPr lang="sv-SE" sz="1800" b="1" kern="1200" dirty="0" smtClean="0">
                          <a:solidFill>
                            <a:schemeClr val="tx1"/>
                          </a:solidFill>
                          <a:latin typeface="+mn-lt"/>
                          <a:ea typeface="+mn-ea"/>
                          <a:cs typeface="+mn-cs"/>
                        </a:rPr>
                        <a:t>290</a:t>
                      </a:r>
                    </a:p>
                    <a:p>
                      <a:pPr algn="ctr"/>
                      <a:endParaRPr lang="sv-SE" sz="1800" b="1" kern="1200" dirty="0">
                        <a:solidFill>
                          <a:schemeClr val="tx1"/>
                        </a:solidFill>
                        <a:latin typeface="+mn-lt"/>
                        <a:ea typeface="+mn-ea"/>
                        <a:cs typeface="+mn-cs"/>
                      </a:endParaRPr>
                    </a:p>
                  </a:txBody>
                  <a:tcPr/>
                </a:tc>
                <a:tc hMerge="1">
                  <a:txBody>
                    <a:bodyPr/>
                    <a:lstStyle/>
                    <a:p>
                      <a:pPr algn="ctr"/>
                      <a:endParaRPr lang="sv-SE" sz="1800" b="1" kern="1200" dirty="0">
                        <a:solidFill>
                          <a:schemeClr val="tx1"/>
                        </a:solidFill>
                        <a:latin typeface="+mn-lt"/>
                        <a:ea typeface="+mn-ea"/>
                        <a:cs typeface="+mn-cs"/>
                      </a:endParaRPr>
                    </a:p>
                  </a:txBody>
                  <a:tcPr/>
                </a:tc>
              </a:tr>
            </a:tbl>
          </a:graphicData>
        </a:graphic>
      </p:graphicFrame>
      <p:sp>
        <p:nvSpPr>
          <p:cNvPr id="5" name="textruta 4"/>
          <p:cNvSpPr txBox="1"/>
          <p:nvPr/>
        </p:nvSpPr>
        <p:spPr>
          <a:xfrm>
            <a:off x="1187624" y="1124744"/>
            <a:ext cx="6696744" cy="400110"/>
          </a:xfrm>
          <a:prstGeom prst="rect">
            <a:avLst/>
          </a:prstGeom>
          <a:noFill/>
        </p:spPr>
        <p:txBody>
          <a:bodyPr wrap="square" rtlCol="0">
            <a:spAutoFit/>
          </a:bodyPr>
          <a:lstStyle/>
          <a:p>
            <a:r>
              <a:rPr lang="sv-SE" sz="2000" dirty="0" smtClean="0"/>
              <a:t>Totalt producerad TREO   </a:t>
            </a:r>
            <a:r>
              <a:rPr lang="sv-SE" sz="2000" b="1" dirty="0" smtClean="0"/>
              <a:t>6946 ton/år</a:t>
            </a:r>
            <a:r>
              <a:rPr lang="sv-SE" sz="2000" dirty="0" smtClean="0"/>
              <a:t>: </a:t>
            </a:r>
            <a:endParaRPr lang="sv-SE" sz="2000" dirty="0"/>
          </a:p>
        </p:txBody>
      </p:sp>
    </p:spTree>
    <p:extLst>
      <p:ext uri="{BB962C8B-B14F-4D97-AF65-F5344CB8AC3E}">
        <p14:creationId xmlns:p14="http://schemas.microsoft.com/office/powerpoint/2010/main" val="31137126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2987824" y="764704"/>
            <a:ext cx="2808312" cy="400110"/>
          </a:xfrm>
          <a:prstGeom prst="rect">
            <a:avLst/>
          </a:prstGeom>
          <a:noFill/>
        </p:spPr>
        <p:txBody>
          <a:bodyPr wrap="square" rtlCol="0">
            <a:spAutoFit/>
          </a:bodyPr>
          <a:lstStyle/>
          <a:p>
            <a:pPr algn="ctr"/>
            <a:r>
              <a:rPr lang="sv-SE" sz="2000" dirty="0" smtClean="0"/>
              <a:t>Olserum</a:t>
            </a:r>
            <a:endParaRPr lang="sv-SE" sz="2000" dirty="0"/>
          </a:p>
        </p:txBody>
      </p:sp>
      <p:sp>
        <p:nvSpPr>
          <p:cNvPr id="4" name="textruta 3"/>
          <p:cNvSpPr txBox="1"/>
          <p:nvPr/>
        </p:nvSpPr>
        <p:spPr>
          <a:xfrm>
            <a:off x="1187624" y="1619508"/>
            <a:ext cx="2808312" cy="369332"/>
          </a:xfrm>
          <a:prstGeom prst="rect">
            <a:avLst/>
          </a:prstGeom>
          <a:noFill/>
          <a:ln w="19050">
            <a:solidFill>
              <a:schemeClr val="tx1"/>
            </a:solidFill>
          </a:ln>
        </p:spPr>
        <p:txBody>
          <a:bodyPr wrap="square" rtlCol="0">
            <a:spAutoFit/>
          </a:bodyPr>
          <a:lstStyle/>
          <a:p>
            <a:r>
              <a:rPr lang="sv-SE" dirty="0" smtClean="0"/>
              <a:t>Ursprungliga sediment</a:t>
            </a:r>
          </a:p>
        </p:txBody>
      </p:sp>
      <p:sp>
        <p:nvSpPr>
          <p:cNvPr id="5" name="textruta 4"/>
          <p:cNvSpPr txBox="1"/>
          <p:nvPr/>
        </p:nvSpPr>
        <p:spPr>
          <a:xfrm>
            <a:off x="4499992" y="1619508"/>
            <a:ext cx="3456384" cy="1200329"/>
          </a:xfrm>
          <a:prstGeom prst="rect">
            <a:avLst/>
          </a:prstGeom>
          <a:noFill/>
          <a:ln w="19050">
            <a:solidFill>
              <a:schemeClr val="tx1"/>
            </a:solidFill>
          </a:ln>
        </p:spPr>
        <p:txBody>
          <a:bodyPr wrap="square" rtlCol="0">
            <a:spAutoFit/>
          </a:bodyPr>
          <a:lstStyle/>
          <a:p>
            <a:r>
              <a:rPr lang="sv-SE" dirty="0" smtClean="0"/>
              <a:t>Mineral:</a:t>
            </a:r>
          </a:p>
          <a:p>
            <a:r>
              <a:rPr lang="sv-SE" dirty="0" smtClean="0"/>
              <a:t>Apatit</a:t>
            </a:r>
          </a:p>
          <a:p>
            <a:r>
              <a:rPr lang="sv-SE" dirty="0" smtClean="0"/>
              <a:t>Monazit och xenotim som inneslutningar i apatiten </a:t>
            </a:r>
            <a:endParaRPr lang="sv-SE" dirty="0"/>
          </a:p>
        </p:txBody>
      </p:sp>
      <p:sp>
        <p:nvSpPr>
          <p:cNvPr id="7" name="textruta 6"/>
          <p:cNvSpPr txBox="1"/>
          <p:nvPr/>
        </p:nvSpPr>
        <p:spPr>
          <a:xfrm>
            <a:off x="1195264" y="2403782"/>
            <a:ext cx="2808312" cy="646331"/>
          </a:xfrm>
          <a:prstGeom prst="rect">
            <a:avLst/>
          </a:prstGeom>
          <a:noFill/>
          <a:ln w="19050">
            <a:solidFill>
              <a:schemeClr val="tx1"/>
            </a:solidFill>
          </a:ln>
        </p:spPr>
        <p:txBody>
          <a:bodyPr wrap="square" rtlCol="0">
            <a:spAutoFit/>
          </a:bodyPr>
          <a:lstStyle/>
          <a:p>
            <a:r>
              <a:rPr lang="sv-SE" dirty="0"/>
              <a:t>Metamorfa och metasomatiska processer </a:t>
            </a:r>
          </a:p>
        </p:txBody>
      </p:sp>
      <p:cxnSp>
        <p:nvCxnSpPr>
          <p:cNvPr id="9" name="Rak pil 8"/>
          <p:cNvCxnSpPr>
            <a:stCxn id="4" idx="2"/>
          </p:cNvCxnSpPr>
          <p:nvPr/>
        </p:nvCxnSpPr>
        <p:spPr>
          <a:xfrm>
            <a:off x="2591780" y="1988840"/>
            <a:ext cx="0" cy="43204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195264" y="3371800"/>
            <a:ext cx="2808312" cy="369332"/>
          </a:xfrm>
          <a:prstGeom prst="rect">
            <a:avLst/>
          </a:prstGeom>
          <a:noFill/>
          <a:ln w="19050">
            <a:solidFill>
              <a:schemeClr val="tx1"/>
            </a:solidFill>
          </a:ln>
        </p:spPr>
        <p:txBody>
          <a:bodyPr wrap="square" rtlCol="0">
            <a:spAutoFit/>
          </a:bodyPr>
          <a:lstStyle/>
          <a:p>
            <a:pPr algn="ctr"/>
            <a:r>
              <a:rPr lang="sv-SE" dirty="0" smtClean="0"/>
              <a:t>Metasediment i kvartsit</a:t>
            </a:r>
            <a:endParaRPr lang="sv-SE" dirty="0"/>
          </a:p>
        </p:txBody>
      </p:sp>
      <p:cxnSp>
        <p:nvCxnSpPr>
          <p:cNvPr id="12" name="Rak pil 11"/>
          <p:cNvCxnSpPr>
            <a:stCxn id="7" idx="2"/>
            <a:endCxn id="10" idx="0"/>
          </p:cNvCxnSpPr>
          <p:nvPr/>
        </p:nvCxnSpPr>
        <p:spPr>
          <a:xfrm>
            <a:off x="2599420" y="3050113"/>
            <a:ext cx="0" cy="3216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4463988" y="3371800"/>
            <a:ext cx="3528392" cy="369332"/>
          </a:xfrm>
          <a:prstGeom prst="rect">
            <a:avLst/>
          </a:prstGeom>
          <a:noFill/>
          <a:ln w="19050">
            <a:solidFill>
              <a:schemeClr val="tx1"/>
            </a:solidFill>
          </a:ln>
        </p:spPr>
        <p:txBody>
          <a:bodyPr wrap="square" rtlCol="0">
            <a:spAutoFit/>
          </a:bodyPr>
          <a:lstStyle/>
          <a:p>
            <a:r>
              <a:rPr lang="sv-SE" dirty="0" smtClean="0"/>
              <a:t>TREO (totalt som RE-oxider) : 0,4 %</a:t>
            </a:r>
            <a:endParaRPr lang="sv-SE" dirty="0"/>
          </a:p>
        </p:txBody>
      </p:sp>
      <p:cxnSp>
        <p:nvCxnSpPr>
          <p:cNvPr id="23" name="Rak pil 22"/>
          <p:cNvCxnSpPr>
            <a:stCxn id="5" idx="2"/>
            <a:endCxn id="15" idx="0"/>
          </p:cNvCxnSpPr>
          <p:nvPr/>
        </p:nvCxnSpPr>
        <p:spPr>
          <a:xfrm>
            <a:off x="6228184" y="2819837"/>
            <a:ext cx="0" cy="5519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3074" name="Picture 2" descr="http://www.mindat.org/arphotos/250-00425090014024908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610" y="4293096"/>
            <a:ext cx="2381250" cy="17621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indat.org/arphotos/250-05811060013846825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989736"/>
            <a:ext cx="1550665" cy="2065486"/>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1763688" y="6055222"/>
            <a:ext cx="2088232" cy="369332"/>
          </a:xfrm>
          <a:prstGeom prst="rect">
            <a:avLst/>
          </a:prstGeom>
          <a:noFill/>
        </p:spPr>
        <p:txBody>
          <a:bodyPr wrap="square" rtlCol="0">
            <a:spAutoFit/>
          </a:bodyPr>
          <a:lstStyle/>
          <a:p>
            <a:pPr algn="ctr"/>
            <a:r>
              <a:rPr lang="sv-SE" dirty="0" smtClean="0"/>
              <a:t>Monazit</a:t>
            </a:r>
            <a:endParaRPr lang="sv-SE" dirty="0"/>
          </a:p>
        </p:txBody>
      </p:sp>
      <p:sp>
        <p:nvSpPr>
          <p:cNvPr id="6" name="textruta 5"/>
          <p:cNvSpPr txBox="1"/>
          <p:nvPr/>
        </p:nvSpPr>
        <p:spPr>
          <a:xfrm>
            <a:off x="5148064" y="6084810"/>
            <a:ext cx="1728192" cy="369332"/>
          </a:xfrm>
          <a:prstGeom prst="rect">
            <a:avLst/>
          </a:prstGeom>
          <a:noFill/>
        </p:spPr>
        <p:txBody>
          <a:bodyPr wrap="square" rtlCol="0">
            <a:spAutoFit/>
          </a:bodyPr>
          <a:lstStyle/>
          <a:p>
            <a:pPr algn="ctr"/>
            <a:r>
              <a:rPr lang="sv-SE" dirty="0" smtClean="0"/>
              <a:t>Xenotim</a:t>
            </a:r>
            <a:endParaRPr lang="sv-SE" dirty="0"/>
          </a:p>
        </p:txBody>
      </p:sp>
    </p:spTree>
    <p:extLst>
      <p:ext uri="{BB962C8B-B14F-4D97-AF65-F5344CB8AC3E}">
        <p14:creationId xmlns:p14="http://schemas.microsoft.com/office/powerpoint/2010/main" val="2522980090"/>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ruta 2"/>
          <p:cNvSpPr txBox="1"/>
          <p:nvPr/>
        </p:nvSpPr>
        <p:spPr>
          <a:xfrm>
            <a:off x="2987824" y="764704"/>
            <a:ext cx="2808312" cy="461665"/>
          </a:xfrm>
          <a:prstGeom prst="rect">
            <a:avLst/>
          </a:prstGeom>
          <a:noFill/>
        </p:spPr>
        <p:txBody>
          <a:bodyPr wrap="square" rtlCol="0">
            <a:spAutoFit/>
          </a:bodyPr>
          <a:lstStyle/>
          <a:p>
            <a:pPr algn="ctr"/>
            <a:r>
              <a:rPr lang="sv-SE" sz="2400" dirty="0" smtClean="0"/>
              <a:t>Olserum</a:t>
            </a:r>
            <a:endParaRPr lang="sv-SE" sz="2400" dirty="0"/>
          </a:p>
        </p:txBody>
      </p:sp>
      <p:graphicFrame>
        <p:nvGraphicFramePr>
          <p:cNvPr id="12" name="Tabell 11"/>
          <p:cNvGraphicFramePr>
            <a:graphicFrameLocks noGrp="1"/>
          </p:cNvGraphicFramePr>
          <p:nvPr>
            <p:extLst>
              <p:ext uri="{D42A27DB-BD31-4B8C-83A1-F6EECF244321}">
                <p14:modId xmlns:p14="http://schemas.microsoft.com/office/powerpoint/2010/main" val="1566091905"/>
              </p:ext>
            </p:extLst>
          </p:nvPr>
        </p:nvGraphicFramePr>
        <p:xfrm>
          <a:off x="1319808" y="2420888"/>
          <a:ext cx="6144344" cy="1010920"/>
        </p:xfrm>
        <a:graphic>
          <a:graphicData uri="http://schemas.openxmlformats.org/drawingml/2006/table">
            <a:tbl>
              <a:tblPr firstRow="1" bandRow="1">
                <a:tableStyleId>{5C22544A-7EE6-4342-B048-85BDC9FD1C3A}</a:tableStyleId>
              </a:tblPr>
              <a:tblGrid>
                <a:gridCol w="1572344"/>
                <a:gridCol w="1524000"/>
                <a:gridCol w="1524000"/>
                <a:gridCol w="1524000"/>
              </a:tblGrid>
              <a:tr h="370840">
                <a:tc>
                  <a:txBody>
                    <a:bodyPr/>
                    <a:lstStyle/>
                    <a:p>
                      <a:r>
                        <a:rPr lang="sv-SE" dirty="0" smtClean="0"/>
                        <a:t>TREO % inom</a:t>
                      </a:r>
                      <a:endParaRPr lang="sv-SE" dirty="0"/>
                    </a:p>
                  </a:txBody>
                  <a:tcPr/>
                </a:tc>
                <a:tc>
                  <a:txBody>
                    <a:bodyPr/>
                    <a:lstStyle/>
                    <a:p>
                      <a:r>
                        <a:rPr lang="sv-SE" dirty="0" smtClean="0"/>
                        <a:t>Milj. ton</a:t>
                      </a:r>
                      <a:endParaRPr lang="sv-SE" dirty="0"/>
                    </a:p>
                  </a:txBody>
                  <a:tcPr/>
                </a:tc>
                <a:tc>
                  <a:txBody>
                    <a:bodyPr/>
                    <a:lstStyle/>
                    <a:p>
                      <a:r>
                        <a:rPr lang="sv-SE" dirty="0" smtClean="0"/>
                        <a:t>TREO %</a:t>
                      </a:r>
                      <a:endParaRPr lang="sv-SE" dirty="0"/>
                    </a:p>
                  </a:txBody>
                  <a:tcPr/>
                </a:tc>
                <a:tc>
                  <a:txBody>
                    <a:bodyPr/>
                    <a:lstStyle/>
                    <a:p>
                      <a:r>
                        <a:rPr lang="sv-SE" dirty="0" smtClean="0"/>
                        <a:t>% HREO i TREO</a:t>
                      </a:r>
                      <a:endParaRPr lang="sv-SE" dirty="0"/>
                    </a:p>
                  </a:txBody>
                  <a:tcPr/>
                </a:tc>
              </a:tr>
              <a:tr h="370840">
                <a:tc>
                  <a:txBody>
                    <a:bodyPr/>
                    <a:lstStyle/>
                    <a:p>
                      <a:r>
                        <a:rPr lang="sv-SE" dirty="0" smtClean="0"/>
                        <a:t>0,3</a:t>
                      </a:r>
                      <a:endParaRPr lang="sv-SE" dirty="0"/>
                    </a:p>
                  </a:txBody>
                  <a:tcPr/>
                </a:tc>
                <a:tc>
                  <a:txBody>
                    <a:bodyPr/>
                    <a:lstStyle/>
                    <a:p>
                      <a:r>
                        <a:rPr lang="sv-SE" dirty="0" smtClean="0"/>
                        <a:t>6,3</a:t>
                      </a:r>
                      <a:endParaRPr lang="sv-SE" dirty="0"/>
                    </a:p>
                  </a:txBody>
                  <a:tcPr/>
                </a:tc>
                <a:tc>
                  <a:txBody>
                    <a:bodyPr/>
                    <a:lstStyle/>
                    <a:p>
                      <a:r>
                        <a:rPr lang="sv-SE" dirty="0" smtClean="0"/>
                        <a:t>0,53</a:t>
                      </a:r>
                      <a:endParaRPr lang="sv-SE" dirty="0"/>
                    </a:p>
                  </a:txBody>
                  <a:tcPr/>
                </a:tc>
                <a:tc>
                  <a:txBody>
                    <a:bodyPr/>
                    <a:lstStyle/>
                    <a:p>
                      <a:r>
                        <a:rPr lang="sv-SE" dirty="0" smtClean="0"/>
                        <a:t>34,4</a:t>
                      </a:r>
                      <a:endParaRPr lang="sv-SE" dirty="0"/>
                    </a:p>
                  </a:txBody>
                  <a:tcPr/>
                </a:tc>
              </a:tr>
            </a:tbl>
          </a:graphicData>
        </a:graphic>
      </p:graphicFrame>
    </p:spTree>
    <p:extLst>
      <p:ext uri="{BB962C8B-B14F-4D97-AF65-F5344CB8AC3E}">
        <p14:creationId xmlns:p14="http://schemas.microsoft.com/office/powerpoint/2010/main" val="3664305506"/>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195736" y="141407"/>
            <a:ext cx="4464496" cy="400110"/>
          </a:xfrm>
          <a:prstGeom prst="rect">
            <a:avLst/>
          </a:prstGeom>
          <a:noFill/>
        </p:spPr>
        <p:txBody>
          <a:bodyPr wrap="square" rtlCol="0">
            <a:spAutoFit/>
          </a:bodyPr>
          <a:lstStyle/>
          <a:p>
            <a:pPr algn="ctr"/>
            <a:r>
              <a:rPr lang="sv-SE" sz="2000" b="1" dirty="0" smtClean="0"/>
              <a:t>Processbeskrivning för REE-bearbetning </a:t>
            </a:r>
            <a:endParaRPr lang="sv-SE" sz="2000" b="1" dirty="0"/>
          </a:p>
        </p:txBody>
      </p:sp>
      <p:sp>
        <p:nvSpPr>
          <p:cNvPr id="3" name="Ellips 2"/>
          <p:cNvSpPr/>
          <p:nvPr/>
        </p:nvSpPr>
        <p:spPr>
          <a:xfrm>
            <a:off x="1115616" y="1340768"/>
            <a:ext cx="1872208" cy="864096"/>
          </a:xfrm>
          <a:prstGeom prst="ellipse">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a:ln>
            <a:solidFill>
              <a:schemeClr val="accent6">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Ellips 3"/>
          <p:cNvSpPr/>
          <p:nvPr/>
        </p:nvSpPr>
        <p:spPr>
          <a:xfrm>
            <a:off x="3707904" y="764704"/>
            <a:ext cx="1872208" cy="864096"/>
          </a:xfrm>
          <a:prstGeom prst="ellipse">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p:cNvSpPr/>
          <p:nvPr/>
        </p:nvSpPr>
        <p:spPr>
          <a:xfrm>
            <a:off x="3894312" y="1962797"/>
            <a:ext cx="1872208" cy="864096"/>
          </a:xfrm>
          <a:prstGeom prst="ellipse">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p:cNvSpPr/>
          <p:nvPr/>
        </p:nvSpPr>
        <p:spPr>
          <a:xfrm>
            <a:off x="6660232" y="2572157"/>
            <a:ext cx="1872208" cy="864096"/>
          </a:xfrm>
          <a:prstGeom prst="ellipse">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1145910" y="3791677"/>
            <a:ext cx="1872208" cy="864096"/>
          </a:xfrm>
          <a:prstGeom prst="ellips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3456216" y="3004206"/>
            <a:ext cx="2850036" cy="1219520"/>
          </a:xfrm>
          <a:prstGeom prst="ellipse">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4427984" y="5749340"/>
            <a:ext cx="1872208" cy="864096"/>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350000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3569110" y="4511754"/>
            <a:ext cx="1872208" cy="864096"/>
          </a:xfrm>
          <a:prstGeom prst="ellips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6259534" y="4885244"/>
            <a:ext cx="1872208" cy="864096"/>
          </a:xfrm>
          <a:prstGeom prst="ellipse">
            <a:avLst/>
          </a:prstGeom>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p:cNvSpPr txBox="1"/>
          <p:nvPr/>
        </p:nvSpPr>
        <p:spPr>
          <a:xfrm>
            <a:off x="3712209" y="980728"/>
            <a:ext cx="1867903" cy="369332"/>
          </a:xfrm>
          <a:prstGeom prst="rect">
            <a:avLst/>
          </a:prstGeom>
          <a:noFill/>
        </p:spPr>
        <p:txBody>
          <a:bodyPr wrap="square" rtlCol="0">
            <a:spAutoFit/>
          </a:bodyPr>
          <a:lstStyle/>
          <a:p>
            <a:pPr algn="ctr"/>
            <a:r>
              <a:rPr lang="sv-SE" b="1" dirty="0" smtClean="0"/>
              <a:t>Malmbrytning</a:t>
            </a:r>
            <a:endParaRPr lang="sv-SE" b="1" dirty="0"/>
          </a:p>
        </p:txBody>
      </p:sp>
      <p:sp>
        <p:nvSpPr>
          <p:cNvPr id="15" name="textruta 14"/>
          <p:cNvSpPr txBox="1"/>
          <p:nvPr/>
        </p:nvSpPr>
        <p:spPr>
          <a:xfrm>
            <a:off x="1113842" y="1524353"/>
            <a:ext cx="1872208" cy="369332"/>
          </a:xfrm>
          <a:prstGeom prst="rect">
            <a:avLst/>
          </a:prstGeom>
          <a:noFill/>
        </p:spPr>
        <p:txBody>
          <a:bodyPr wrap="square" rtlCol="0">
            <a:spAutoFit/>
          </a:bodyPr>
          <a:lstStyle/>
          <a:p>
            <a:pPr algn="ctr"/>
            <a:r>
              <a:rPr lang="sv-SE" b="1" dirty="0" smtClean="0"/>
              <a:t>Krossning</a:t>
            </a:r>
            <a:endParaRPr lang="sv-SE" b="1" dirty="0"/>
          </a:p>
        </p:txBody>
      </p:sp>
      <p:sp>
        <p:nvSpPr>
          <p:cNvPr id="16" name="textruta 15"/>
          <p:cNvSpPr txBox="1"/>
          <p:nvPr/>
        </p:nvSpPr>
        <p:spPr>
          <a:xfrm>
            <a:off x="3874800" y="2171696"/>
            <a:ext cx="1872208" cy="369332"/>
          </a:xfrm>
          <a:prstGeom prst="rect">
            <a:avLst/>
          </a:prstGeom>
          <a:noFill/>
        </p:spPr>
        <p:txBody>
          <a:bodyPr wrap="square" rtlCol="0">
            <a:spAutoFit/>
          </a:bodyPr>
          <a:lstStyle/>
          <a:p>
            <a:pPr algn="ctr"/>
            <a:r>
              <a:rPr lang="sv-SE" b="1" dirty="0" smtClean="0"/>
              <a:t>Malning</a:t>
            </a:r>
            <a:endParaRPr lang="sv-SE" b="1" dirty="0"/>
          </a:p>
        </p:txBody>
      </p:sp>
      <p:sp>
        <p:nvSpPr>
          <p:cNvPr id="17" name="textruta 16"/>
          <p:cNvSpPr txBox="1"/>
          <p:nvPr/>
        </p:nvSpPr>
        <p:spPr>
          <a:xfrm>
            <a:off x="6660232" y="2819539"/>
            <a:ext cx="1872208" cy="369332"/>
          </a:xfrm>
          <a:prstGeom prst="rect">
            <a:avLst/>
          </a:prstGeom>
          <a:noFill/>
        </p:spPr>
        <p:txBody>
          <a:bodyPr wrap="square" rtlCol="0">
            <a:spAutoFit/>
          </a:bodyPr>
          <a:lstStyle/>
          <a:p>
            <a:pPr algn="ctr"/>
            <a:r>
              <a:rPr lang="sv-SE" b="1" dirty="0" smtClean="0"/>
              <a:t>Flotation</a:t>
            </a:r>
            <a:endParaRPr lang="sv-SE" b="1" dirty="0"/>
          </a:p>
        </p:txBody>
      </p:sp>
      <p:sp>
        <p:nvSpPr>
          <p:cNvPr id="18" name="textruta 17"/>
          <p:cNvSpPr txBox="1"/>
          <p:nvPr/>
        </p:nvSpPr>
        <p:spPr>
          <a:xfrm>
            <a:off x="3412389" y="3188871"/>
            <a:ext cx="2695507" cy="923330"/>
          </a:xfrm>
          <a:prstGeom prst="rect">
            <a:avLst/>
          </a:prstGeom>
          <a:noFill/>
        </p:spPr>
        <p:txBody>
          <a:bodyPr wrap="square" rtlCol="0">
            <a:spAutoFit/>
          </a:bodyPr>
          <a:lstStyle/>
          <a:p>
            <a:pPr algn="ctr"/>
            <a:r>
              <a:rPr lang="sv-SE" b="1" dirty="0"/>
              <a:t>Upplösning och </a:t>
            </a:r>
            <a:r>
              <a:rPr lang="sv-SE" b="1" dirty="0" err="1"/>
              <a:t>kalcinering</a:t>
            </a:r>
            <a:r>
              <a:rPr lang="sv-SE" b="1" dirty="0"/>
              <a:t> till </a:t>
            </a:r>
            <a:r>
              <a:rPr lang="sv-SE" b="1" dirty="0" smtClean="0"/>
              <a:t>REO-blandning</a:t>
            </a:r>
            <a:endParaRPr lang="sv-SE" b="1" dirty="0"/>
          </a:p>
        </p:txBody>
      </p:sp>
      <p:sp>
        <p:nvSpPr>
          <p:cNvPr id="19" name="textruta 18"/>
          <p:cNvSpPr txBox="1"/>
          <p:nvPr/>
        </p:nvSpPr>
        <p:spPr>
          <a:xfrm>
            <a:off x="1145910" y="4052811"/>
            <a:ext cx="1872208" cy="369332"/>
          </a:xfrm>
          <a:prstGeom prst="rect">
            <a:avLst/>
          </a:prstGeom>
          <a:noFill/>
        </p:spPr>
        <p:txBody>
          <a:bodyPr wrap="square" rtlCol="0">
            <a:spAutoFit/>
          </a:bodyPr>
          <a:lstStyle/>
          <a:p>
            <a:pPr algn="ctr"/>
            <a:r>
              <a:rPr lang="sv-SE" b="1" dirty="0" smtClean="0"/>
              <a:t>Separering</a:t>
            </a:r>
            <a:endParaRPr lang="sv-SE" b="1" dirty="0"/>
          </a:p>
        </p:txBody>
      </p:sp>
      <p:sp>
        <p:nvSpPr>
          <p:cNvPr id="20" name="textruta 19"/>
          <p:cNvSpPr txBox="1"/>
          <p:nvPr/>
        </p:nvSpPr>
        <p:spPr>
          <a:xfrm>
            <a:off x="3569110" y="4655773"/>
            <a:ext cx="1872208" cy="646331"/>
          </a:xfrm>
          <a:prstGeom prst="rect">
            <a:avLst/>
          </a:prstGeom>
          <a:noFill/>
        </p:spPr>
        <p:txBody>
          <a:bodyPr wrap="square" rtlCol="0">
            <a:spAutoFit/>
          </a:bodyPr>
          <a:lstStyle/>
          <a:p>
            <a:pPr algn="ctr"/>
            <a:r>
              <a:rPr lang="sv-SE" b="1" dirty="0" smtClean="0"/>
              <a:t>Framställning av oxider</a:t>
            </a:r>
            <a:endParaRPr lang="sv-SE" b="1" dirty="0"/>
          </a:p>
        </p:txBody>
      </p:sp>
      <p:sp>
        <p:nvSpPr>
          <p:cNvPr id="21" name="textruta 20"/>
          <p:cNvSpPr txBox="1"/>
          <p:nvPr/>
        </p:nvSpPr>
        <p:spPr>
          <a:xfrm>
            <a:off x="6252658" y="4994126"/>
            <a:ext cx="1872208" cy="646331"/>
          </a:xfrm>
          <a:prstGeom prst="rect">
            <a:avLst/>
          </a:prstGeom>
          <a:noFill/>
        </p:spPr>
        <p:txBody>
          <a:bodyPr wrap="square" rtlCol="0">
            <a:spAutoFit/>
          </a:bodyPr>
          <a:lstStyle/>
          <a:p>
            <a:pPr algn="ctr"/>
            <a:r>
              <a:rPr lang="sv-SE" b="1" dirty="0" smtClean="0"/>
              <a:t>Metall-framställning</a:t>
            </a:r>
            <a:endParaRPr lang="sv-SE" b="1" dirty="0"/>
          </a:p>
        </p:txBody>
      </p:sp>
      <p:sp>
        <p:nvSpPr>
          <p:cNvPr id="22" name="textruta 21"/>
          <p:cNvSpPr txBox="1"/>
          <p:nvPr/>
        </p:nvSpPr>
        <p:spPr>
          <a:xfrm>
            <a:off x="4387326" y="5858222"/>
            <a:ext cx="1872208" cy="646331"/>
          </a:xfrm>
          <a:prstGeom prst="rect">
            <a:avLst/>
          </a:prstGeom>
          <a:noFill/>
        </p:spPr>
        <p:txBody>
          <a:bodyPr wrap="square" rtlCol="0">
            <a:spAutoFit/>
          </a:bodyPr>
          <a:lstStyle/>
          <a:p>
            <a:pPr algn="ctr"/>
            <a:r>
              <a:rPr lang="sv-SE" b="1" dirty="0" smtClean="0"/>
              <a:t>Framställning av komponenter</a:t>
            </a:r>
            <a:endParaRPr lang="sv-SE" b="1" dirty="0"/>
          </a:p>
        </p:txBody>
      </p:sp>
      <p:cxnSp>
        <p:nvCxnSpPr>
          <p:cNvPr id="24" name="Rak pil 23"/>
          <p:cNvCxnSpPr>
            <a:stCxn id="4" idx="3"/>
            <a:endCxn id="15" idx="3"/>
          </p:cNvCxnSpPr>
          <p:nvPr/>
        </p:nvCxnSpPr>
        <p:spPr>
          <a:xfrm flipH="1">
            <a:off x="2986050" y="1502256"/>
            <a:ext cx="996033" cy="206763"/>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Rak pil 30"/>
          <p:cNvCxnSpPr>
            <a:stCxn id="3" idx="5"/>
            <a:endCxn id="16" idx="1"/>
          </p:cNvCxnSpPr>
          <p:nvPr/>
        </p:nvCxnSpPr>
        <p:spPr>
          <a:xfrm>
            <a:off x="2713645" y="2078320"/>
            <a:ext cx="1161155" cy="278042"/>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Rak pil 32"/>
          <p:cNvCxnSpPr>
            <a:stCxn id="5" idx="5"/>
            <a:endCxn id="17" idx="1"/>
          </p:cNvCxnSpPr>
          <p:nvPr/>
        </p:nvCxnSpPr>
        <p:spPr>
          <a:xfrm>
            <a:off x="5492341" y="2700349"/>
            <a:ext cx="1167891" cy="30385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Rak pil 40"/>
          <p:cNvCxnSpPr>
            <a:stCxn id="6" idx="3"/>
            <a:endCxn id="8" idx="6"/>
          </p:cNvCxnSpPr>
          <p:nvPr/>
        </p:nvCxnSpPr>
        <p:spPr>
          <a:xfrm flipH="1">
            <a:off x="6306252" y="3309709"/>
            <a:ext cx="628159" cy="304257"/>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Rak pil 43"/>
          <p:cNvCxnSpPr>
            <a:endCxn id="7" idx="6"/>
          </p:cNvCxnSpPr>
          <p:nvPr/>
        </p:nvCxnSpPr>
        <p:spPr>
          <a:xfrm flipH="1">
            <a:off x="3018118" y="4052811"/>
            <a:ext cx="876194" cy="170914"/>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Rak pil 45"/>
          <p:cNvCxnSpPr>
            <a:stCxn id="7" idx="5"/>
            <a:endCxn id="20" idx="1"/>
          </p:cNvCxnSpPr>
          <p:nvPr/>
        </p:nvCxnSpPr>
        <p:spPr>
          <a:xfrm>
            <a:off x="2743939" y="4529229"/>
            <a:ext cx="825171" cy="4497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Rak pil 47"/>
          <p:cNvCxnSpPr>
            <a:stCxn id="20" idx="3"/>
            <a:endCxn id="21" idx="1"/>
          </p:cNvCxnSpPr>
          <p:nvPr/>
        </p:nvCxnSpPr>
        <p:spPr>
          <a:xfrm>
            <a:off x="5441318" y="4978939"/>
            <a:ext cx="811340" cy="3383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Rak pil 52"/>
          <p:cNvCxnSpPr>
            <a:endCxn id="9" idx="7"/>
          </p:cNvCxnSpPr>
          <p:nvPr/>
        </p:nvCxnSpPr>
        <p:spPr>
          <a:xfrm flipH="1">
            <a:off x="6026013" y="5640457"/>
            <a:ext cx="594319" cy="23542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72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1763688" y="286500"/>
            <a:ext cx="5976664" cy="400110"/>
          </a:xfrm>
          <a:prstGeom prst="rect">
            <a:avLst/>
          </a:prstGeom>
          <a:noFill/>
        </p:spPr>
        <p:txBody>
          <a:bodyPr wrap="square" rtlCol="0">
            <a:spAutoFit/>
          </a:bodyPr>
          <a:lstStyle/>
          <a:p>
            <a:pPr algn="ctr"/>
            <a:r>
              <a:rPr lang="sv-SE" sz="2000" b="1" dirty="0" smtClean="0">
                <a:solidFill>
                  <a:schemeClr val="accent1"/>
                </a:solidFill>
              </a:rPr>
              <a:t>Separering av cerium (Ce)  och thorium (Th) ur monazit</a:t>
            </a:r>
            <a:endParaRPr lang="sv-SE" sz="2000" b="1" dirty="0">
              <a:solidFill>
                <a:schemeClr val="accent1"/>
              </a:solidFill>
            </a:endParaRPr>
          </a:p>
        </p:txBody>
      </p:sp>
      <p:sp>
        <p:nvSpPr>
          <p:cNvPr id="3" name="Flödesschema: Process 2"/>
          <p:cNvSpPr/>
          <p:nvPr/>
        </p:nvSpPr>
        <p:spPr>
          <a:xfrm>
            <a:off x="2595072" y="836712"/>
            <a:ext cx="3705120" cy="50405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solidFill>
                  <a:schemeClr val="tx1"/>
                </a:solidFill>
              </a:rPr>
              <a:t>Lakning i </a:t>
            </a:r>
            <a:r>
              <a:rPr lang="sv-SE" dirty="0" smtClean="0">
                <a:solidFill>
                  <a:schemeClr val="tx1"/>
                </a:solidFill>
              </a:rPr>
              <a:t>kokande konc</a:t>
            </a:r>
            <a:r>
              <a:rPr lang="sv-SE" dirty="0">
                <a:solidFill>
                  <a:schemeClr val="tx1"/>
                </a:solidFill>
              </a:rPr>
              <a:t>. </a:t>
            </a:r>
            <a:r>
              <a:rPr lang="sv-SE" dirty="0" smtClean="0">
                <a:solidFill>
                  <a:schemeClr val="tx1"/>
                </a:solidFill>
              </a:rPr>
              <a:t>Svavelsyra. Filtrering</a:t>
            </a:r>
            <a:endParaRPr lang="sv-SE" dirty="0">
              <a:solidFill>
                <a:schemeClr val="tx1"/>
              </a:solidFill>
            </a:endParaRPr>
          </a:p>
        </p:txBody>
      </p:sp>
      <p:sp>
        <p:nvSpPr>
          <p:cNvPr id="4" name="Rektangel 3"/>
          <p:cNvSpPr/>
          <p:nvPr/>
        </p:nvSpPr>
        <p:spPr>
          <a:xfrm>
            <a:off x="6444208" y="1488080"/>
            <a:ext cx="18002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Olösligt gråberg</a:t>
            </a:r>
            <a:endParaRPr lang="sv-SE" dirty="0"/>
          </a:p>
        </p:txBody>
      </p:sp>
      <p:cxnSp>
        <p:nvCxnSpPr>
          <p:cNvPr id="7" name="Vinklad  6"/>
          <p:cNvCxnSpPr>
            <a:stCxn id="3" idx="3"/>
            <a:endCxn id="4" idx="0"/>
          </p:cNvCxnSpPr>
          <p:nvPr/>
        </p:nvCxnSpPr>
        <p:spPr>
          <a:xfrm>
            <a:off x="6300192" y="1088740"/>
            <a:ext cx="1044116" cy="39934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362929"/>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1763688" y="286500"/>
            <a:ext cx="5976664" cy="400110"/>
          </a:xfrm>
          <a:prstGeom prst="rect">
            <a:avLst/>
          </a:prstGeom>
          <a:noFill/>
        </p:spPr>
        <p:txBody>
          <a:bodyPr wrap="square" rtlCol="0">
            <a:spAutoFit/>
          </a:bodyPr>
          <a:lstStyle/>
          <a:p>
            <a:pPr algn="ctr"/>
            <a:r>
              <a:rPr lang="sv-SE" sz="2000" b="1" dirty="0" smtClean="0">
                <a:solidFill>
                  <a:schemeClr val="accent1"/>
                </a:solidFill>
              </a:rPr>
              <a:t>Separering cerium (Ce)  och thorium (Th) ur monazit</a:t>
            </a:r>
            <a:endParaRPr lang="sv-SE" sz="2000" b="1" dirty="0">
              <a:solidFill>
                <a:schemeClr val="accent1"/>
              </a:solidFill>
            </a:endParaRPr>
          </a:p>
        </p:txBody>
      </p:sp>
      <p:sp>
        <p:nvSpPr>
          <p:cNvPr id="3" name="Flödesschema: Process 2"/>
          <p:cNvSpPr/>
          <p:nvPr/>
        </p:nvSpPr>
        <p:spPr>
          <a:xfrm>
            <a:off x="2595072" y="836712"/>
            <a:ext cx="3705120" cy="50405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solidFill>
                  <a:schemeClr val="tx1"/>
                </a:solidFill>
              </a:rPr>
              <a:t>Lakning i </a:t>
            </a:r>
            <a:r>
              <a:rPr lang="sv-SE" dirty="0" smtClean="0">
                <a:solidFill>
                  <a:schemeClr val="tx1"/>
                </a:solidFill>
              </a:rPr>
              <a:t>kokande konc</a:t>
            </a:r>
            <a:r>
              <a:rPr lang="sv-SE" dirty="0">
                <a:solidFill>
                  <a:schemeClr val="tx1"/>
                </a:solidFill>
              </a:rPr>
              <a:t>. </a:t>
            </a:r>
            <a:r>
              <a:rPr lang="sv-SE" dirty="0" smtClean="0">
                <a:solidFill>
                  <a:schemeClr val="tx1"/>
                </a:solidFill>
              </a:rPr>
              <a:t>Svavelsyra. Filtrering</a:t>
            </a:r>
            <a:endParaRPr lang="sv-SE" dirty="0">
              <a:solidFill>
                <a:schemeClr val="tx1"/>
              </a:solidFill>
            </a:endParaRPr>
          </a:p>
        </p:txBody>
      </p:sp>
      <p:sp>
        <p:nvSpPr>
          <p:cNvPr id="4" name="Rektangel 3"/>
          <p:cNvSpPr/>
          <p:nvPr/>
        </p:nvSpPr>
        <p:spPr>
          <a:xfrm>
            <a:off x="6444208" y="1488080"/>
            <a:ext cx="18002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Olösligt gråberg</a:t>
            </a:r>
            <a:endParaRPr lang="sv-SE" dirty="0"/>
          </a:p>
        </p:txBody>
      </p:sp>
      <p:sp>
        <p:nvSpPr>
          <p:cNvPr id="5" name="Flödesschema: Process 4"/>
          <p:cNvSpPr/>
          <p:nvPr/>
        </p:nvSpPr>
        <p:spPr>
          <a:xfrm>
            <a:off x="827584" y="1729863"/>
            <a:ext cx="2860706" cy="50405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Neutralisering  med NaOH till pH 3-4. Th fälls ut</a:t>
            </a:r>
            <a:endParaRPr lang="sv-SE" dirty="0"/>
          </a:p>
        </p:txBody>
      </p:sp>
      <p:cxnSp>
        <p:nvCxnSpPr>
          <p:cNvPr id="6" name="Vinklad  5"/>
          <p:cNvCxnSpPr>
            <a:stCxn id="3" idx="1"/>
            <a:endCxn id="5" idx="0"/>
          </p:cNvCxnSpPr>
          <p:nvPr/>
        </p:nvCxnSpPr>
        <p:spPr>
          <a:xfrm rot="10800000" flipV="1">
            <a:off x="2257938" y="1088739"/>
            <a:ext cx="337135" cy="64112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Vinklad  6"/>
          <p:cNvCxnSpPr>
            <a:stCxn id="3" idx="3"/>
            <a:endCxn id="4" idx="0"/>
          </p:cNvCxnSpPr>
          <p:nvPr/>
        </p:nvCxnSpPr>
        <p:spPr>
          <a:xfrm>
            <a:off x="6300192" y="1088740"/>
            <a:ext cx="1044116" cy="39934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1531034" y="971436"/>
            <a:ext cx="1047408" cy="369332"/>
          </a:xfrm>
          <a:prstGeom prst="rect">
            <a:avLst/>
          </a:prstGeom>
          <a:noFill/>
        </p:spPr>
        <p:txBody>
          <a:bodyPr wrap="square" rtlCol="0">
            <a:spAutoFit/>
          </a:bodyPr>
          <a:lstStyle/>
          <a:p>
            <a:r>
              <a:rPr lang="sv-SE" dirty="0" smtClean="0"/>
              <a:t>Filtrat</a:t>
            </a:r>
            <a:endParaRPr lang="sv-SE" dirty="0"/>
          </a:p>
        </p:txBody>
      </p:sp>
      <p:sp>
        <p:nvSpPr>
          <p:cNvPr id="9" name="Flödesschema: Process 8"/>
          <p:cNvSpPr/>
          <p:nvPr/>
        </p:nvSpPr>
        <p:spPr>
          <a:xfrm>
            <a:off x="4211960" y="2233919"/>
            <a:ext cx="2088232" cy="5470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Thorium filtreras av</a:t>
            </a:r>
            <a:endParaRPr lang="sv-SE" dirty="0"/>
          </a:p>
        </p:txBody>
      </p:sp>
      <p:cxnSp>
        <p:nvCxnSpPr>
          <p:cNvPr id="10" name="Vinklad  9"/>
          <p:cNvCxnSpPr>
            <a:stCxn id="5" idx="3"/>
            <a:endCxn id="9" idx="0"/>
          </p:cNvCxnSpPr>
          <p:nvPr/>
        </p:nvCxnSpPr>
        <p:spPr>
          <a:xfrm>
            <a:off x="3688290" y="1981891"/>
            <a:ext cx="1567786" cy="252028"/>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36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1763688" y="286500"/>
            <a:ext cx="5976664" cy="400110"/>
          </a:xfrm>
          <a:prstGeom prst="rect">
            <a:avLst/>
          </a:prstGeom>
          <a:noFill/>
        </p:spPr>
        <p:txBody>
          <a:bodyPr wrap="square" rtlCol="0">
            <a:spAutoFit/>
          </a:bodyPr>
          <a:lstStyle/>
          <a:p>
            <a:pPr algn="ctr"/>
            <a:r>
              <a:rPr lang="sv-SE" sz="2000" b="1" dirty="0" smtClean="0">
                <a:solidFill>
                  <a:schemeClr val="accent1"/>
                </a:solidFill>
              </a:rPr>
              <a:t>Separering cerium (Ce)  och thorium (Th) ur monazit</a:t>
            </a:r>
            <a:endParaRPr lang="sv-SE" sz="2000" b="1" dirty="0">
              <a:solidFill>
                <a:schemeClr val="accent1"/>
              </a:solidFill>
            </a:endParaRPr>
          </a:p>
        </p:txBody>
      </p:sp>
      <p:sp>
        <p:nvSpPr>
          <p:cNvPr id="3" name="Flödesschema: Process 2"/>
          <p:cNvSpPr/>
          <p:nvPr/>
        </p:nvSpPr>
        <p:spPr>
          <a:xfrm>
            <a:off x="2595072" y="836712"/>
            <a:ext cx="3705120" cy="50405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solidFill>
                  <a:schemeClr val="tx1"/>
                </a:solidFill>
              </a:rPr>
              <a:t>Lakning i </a:t>
            </a:r>
            <a:r>
              <a:rPr lang="sv-SE" dirty="0" smtClean="0">
                <a:solidFill>
                  <a:schemeClr val="tx1"/>
                </a:solidFill>
              </a:rPr>
              <a:t>kokande konc</a:t>
            </a:r>
            <a:r>
              <a:rPr lang="sv-SE" dirty="0">
                <a:solidFill>
                  <a:schemeClr val="tx1"/>
                </a:solidFill>
              </a:rPr>
              <a:t>. </a:t>
            </a:r>
            <a:r>
              <a:rPr lang="sv-SE" dirty="0" smtClean="0">
                <a:solidFill>
                  <a:schemeClr val="tx1"/>
                </a:solidFill>
              </a:rPr>
              <a:t>Svavelsyra. Filtrering</a:t>
            </a:r>
            <a:endParaRPr lang="sv-SE" dirty="0">
              <a:solidFill>
                <a:schemeClr val="tx1"/>
              </a:solidFill>
            </a:endParaRPr>
          </a:p>
        </p:txBody>
      </p:sp>
      <p:sp>
        <p:nvSpPr>
          <p:cNvPr id="4" name="Rektangel 3"/>
          <p:cNvSpPr/>
          <p:nvPr/>
        </p:nvSpPr>
        <p:spPr>
          <a:xfrm>
            <a:off x="6444208" y="1488080"/>
            <a:ext cx="18002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Olösligt gråberg</a:t>
            </a:r>
            <a:endParaRPr lang="sv-SE" dirty="0"/>
          </a:p>
        </p:txBody>
      </p:sp>
      <p:sp>
        <p:nvSpPr>
          <p:cNvPr id="5" name="Flödesschema: Process 4"/>
          <p:cNvSpPr/>
          <p:nvPr/>
        </p:nvSpPr>
        <p:spPr>
          <a:xfrm>
            <a:off x="827584" y="1729863"/>
            <a:ext cx="2860706" cy="50405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Neutralisering  med NaOH till pH 3-4. Th fälls ut</a:t>
            </a:r>
            <a:endParaRPr lang="sv-SE" dirty="0"/>
          </a:p>
        </p:txBody>
      </p:sp>
      <p:cxnSp>
        <p:nvCxnSpPr>
          <p:cNvPr id="6" name="Vinklad  5"/>
          <p:cNvCxnSpPr>
            <a:stCxn id="3" idx="1"/>
            <a:endCxn id="5" idx="0"/>
          </p:cNvCxnSpPr>
          <p:nvPr/>
        </p:nvCxnSpPr>
        <p:spPr>
          <a:xfrm rot="10800000" flipV="1">
            <a:off x="2257938" y="1088739"/>
            <a:ext cx="337135" cy="64112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Vinklad  6"/>
          <p:cNvCxnSpPr>
            <a:stCxn id="3" idx="3"/>
            <a:endCxn id="4" idx="0"/>
          </p:cNvCxnSpPr>
          <p:nvPr/>
        </p:nvCxnSpPr>
        <p:spPr>
          <a:xfrm>
            <a:off x="6300192" y="1088740"/>
            <a:ext cx="1044116" cy="39934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1531034" y="971436"/>
            <a:ext cx="1047408" cy="369332"/>
          </a:xfrm>
          <a:prstGeom prst="rect">
            <a:avLst/>
          </a:prstGeom>
          <a:noFill/>
        </p:spPr>
        <p:txBody>
          <a:bodyPr wrap="square" rtlCol="0">
            <a:spAutoFit/>
          </a:bodyPr>
          <a:lstStyle/>
          <a:p>
            <a:r>
              <a:rPr lang="sv-SE" dirty="0" smtClean="0"/>
              <a:t>Filtrat</a:t>
            </a:r>
            <a:endParaRPr lang="sv-SE" dirty="0"/>
          </a:p>
        </p:txBody>
      </p:sp>
      <p:sp>
        <p:nvSpPr>
          <p:cNvPr id="9" name="Flödesschema: Process 8"/>
          <p:cNvSpPr/>
          <p:nvPr/>
        </p:nvSpPr>
        <p:spPr>
          <a:xfrm>
            <a:off x="4211960" y="2233919"/>
            <a:ext cx="2088232" cy="5470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Thorium filtreras av</a:t>
            </a:r>
            <a:endParaRPr lang="sv-SE" dirty="0"/>
          </a:p>
        </p:txBody>
      </p:sp>
      <p:cxnSp>
        <p:nvCxnSpPr>
          <p:cNvPr id="10" name="Vinklad  9"/>
          <p:cNvCxnSpPr>
            <a:stCxn id="5" idx="3"/>
            <a:endCxn id="9" idx="0"/>
          </p:cNvCxnSpPr>
          <p:nvPr/>
        </p:nvCxnSpPr>
        <p:spPr>
          <a:xfrm>
            <a:off x="3688290" y="1981891"/>
            <a:ext cx="1567786" cy="252028"/>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Flödesschema: Process 10"/>
          <p:cNvSpPr/>
          <p:nvPr/>
        </p:nvSpPr>
        <p:spPr>
          <a:xfrm>
            <a:off x="827584" y="2895889"/>
            <a:ext cx="2860706" cy="605119"/>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REE fälls ut med ammoniumoxalat </a:t>
            </a:r>
            <a:endParaRPr lang="sv-SE" dirty="0"/>
          </a:p>
        </p:txBody>
      </p:sp>
      <p:cxnSp>
        <p:nvCxnSpPr>
          <p:cNvPr id="12" name="Rak pil 11"/>
          <p:cNvCxnSpPr>
            <a:stCxn id="5" idx="2"/>
            <a:endCxn id="11" idx="0"/>
          </p:cNvCxnSpPr>
          <p:nvPr/>
        </p:nvCxnSpPr>
        <p:spPr>
          <a:xfrm>
            <a:off x="2257937" y="2233919"/>
            <a:ext cx="0" cy="6619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1470369" y="2411596"/>
            <a:ext cx="1047408" cy="369332"/>
          </a:xfrm>
          <a:prstGeom prst="rect">
            <a:avLst/>
          </a:prstGeom>
          <a:noFill/>
        </p:spPr>
        <p:txBody>
          <a:bodyPr wrap="square" rtlCol="0">
            <a:spAutoFit/>
          </a:bodyPr>
          <a:lstStyle/>
          <a:p>
            <a:r>
              <a:rPr lang="sv-SE" dirty="0" smtClean="0"/>
              <a:t>Filtrat</a:t>
            </a:r>
            <a:endParaRPr lang="sv-SE" dirty="0"/>
          </a:p>
        </p:txBody>
      </p:sp>
    </p:spTree>
    <p:extLst>
      <p:ext uri="{BB962C8B-B14F-4D97-AF65-F5344CB8AC3E}">
        <p14:creationId xmlns:p14="http://schemas.microsoft.com/office/powerpoint/2010/main" val="3955479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1763688" y="286500"/>
            <a:ext cx="5976664" cy="400110"/>
          </a:xfrm>
          <a:prstGeom prst="rect">
            <a:avLst/>
          </a:prstGeom>
          <a:noFill/>
        </p:spPr>
        <p:txBody>
          <a:bodyPr wrap="square" rtlCol="0">
            <a:spAutoFit/>
          </a:bodyPr>
          <a:lstStyle/>
          <a:p>
            <a:pPr algn="ctr"/>
            <a:r>
              <a:rPr lang="sv-SE" sz="2000" b="1" dirty="0" smtClean="0">
                <a:solidFill>
                  <a:schemeClr val="accent1"/>
                </a:solidFill>
              </a:rPr>
              <a:t>Separering cerium (Ce)  och thorium (Th) ur monazit</a:t>
            </a:r>
            <a:endParaRPr lang="sv-SE" sz="2000" b="1" dirty="0">
              <a:solidFill>
                <a:schemeClr val="accent1"/>
              </a:solidFill>
            </a:endParaRPr>
          </a:p>
        </p:txBody>
      </p:sp>
      <p:sp>
        <p:nvSpPr>
          <p:cNvPr id="3" name="Flödesschema: Process 2"/>
          <p:cNvSpPr/>
          <p:nvPr/>
        </p:nvSpPr>
        <p:spPr>
          <a:xfrm>
            <a:off x="2595072" y="836712"/>
            <a:ext cx="3705120" cy="50405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solidFill>
                  <a:schemeClr val="tx1"/>
                </a:solidFill>
              </a:rPr>
              <a:t>Lakning i </a:t>
            </a:r>
            <a:r>
              <a:rPr lang="sv-SE" dirty="0" smtClean="0">
                <a:solidFill>
                  <a:schemeClr val="tx1"/>
                </a:solidFill>
              </a:rPr>
              <a:t>kokande konc</a:t>
            </a:r>
            <a:r>
              <a:rPr lang="sv-SE" dirty="0">
                <a:solidFill>
                  <a:schemeClr val="tx1"/>
                </a:solidFill>
              </a:rPr>
              <a:t>. </a:t>
            </a:r>
            <a:r>
              <a:rPr lang="sv-SE" dirty="0" smtClean="0">
                <a:solidFill>
                  <a:schemeClr val="tx1"/>
                </a:solidFill>
              </a:rPr>
              <a:t>Svavelsyra. Filtrering</a:t>
            </a:r>
            <a:endParaRPr lang="sv-SE" dirty="0">
              <a:solidFill>
                <a:schemeClr val="tx1"/>
              </a:solidFill>
            </a:endParaRPr>
          </a:p>
        </p:txBody>
      </p:sp>
      <p:sp>
        <p:nvSpPr>
          <p:cNvPr id="4" name="Rektangel 3"/>
          <p:cNvSpPr/>
          <p:nvPr/>
        </p:nvSpPr>
        <p:spPr>
          <a:xfrm>
            <a:off x="6444208" y="1488080"/>
            <a:ext cx="18002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Olösligt gråberg</a:t>
            </a:r>
            <a:endParaRPr lang="sv-SE" dirty="0"/>
          </a:p>
        </p:txBody>
      </p:sp>
      <p:sp>
        <p:nvSpPr>
          <p:cNvPr id="5" name="Flödesschema: Process 4"/>
          <p:cNvSpPr/>
          <p:nvPr/>
        </p:nvSpPr>
        <p:spPr>
          <a:xfrm>
            <a:off x="827584" y="1729863"/>
            <a:ext cx="2860706" cy="50405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Neutralisering  med NaOH till pH 3-4. Th fälls ut</a:t>
            </a:r>
            <a:endParaRPr lang="sv-SE" dirty="0"/>
          </a:p>
        </p:txBody>
      </p:sp>
      <p:cxnSp>
        <p:nvCxnSpPr>
          <p:cNvPr id="6" name="Vinklad  5"/>
          <p:cNvCxnSpPr>
            <a:stCxn id="3" idx="1"/>
            <a:endCxn id="5" idx="0"/>
          </p:cNvCxnSpPr>
          <p:nvPr/>
        </p:nvCxnSpPr>
        <p:spPr>
          <a:xfrm rot="10800000" flipV="1">
            <a:off x="2257938" y="1088739"/>
            <a:ext cx="337135" cy="64112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Vinklad  6"/>
          <p:cNvCxnSpPr>
            <a:stCxn id="3" idx="3"/>
            <a:endCxn id="4" idx="0"/>
          </p:cNvCxnSpPr>
          <p:nvPr/>
        </p:nvCxnSpPr>
        <p:spPr>
          <a:xfrm>
            <a:off x="6300192" y="1088740"/>
            <a:ext cx="1044116" cy="39934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1531034" y="971436"/>
            <a:ext cx="1047408" cy="369332"/>
          </a:xfrm>
          <a:prstGeom prst="rect">
            <a:avLst/>
          </a:prstGeom>
          <a:noFill/>
        </p:spPr>
        <p:txBody>
          <a:bodyPr wrap="square" rtlCol="0">
            <a:spAutoFit/>
          </a:bodyPr>
          <a:lstStyle/>
          <a:p>
            <a:r>
              <a:rPr lang="sv-SE" dirty="0" smtClean="0"/>
              <a:t>Filtrat</a:t>
            </a:r>
            <a:endParaRPr lang="sv-SE" dirty="0"/>
          </a:p>
        </p:txBody>
      </p:sp>
      <p:sp>
        <p:nvSpPr>
          <p:cNvPr id="9" name="Flödesschema: Process 8"/>
          <p:cNvSpPr/>
          <p:nvPr/>
        </p:nvSpPr>
        <p:spPr>
          <a:xfrm>
            <a:off x="4211960" y="2233919"/>
            <a:ext cx="2088232" cy="5470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Thorium filtreras av</a:t>
            </a:r>
            <a:endParaRPr lang="sv-SE" dirty="0"/>
          </a:p>
        </p:txBody>
      </p:sp>
      <p:cxnSp>
        <p:nvCxnSpPr>
          <p:cNvPr id="10" name="Vinklad  9"/>
          <p:cNvCxnSpPr>
            <a:stCxn id="5" idx="3"/>
            <a:endCxn id="9" idx="0"/>
          </p:cNvCxnSpPr>
          <p:nvPr/>
        </p:nvCxnSpPr>
        <p:spPr>
          <a:xfrm>
            <a:off x="3688290" y="1981891"/>
            <a:ext cx="1567786" cy="252028"/>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Flödesschema: Process 10"/>
          <p:cNvSpPr/>
          <p:nvPr/>
        </p:nvSpPr>
        <p:spPr>
          <a:xfrm>
            <a:off x="827584" y="2895889"/>
            <a:ext cx="2860706" cy="605119"/>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REE fälls ut med ammoniumoxalat </a:t>
            </a:r>
            <a:endParaRPr lang="sv-SE" dirty="0"/>
          </a:p>
        </p:txBody>
      </p:sp>
      <p:cxnSp>
        <p:nvCxnSpPr>
          <p:cNvPr id="12" name="Rak pil 11"/>
          <p:cNvCxnSpPr>
            <a:stCxn id="5" idx="2"/>
            <a:endCxn id="11" idx="0"/>
          </p:cNvCxnSpPr>
          <p:nvPr/>
        </p:nvCxnSpPr>
        <p:spPr>
          <a:xfrm>
            <a:off x="2257937" y="2233919"/>
            <a:ext cx="0" cy="6619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1470369" y="2411596"/>
            <a:ext cx="1047408" cy="369332"/>
          </a:xfrm>
          <a:prstGeom prst="rect">
            <a:avLst/>
          </a:prstGeom>
          <a:noFill/>
        </p:spPr>
        <p:txBody>
          <a:bodyPr wrap="square" rtlCol="0">
            <a:spAutoFit/>
          </a:bodyPr>
          <a:lstStyle/>
          <a:p>
            <a:r>
              <a:rPr lang="sv-SE" dirty="0" smtClean="0"/>
              <a:t>Filtrat</a:t>
            </a:r>
            <a:endParaRPr lang="sv-SE" dirty="0"/>
          </a:p>
        </p:txBody>
      </p:sp>
      <p:sp>
        <p:nvSpPr>
          <p:cNvPr id="14" name="Flödesschema: Process 13"/>
          <p:cNvSpPr/>
          <p:nvPr/>
        </p:nvSpPr>
        <p:spPr>
          <a:xfrm>
            <a:off x="4229894" y="3493744"/>
            <a:ext cx="3870498" cy="727344"/>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smtClean="0"/>
              <a:t>Glödgning till RE-oxider. Ce</a:t>
            </a:r>
            <a:r>
              <a:rPr lang="sv-SE" baseline="30000" dirty="0" smtClean="0"/>
              <a:t>3+</a:t>
            </a:r>
            <a:r>
              <a:rPr lang="sv-SE" dirty="0" smtClean="0"/>
              <a:t> oxideras till Ce</a:t>
            </a:r>
            <a:r>
              <a:rPr lang="sv-SE" baseline="30000" dirty="0" smtClean="0"/>
              <a:t>4+</a:t>
            </a:r>
            <a:r>
              <a:rPr lang="sv-SE" dirty="0" smtClean="0"/>
              <a:t>O</a:t>
            </a:r>
            <a:r>
              <a:rPr lang="sv-SE" baseline="-25000" dirty="0" smtClean="0"/>
              <a:t>2</a:t>
            </a:r>
            <a:r>
              <a:rPr lang="sv-SE" dirty="0" smtClean="0"/>
              <a:t>. Övriga (La,Pr,Nd…)</a:t>
            </a:r>
            <a:r>
              <a:rPr lang="sv-SE" baseline="-25000" dirty="0" smtClean="0"/>
              <a:t>2</a:t>
            </a:r>
            <a:r>
              <a:rPr lang="sv-SE" dirty="0" smtClean="0"/>
              <a:t>O</a:t>
            </a:r>
            <a:r>
              <a:rPr lang="sv-SE" baseline="-25000" dirty="0" smtClean="0"/>
              <a:t>3</a:t>
            </a:r>
            <a:endParaRPr lang="sv-SE" dirty="0"/>
          </a:p>
        </p:txBody>
      </p:sp>
      <p:cxnSp>
        <p:nvCxnSpPr>
          <p:cNvPr id="15" name="Vinklad  14"/>
          <p:cNvCxnSpPr>
            <a:stCxn id="11" idx="3"/>
            <a:endCxn id="14" idx="0"/>
          </p:cNvCxnSpPr>
          <p:nvPr/>
        </p:nvCxnSpPr>
        <p:spPr>
          <a:xfrm>
            <a:off x="3688290" y="3198449"/>
            <a:ext cx="2476853" cy="295295"/>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086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32656"/>
            <a:ext cx="9036495" cy="652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 1"/>
          <p:cNvSpPr/>
          <p:nvPr/>
        </p:nvSpPr>
        <p:spPr>
          <a:xfrm rot="2416175">
            <a:off x="5452373" y="3247476"/>
            <a:ext cx="2065762" cy="10372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p:cNvSpPr txBox="1"/>
          <p:nvPr/>
        </p:nvSpPr>
        <p:spPr>
          <a:xfrm>
            <a:off x="2529354" y="3974"/>
            <a:ext cx="4320480" cy="461665"/>
          </a:xfrm>
          <a:prstGeom prst="rect">
            <a:avLst/>
          </a:prstGeom>
          <a:noFill/>
        </p:spPr>
        <p:txBody>
          <a:bodyPr wrap="square" rtlCol="0">
            <a:spAutoFit/>
          </a:bodyPr>
          <a:lstStyle/>
          <a:p>
            <a:pPr algn="ctr"/>
            <a:r>
              <a:rPr lang="sv-SE" sz="2400" b="1" dirty="0" smtClean="0"/>
              <a:t>Egenskaper</a:t>
            </a:r>
            <a:endParaRPr lang="sv-SE" sz="2400" b="1" dirty="0"/>
          </a:p>
        </p:txBody>
      </p:sp>
    </p:spTree>
    <p:extLst>
      <p:ext uri="{BB962C8B-B14F-4D97-AF65-F5344CB8AC3E}">
        <p14:creationId xmlns:p14="http://schemas.microsoft.com/office/powerpoint/2010/main" val="11615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1763688" y="286500"/>
            <a:ext cx="5976664" cy="400110"/>
          </a:xfrm>
          <a:prstGeom prst="rect">
            <a:avLst/>
          </a:prstGeom>
          <a:noFill/>
        </p:spPr>
        <p:txBody>
          <a:bodyPr wrap="square" rtlCol="0">
            <a:spAutoFit/>
          </a:bodyPr>
          <a:lstStyle/>
          <a:p>
            <a:pPr algn="ctr"/>
            <a:r>
              <a:rPr lang="sv-SE" sz="2000" b="1" dirty="0" smtClean="0">
                <a:solidFill>
                  <a:schemeClr val="accent1"/>
                </a:solidFill>
              </a:rPr>
              <a:t>Separering cerium (Ce)  och thorium (Th) ur monazit</a:t>
            </a:r>
            <a:endParaRPr lang="sv-SE" sz="2000" b="1" dirty="0">
              <a:solidFill>
                <a:schemeClr val="accent1"/>
              </a:solidFill>
            </a:endParaRPr>
          </a:p>
        </p:txBody>
      </p:sp>
      <p:sp>
        <p:nvSpPr>
          <p:cNvPr id="3" name="Flödesschema: Process 2"/>
          <p:cNvSpPr/>
          <p:nvPr/>
        </p:nvSpPr>
        <p:spPr>
          <a:xfrm>
            <a:off x="2595072" y="836712"/>
            <a:ext cx="3705120" cy="50405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solidFill>
                  <a:schemeClr val="tx1"/>
                </a:solidFill>
              </a:rPr>
              <a:t>Lakning i </a:t>
            </a:r>
            <a:r>
              <a:rPr lang="sv-SE" dirty="0" smtClean="0">
                <a:solidFill>
                  <a:schemeClr val="tx1"/>
                </a:solidFill>
              </a:rPr>
              <a:t>kokande konc</a:t>
            </a:r>
            <a:r>
              <a:rPr lang="sv-SE" dirty="0">
                <a:solidFill>
                  <a:schemeClr val="tx1"/>
                </a:solidFill>
              </a:rPr>
              <a:t>. </a:t>
            </a:r>
            <a:r>
              <a:rPr lang="sv-SE" dirty="0" smtClean="0">
                <a:solidFill>
                  <a:schemeClr val="tx1"/>
                </a:solidFill>
              </a:rPr>
              <a:t>Svavelsyra. Filtrering</a:t>
            </a:r>
            <a:endParaRPr lang="sv-SE" dirty="0">
              <a:solidFill>
                <a:schemeClr val="tx1"/>
              </a:solidFill>
            </a:endParaRPr>
          </a:p>
        </p:txBody>
      </p:sp>
      <p:sp>
        <p:nvSpPr>
          <p:cNvPr id="4" name="Rektangel 3"/>
          <p:cNvSpPr/>
          <p:nvPr/>
        </p:nvSpPr>
        <p:spPr>
          <a:xfrm>
            <a:off x="6444208" y="1488080"/>
            <a:ext cx="18002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Olösligt gråberg</a:t>
            </a:r>
            <a:endParaRPr lang="sv-SE" dirty="0"/>
          </a:p>
        </p:txBody>
      </p:sp>
      <p:sp>
        <p:nvSpPr>
          <p:cNvPr id="5" name="Flödesschema: Process 4"/>
          <p:cNvSpPr/>
          <p:nvPr/>
        </p:nvSpPr>
        <p:spPr>
          <a:xfrm>
            <a:off x="827584" y="1729863"/>
            <a:ext cx="2860706" cy="50405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Neutralisering  med NaOH till pH 3-4. Th fälls ut</a:t>
            </a:r>
            <a:endParaRPr lang="sv-SE" dirty="0"/>
          </a:p>
        </p:txBody>
      </p:sp>
      <p:cxnSp>
        <p:nvCxnSpPr>
          <p:cNvPr id="6" name="Vinklad  5"/>
          <p:cNvCxnSpPr>
            <a:stCxn id="3" idx="1"/>
            <a:endCxn id="5" idx="0"/>
          </p:cNvCxnSpPr>
          <p:nvPr/>
        </p:nvCxnSpPr>
        <p:spPr>
          <a:xfrm rot="10800000" flipV="1">
            <a:off x="2257938" y="1088739"/>
            <a:ext cx="337135" cy="64112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Vinklad  6"/>
          <p:cNvCxnSpPr>
            <a:stCxn id="3" idx="3"/>
            <a:endCxn id="4" idx="0"/>
          </p:cNvCxnSpPr>
          <p:nvPr/>
        </p:nvCxnSpPr>
        <p:spPr>
          <a:xfrm>
            <a:off x="6300192" y="1088740"/>
            <a:ext cx="1044116" cy="39934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1531034" y="971436"/>
            <a:ext cx="1047408" cy="369332"/>
          </a:xfrm>
          <a:prstGeom prst="rect">
            <a:avLst/>
          </a:prstGeom>
          <a:noFill/>
        </p:spPr>
        <p:txBody>
          <a:bodyPr wrap="square" rtlCol="0">
            <a:spAutoFit/>
          </a:bodyPr>
          <a:lstStyle/>
          <a:p>
            <a:r>
              <a:rPr lang="sv-SE" dirty="0" smtClean="0"/>
              <a:t>Filtrat</a:t>
            </a:r>
            <a:endParaRPr lang="sv-SE" dirty="0"/>
          </a:p>
        </p:txBody>
      </p:sp>
      <p:sp>
        <p:nvSpPr>
          <p:cNvPr id="9" name="Flödesschema: Process 8"/>
          <p:cNvSpPr/>
          <p:nvPr/>
        </p:nvSpPr>
        <p:spPr>
          <a:xfrm>
            <a:off x="4211960" y="2233919"/>
            <a:ext cx="2088232" cy="5470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Thorium filtreras av</a:t>
            </a:r>
            <a:endParaRPr lang="sv-SE" dirty="0"/>
          </a:p>
        </p:txBody>
      </p:sp>
      <p:cxnSp>
        <p:nvCxnSpPr>
          <p:cNvPr id="10" name="Vinklad  9"/>
          <p:cNvCxnSpPr>
            <a:stCxn id="5" idx="3"/>
            <a:endCxn id="9" idx="0"/>
          </p:cNvCxnSpPr>
          <p:nvPr/>
        </p:nvCxnSpPr>
        <p:spPr>
          <a:xfrm>
            <a:off x="3688290" y="1981891"/>
            <a:ext cx="1567786" cy="252028"/>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Flödesschema: Process 10"/>
          <p:cNvSpPr/>
          <p:nvPr/>
        </p:nvSpPr>
        <p:spPr>
          <a:xfrm>
            <a:off x="827584" y="2895889"/>
            <a:ext cx="2860706" cy="605119"/>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REE fälls ut med ammoniumoxalat </a:t>
            </a:r>
            <a:endParaRPr lang="sv-SE" dirty="0"/>
          </a:p>
        </p:txBody>
      </p:sp>
      <p:cxnSp>
        <p:nvCxnSpPr>
          <p:cNvPr id="12" name="Rak pil 11"/>
          <p:cNvCxnSpPr>
            <a:stCxn id="5" idx="2"/>
            <a:endCxn id="11" idx="0"/>
          </p:cNvCxnSpPr>
          <p:nvPr/>
        </p:nvCxnSpPr>
        <p:spPr>
          <a:xfrm>
            <a:off x="2257937" y="2233919"/>
            <a:ext cx="0" cy="6619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1470369" y="2411596"/>
            <a:ext cx="1047408" cy="369332"/>
          </a:xfrm>
          <a:prstGeom prst="rect">
            <a:avLst/>
          </a:prstGeom>
          <a:noFill/>
        </p:spPr>
        <p:txBody>
          <a:bodyPr wrap="square" rtlCol="0">
            <a:spAutoFit/>
          </a:bodyPr>
          <a:lstStyle/>
          <a:p>
            <a:r>
              <a:rPr lang="sv-SE" dirty="0" smtClean="0"/>
              <a:t>Filtrat</a:t>
            </a:r>
            <a:endParaRPr lang="sv-SE" dirty="0"/>
          </a:p>
        </p:txBody>
      </p:sp>
      <p:sp>
        <p:nvSpPr>
          <p:cNvPr id="14" name="Flödesschema: Process 13"/>
          <p:cNvSpPr/>
          <p:nvPr/>
        </p:nvSpPr>
        <p:spPr>
          <a:xfrm>
            <a:off x="4229894" y="3493744"/>
            <a:ext cx="3870498" cy="727344"/>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smtClean="0"/>
              <a:t>Glödgning till RE-oxider. Ce</a:t>
            </a:r>
            <a:r>
              <a:rPr lang="sv-SE" baseline="30000" dirty="0" smtClean="0"/>
              <a:t>3+</a:t>
            </a:r>
            <a:r>
              <a:rPr lang="sv-SE" dirty="0" smtClean="0"/>
              <a:t> oxideras till CeO</a:t>
            </a:r>
            <a:r>
              <a:rPr lang="sv-SE" baseline="-25000" dirty="0" smtClean="0"/>
              <a:t>2</a:t>
            </a:r>
            <a:r>
              <a:rPr lang="sv-SE" dirty="0" smtClean="0"/>
              <a:t>. Övriga (La,Pr,Nd…)</a:t>
            </a:r>
            <a:r>
              <a:rPr lang="sv-SE" baseline="-25000" dirty="0" smtClean="0"/>
              <a:t>2</a:t>
            </a:r>
            <a:r>
              <a:rPr lang="sv-SE" dirty="0" smtClean="0"/>
              <a:t>O</a:t>
            </a:r>
            <a:r>
              <a:rPr lang="sv-SE" baseline="-25000" dirty="0" smtClean="0"/>
              <a:t>3</a:t>
            </a:r>
            <a:endParaRPr lang="sv-SE" dirty="0"/>
          </a:p>
        </p:txBody>
      </p:sp>
      <p:cxnSp>
        <p:nvCxnSpPr>
          <p:cNvPr id="15" name="Vinklad  14"/>
          <p:cNvCxnSpPr>
            <a:stCxn id="11" idx="3"/>
            <a:endCxn id="14" idx="0"/>
          </p:cNvCxnSpPr>
          <p:nvPr/>
        </p:nvCxnSpPr>
        <p:spPr>
          <a:xfrm>
            <a:off x="3688290" y="3198449"/>
            <a:ext cx="2476853" cy="295295"/>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Flödesschema: Process 15"/>
          <p:cNvSpPr/>
          <p:nvPr/>
        </p:nvSpPr>
        <p:spPr>
          <a:xfrm>
            <a:off x="827584" y="4328348"/>
            <a:ext cx="3024336" cy="900852"/>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smtClean="0"/>
              <a:t>Utspädd salpetersyra tillsätts. Alla REO utom CeO</a:t>
            </a:r>
            <a:r>
              <a:rPr lang="sv-SE" baseline="-25000" dirty="0" smtClean="0"/>
              <a:t>2</a:t>
            </a:r>
            <a:r>
              <a:rPr lang="sv-SE" dirty="0" smtClean="0"/>
              <a:t> löses. Filtreras </a:t>
            </a:r>
            <a:endParaRPr lang="sv-SE" dirty="0"/>
          </a:p>
        </p:txBody>
      </p:sp>
      <p:cxnSp>
        <p:nvCxnSpPr>
          <p:cNvPr id="17" name="Vinklad  16"/>
          <p:cNvCxnSpPr>
            <a:stCxn id="14" idx="1"/>
            <a:endCxn id="16" idx="0"/>
          </p:cNvCxnSpPr>
          <p:nvPr/>
        </p:nvCxnSpPr>
        <p:spPr>
          <a:xfrm rot="10800000" flipV="1">
            <a:off x="2339752" y="3857416"/>
            <a:ext cx="1890142" cy="47093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Flödesschema: Process 17"/>
          <p:cNvSpPr/>
          <p:nvPr/>
        </p:nvSpPr>
        <p:spPr>
          <a:xfrm>
            <a:off x="4959200" y="4943275"/>
            <a:ext cx="2988332" cy="576064"/>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smtClean="0"/>
              <a:t>CeO</a:t>
            </a:r>
            <a:r>
              <a:rPr lang="sv-SE" baseline="-25000" dirty="0" smtClean="0"/>
              <a:t>2</a:t>
            </a:r>
            <a:r>
              <a:rPr lang="sv-SE" dirty="0" smtClean="0"/>
              <a:t> löses i saltsyra och indunstas till fast Ce-klorid </a:t>
            </a:r>
            <a:endParaRPr lang="sv-SE" dirty="0"/>
          </a:p>
        </p:txBody>
      </p:sp>
      <p:cxnSp>
        <p:nvCxnSpPr>
          <p:cNvPr id="19" name="Vinklad  18"/>
          <p:cNvCxnSpPr>
            <a:stCxn id="16" idx="3"/>
            <a:endCxn id="18" idx="0"/>
          </p:cNvCxnSpPr>
          <p:nvPr/>
        </p:nvCxnSpPr>
        <p:spPr>
          <a:xfrm>
            <a:off x="3851920" y="4778774"/>
            <a:ext cx="2601446" cy="164501"/>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Flödesschema: Process 21"/>
          <p:cNvSpPr/>
          <p:nvPr/>
        </p:nvSpPr>
        <p:spPr>
          <a:xfrm>
            <a:off x="4959200" y="5949280"/>
            <a:ext cx="2988332" cy="576064"/>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smtClean="0"/>
              <a:t>Framställning av Ce-metall</a:t>
            </a:r>
            <a:endParaRPr lang="sv-SE" dirty="0"/>
          </a:p>
        </p:txBody>
      </p:sp>
      <p:cxnSp>
        <p:nvCxnSpPr>
          <p:cNvPr id="23" name="Rak pil 22"/>
          <p:cNvCxnSpPr>
            <a:stCxn id="18" idx="2"/>
            <a:endCxn id="22" idx="0"/>
          </p:cNvCxnSpPr>
          <p:nvPr/>
        </p:nvCxnSpPr>
        <p:spPr>
          <a:xfrm>
            <a:off x="6453366" y="5519339"/>
            <a:ext cx="0" cy="4299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431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1763688" y="286500"/>
            <a:ext cx="5976664" cy="400110"/>
          </a:xfrm>
          <a:prstGeom prst="rect">
            <a:avLst/>
          </a:prstGeom>
          <a:noFill/>
        </p:spPr>
        <p:txBody>
          <a:bodyPr wrap="square" rtlCol="0">
            <a:spAutoFit/>
          </a:bodyPr>
          <a:lstStyle/>
          <a:p>
            <a:pPr algn="ctr"/>
            <a:r>
              <a:rPr lang="sv-SE" sz="2000" b="1" dirty="0" smtClean="0">
                <a:solidFill>
                  <a:schemeClr val="accent1"/>
                </a:solidFill>
              </a:rPr>
              <a:t>Separering cerium (Ce)  och thorium (Th) ur monazit</a:t>
            </a:r>
            <a:endParaRPr lang="sv-SE" sz="2000" b="1" dirty="0">
              <a:solidFill>
                <a:schemeClr val="accent1"/>
              </a:solidFill>
            </a:endParaRPr>
          </a:p>
        </p:txBody>
      </p:sp>
      <p:sp>
        <p:nvSpPr>
          <p:cNvPr id="4" name="Flödesschema: Process 3"/>
          <p:cNvSpPr/>
          <p:nvPr/>
        </p:nvSpPr>
        <p:spPr>
          <a:xfrm>
            <a:off x="2595072" y="836712"/>
            <a:ext cx="3705120" cy="50405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solidFill>
                  <a:schemeClr val="tx1"/>
                </a:solidFill>
              </a:rPr>
              <a:t>Lakning i </a:t>
            </a:r>
            <a:r>
              <a:rPr lang="sv-SE" dirty="0" smtClean="0">
                <a:solidFill>
                  <a:schemeClr val="tx1"/>
                </a:solidFill>
              </a:rPr>
              <a:t>kokande konc</a:t>
            </a:r>
            <a:r>
              <a:rPr lang="sv-SE" dirty="0">
                <a:solidFill>
                  <a:schemeClr val="tx1"/>
                </a:solidFill>
              </a:rPr>
              <a:t>. </a:t>
            </a:r>
            <a:r>
              <a:rPr lang="sv-SE" dirty="0" smtClean="0">
                <a:solidFill>
                  <a:schemeClr val="tx1"/>
                </a:solidFill>
              </a:rPr>
              <a:t>Svavelsyra. Filtrering</a:t>
            </a:r>
            <a:endParaRPr lang="sv-SE" dirty="0">
              <a:solidFill>
                <a:schemeClr val="tx1"/>
              </a:solidFill>
            </a:endParaRPr>
          </a:p>
        </p:txBody>
      </p:sp>
      <p:sp>
        <p:nvSpPr>
          <p:cNvPr id="17" name="Rektangel 16"/>
          <p:cNvSpPr/>
          <p:nvPr/>
        </p:nvSpPr>
        <p:spPr>
          <a:xfrm>
            <a:off x="6444208" y="1488080"/>
            <a:ext cx="18002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Olösligt gråberg</a:t>
            </a:r>
            <a:endParaRPr lang="sv-SE" dirty="0"/>
          </a:p>
        </p:txBody>
      </p:sp>
      <p:sp>
        <p:nvSpPr>
          <p:cNvPr id="18" name="Flödesschema: Process 17"/>
          <p:cNvSpPr/>
          <p:nvPr/>
        </p:nvSpPr>
        <p:spPr>
          <a:xfrm>
            <a:off x="827584" y="1729863"/>
            <a:ext cx="2860706" cy="50405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Neutralisering  med NaOH till pH 3-4. Th fälls ut</a:t>
            </a:r>
            <a:endParaRPr lang="sv-SE" dirty="0"/>
          </a:p>
        </p:txBody>
      </p:sp>
      <p:cxnSp>
        <p:nvCxnSpPr>
          <p:cNvPr id="24" name="Vinklad  23"/>
          <p:cNvCxnSpPr>
            <a:stCxn id="4" idx="1"/>
            <a:endCxn id="18" idx="0"/>
          </p:cNvCxnSpPr>
          <p:nvPr/>
        </p:nvCxnSpPr>
        <p:spPr>
          <a:xfrm rot="10800000" flipV="1">
            <a:off x="2257938" y="1088739"/>
            <a:ext cx="337135" cy="64112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Vinklad  28"/>
          <p:cNvCxnSpPr>
            <a:stCxn id="4" idx="3"/>
            <a:endCxn id="17" idx="0"/>
          </p:cNvCxnSpPr>
          <p:nvPr/>
        </p:nvCxnSpPr>
        <p:spPr>
          <a:xfrm>
            <a:off x="6300192" y="1088740"/>
            <a:ext cx="1044116" cy="39934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textruta 31"/>
          <p:cNvSpPr txBox="1"/>
          <p:nvPr/>
        </p:nvSpPr>
        <p:spPr>
          <a:xfrm>
            <a:off x="1531034" y="971436"/>
            <a:ext cx="1047408" cy="369332"/>
          </a:xfrm>
          <a:prstGeom prst="rect">
            <a:avLst/>
          </a:prstGeom>
          <a:noFill/>
        </p:spPr>
        <p:txBody>
          <a:bodyPr wrap="square" rtlCol="0">
            <a:spAutoFit/>
          </a:bodyPr>
          <a:lstStyle/>
          <a:p>
            <a:r>
              <a:rPr lang="sv-SE" dirty="0" smtClean="0"/>
              <a:t>Filtrat</a:t>
            </a:r>
            <a:endParaRPr lang="sv-SE" dirty="0"/>
          </a:p>
        </p:txBody>
      </p:sp>
      <p:sp>
        <p:nvSpPr>
          <p:cNvPr id="36" name="Flödesschema: Process 35"/>
          <p:cNvSpPr/>
          <p:nvPr/>
        </p:nvSpPr>
        <p:spPr>
          <a:xfrm>
            <a:off x="4211960" y="2233919"/>
            <a:ext cx="2088232" cy="5470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Thorium filtreras av</a:t>
            </a:r>
            <a:endParaRPr lang="sv-SE" dirty="0"/>
          </a:p>
        </p:txBody>
      </p:sp>
      <p:cxnSp>
        <p:nvCxnSpPr>
          <p:cNvPr id="40" name="Vinklad  39"/>
          <p:cNvCxnSpPr>
            <a:stCxn id="18" idx="3"/>
            <a:endCxn id="36" idx="0"/>
          </p:cNvCxnSpPr>
          <p:nvPr/>
        </p:nvCxnSpPr>
        <p:spPr>
          <a:xfrm>
            <a:off x="3688290" y="1981891"/>
            <a:ext cx="1567786" cy="252028"/>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3" name="Flödesschema: Process 42"/>
          <p:cNvSpPr/>
          <p:nvPr/>
        </p:nvSpPr>
        <p:spPr>
          <a:xfrm>
            <a:off x="827584" y="2895889"/>
            <a:ext cx="2860706" cy="605119"/>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REE fälls ut med ammoniumoxalat </a:t>
            </a:r>
            <a:endParaRPr lang="sv-SE" dirty="0"/>
          </a:p>
        </p:txBody>
      </p:sp>
      <p:cxnSp>
        <p:nvCxnSpPr>
          <p:cNvPr id="45" name="Rak pil 44"/>
          <p:cNvCxnSpPr>
            <a:stCxn id="18" idx="2"/>
            <a:endCxn id="43" idx="0"/>
          </p:cNvCxnSpPr>
          <p:nvPr/>
        </p:nvCxnSpPr>
        <p:spPr>
          <a:xfrm>
            <a:off x="2257937" y="2233919"/>
            <a:ext cx="0" cy="6619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7" name="textruta 46"/>
          <p:cNvSpPr txBox="1"/>
          <p:nvPr/>
        </p:nvSpPr>
        <p:spPr>
          <a:xfrm>
            <a:off x="1470369" y="2411596"/>
            <a:ext cx="1047408" cy="369332"/>
          </a:xfrm>
          <a:prstGeom prst="rect">
            <a:avLst/>
          </a:prstGeom>
          <a:noFill/>
        </p:spPr>
        <p:txBody>
          <a:bodyPr wrap="square" rtlCol="0">
            <a:spAutoFit/>
          </a:bodyPr>
          <a:lstStyle/>
          <a:p>
            <a:r>
              <a:rPr lang="sv-SE" dirty="0" smtClean="0"/>
              <a:t>Filtrat</a:t>
            </a:r>
            <a:endParaRPr lang="sv-SE" dirty="0"/>
          </a:p>
        </p:txBody>
      </p:sp>
      <p:sp>
        <p:nvSpPr>
          <p:cNvPr id="48" name="Flödesschema: Process 47"/>
          <p:cNvSpPr/>
          <p:nvPr/>
        </p:nvSpPr>
        <p:spPr>
          <a:xfrm>
            <a:off x="4229894" y="3493744"/>
            <a:ext cx="3870498" cy="727344"/>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smtClean="0"/>
              <a:t>Glödgning till RE-oxider. Ce</a:t>
            </a:r>
            <a:r>
              <a:rPr lang="sv-SE" baseline="30000" dirty="0" smtClean="0"/>
              <a:t>3+</a:t>
            </a:r>
            <a:r>
              <a:rPr lang="sv-SE" dirty="0" smtClean="0"/>
              <a:t> oxideras till CeO</a:t>
            </a:r>
            <a:r>
              <a:rPr lang="sv-SE" baseline="-25000" dirty="0" smtClean="0"/>
              <a:t>2</a:t>
            </a:r>
            <a:r>
              <a:rPr lang="sv-SE" dirty="0" smtClean="0"/>
              <a:t>. Övriga (La,Pr,Nd…)</a:t>
            </a:r>
            <a:r>
              <a:rPr lang="sv-SE" baseline="-25000" dirty="0" smtClean="0"/>
              <a:t>2</a:t>
            </a:r>
            <a:r>
              <a:rPr lang="sv-SE" dirty="0" smtClean="0"/>
              <a:t>O</a:t>
            </a:r>
            <a:r>
              <a:rPr lang="sv-SE" baseline="-25000" dirty="0" smtClean="0"/>
              <a:t>3</a:t>
            </a:r>
            <a:endParaRPr lang="sv-SE" dirty="0"/>
          </a:p>
        </p:txBody>
      </p:sp>
      <p:cxnSp>
        <p:nvCxnSpPr>
          <p:cNvPr id="50" name="Vinklad  49"/>
          <p:cNvCxnSpPr>
            <a:stCxn id="43" idx="3"/>
            <a:endCxn id="48" idx="0"/>
          </p:cNvCxnSpPr>
          <p:nvPr/>
        </p:nvCxnSpPr>
        <p:spPr>
          <a:xfrm>
            <a:off x="3688290" y="3198449"/>
            <a:ext cx="2476853" cy="295295"/>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4" name="Flödesschema: Process 53"/>
          <p:cNvSpPr/>
          <p:nvPr/>
        </p:nvSpPr>
        <p:spPr>
          <a:xfrm>
            <a:off x="827584" y="4328348"/>
            <a:ext cx="3024336" cy="900852"/>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smtClean="0"/>
              <a:t>Utspädd salpetersyra tillsätts. Alla REO utom CeO</a:t>
            </a:r>
            <a:r>
              <a:rPr lang="sv-SE" baseline="-25000" dirty="0" smtClean="0"/>
              <a:t>2</a:t>
            </a:r>
            <a:r>
              <a:rPr lang="sv-SE" dirty="0" smtClean="0"/>
              <a:t> löses. Filtreras </a:t>
            </a:r>
            <a:endParaRPr lang="sv-SE" dirty="0"/>
          </a:p>
        </p:txBody>
      </p:sp>
      <p:cxnSp>
        <p:nvCxnSpPr>
          <p:cNvPr id="56" name="Vinklad  55"/>
          <p:cNvCxnSpPr>
            <a:stCxn id="48" idx="1"/>
            <a:endCxn id="54" idx="0"/>
          </p:cNvCxnSpPr>
          <p:nvPr/>
        </p:nvCxnSpPr>
        <p:spPr>
          <a:xfrm rot="10800000" flipV="1">
            <a:off x="2339752" y="3857416"/>
            <a:ext cx="1890142" cy="47093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7" name="Flödesschema: Process 56"/>
          <p:cNvSpPr/>
          <p:nvPr/>
        </p:nvSpPr>
        <p:spPr>
          <a:xfrm>
            <a:off x="4959200" y="4943275"/>
            <a:ext cx="2988332" cy="576064"/>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smtClean="0"/>
              <a:t>CeO</a:t>
            </a:r>
            <a:r>
              <a:rPr lang="sv-SE" baseline="-25000" dirty="0" smtClean="0"/>
              <a:t>2</a:t>
            </a:r>
            <a:r>
              <a:rPr lang="sv-SE" dirty="0" smtClean="0"/>
              <a:t> löses i saltsyra och indunstas till fast Ce-klorid </a:t>
            </a:r>
            <a:endParaRPr lang="sv-SE" dirty="0"/>
          </a:p>
        </p:txBody>
      </p:sp>
      <p:cxnSp>
        <p:nvCxnSpPr>
          <p:cNvPr id="62" name="Vinklad  61"/>
          <p:cNvCxnSpPr>
            <a:stCxn id="54" idx="3"/>
            <a:endCxn id="57" idx="0"/>
          </p:cNvCxnSpPr>
          <p:nvPr/>
        </p:nvCxnSpPr>
        <p:spPr>
          <a:xfrm>
            <a:off x="3851920" y="4778774"/>
            <a:ext cx="2601446" cy="164501"/>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3" name="Flödesschema: Process 62"/>
          <p:cNvSpPr/>
          <p:nvPr/>
        </p:nvSpPr>
        <p:spPr>
          <a:xfrm>
            <a:off x="827584" y="5661248"/>
            <a:ext cx="3024336" cy="576064"/>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v-SE" dirty="0" smtClean="0"/>
              <a:t>Övriga REE-joner separeras med lösningsmedelsextration</a:t>
            </a:r>
            <a:endParaRPr lang="sv-SE" dirty="0"/>
          </a:p>
        </p:txBody>
      </p:sp>
      <p:cxnSp>
        <p:nvCxnSpPr>
          <p:cNvPr id="65" name="Rak pil 64"/>
          <p:cNvCxnSpPr>
            <a:stCxn id="54" idx="2"/>
            <a:endCxn id="63" idx="0"/>
          </p:cNvCxnSpPr>
          <p:nvPr/>
        </p:nvCxnSpPr>
        <p:spPr>
          <a:xfrm>
            <a:off x="2339752" y="5229200"/>
            <a:ext cx="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7" name="Flödesschema: Process 66"/>
          <p:cNvSpPr/>
          <p:nvPr/>
        </p:nvSpPr>
        <p:spPr>
          <a:xfrm>
            <a:off x="4959200" y="5949280"/>
            <a:ext cx="2988332" cy="576064"/>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smtClean="0"/>
              <a:t>Framställning av Ce-metall</a:t>
            </a:r>
            <a:endParaRPr lang="sv-SE" dirty="0"/>
          </a:p>
        </p:txBody>
      </p:sp>
      <p:cxnSp>
        <p:nvCxnSpPr>
          <p:cNvPr id="69" name="Rak pil 68"/>
          <p:cNvCxnSpPr>
            <a:stCxn id="57" idx="2"/>
            <a:endCxn id="67" idx="0"/>
          </p:cNvCxnSpPr>
          <p:nvPr/>
        </p:nvCxnSpPr>
        <p:spPr>
          <a:xfrm>
            <a:off x="6453366" y="5519339"/>
            <a:ext cx="0" cy="4299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509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99592" y="2110790"/>
            <a:ext cx="3312368"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sv-SE" sz="2400" dirty="0" smtClean="0"/>
              <a:t>Lösningsmedelsextration</a:t>
            </a:r>
          </a:p>
          <a:p>
            <a:pPr algn="ctr"/>
            <a:r>
              <a:rPr lang="sv-SE" sz="2400" dirty="0" smtClean="0"/>
              <a:t>industriell skala</a:t>
            </a:r>
          </a:p>
          <a:p>
            <a:pPr algn="ctr"/>
            <a:endParaRPr lang="sv-SE" sz="2400" dirty="0" smtClean="0"/>
          </a:p>
          <a:p>
            <a:endParaRPr lang="sv-SE" dirty="0"/>
          </a:p>
        </p:txBody>
      </p:sp>
      <p:sp>
        <p:nvSpPr>
          <p:cNvPr id="3" name="textruta 2"/>
          <p:cNvSpPr txBox="1"/>
          <p:nvPr/>
        </p:nvSpPr>
        <p:spPr>
          <a:xfrm>
            <a:off x="5292080" y="2064685"/>
            <a:ext cx="2592288" cy="156966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v-SE" sz="2400" dirty="0" smtClean="0"/>
              <a:t>Jonbytesteknik</a:t>
            </a:r>
          </a:p>
          <a:p>
            <a:r>
              <a:rPr lang="sv-SE" sz="2400" dirty="0" smtClean="0"/>
              <a:t>För mindre mängder med hög renhet</a:t>
            </a:r>
            <a:endParaRPr lang="sv-SE" sz="2000" dirty="0"/>
          </a:p>
        </p:txBody>
      </p:sp>
      <p:sp>
        <p:nvSpPr>
          <p:cNvPr id="4" name="textruta 3"/>
          <p:cNvSpPr txBox="1"/>
          <p:nvPr/>
        </p:nvSpPr>
        <p:spPr>
          <a:xfrm>
            <a:off x="2627784" y="476672"/>
            <a:ext cx="36004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sv-SE" sz="2400" dirty="0" smtClean="0"/>
              <a:t>Separeringsprocesser för REE</a:t>
            </a:r>
            <a:endParaRPr lang="sv-SE" sz="2400" dirty="0"/>
          </a:p>
        </p:txBody>
      </p:sp>
      <p:cxnSp>
        <p:nvCxnSpPr>
          <p:cNvPr id="6" name="Rak pil 5"/>
          <p:cNvCxnSpPr>
            <a:stCxn id="4" idx="2"/>
            <a:endCxn id="2" idx="0"/>
          </p:cNvCxnSpPr>
          <p:nvPr/>
        </p:nvCxnSpPr>
        <p:spPr>
          <a:xfrm flipH="1">
            <a:off x="2555776" y="1307669"/>
            <a:ext cx="1872208" cy="80312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Rak pil 7"/>
          <p:cNvCxnSpPr>
            <a:stCxn id="4" idx="2"/>
            <a:endCxn id="3" idx="0"/>
          </p:cNvCxnSpPr>
          <p:nvPr/>
        </p:nvCxnSpPr>
        <p:spPr>
          <a:xfrm>
            <a:off x="4427984" y="1307669"/>
            <a:ext cx="2160240" cy="7570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500834"/>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483768" y="260648"/>
            <a:ext cx="3672408" cy="400110"/>
          </a:xfrm>
          <a:prstGeom prst="rect">
            <a:avLst/>
          </a:prstGeom>
          <a:noFill/>
        </p:spPr>
        <p:txBody>
          <a:bodyPr wrap="square" rtlCol="0">
            <a:spAutoFit/>
          </a:bodyPr>
          <a:lstStyle/>
          <a:p>
            <a:pPr algn="ctr"/>
            <a:r>
              <a:rPr lang="sv-SE" sz="2000" b="1" dirty="0" smtClean="0">
                <a:solidFill>
                  <a:srgbClr val="0070C0"/>
                </a:solidFill>
              </a:rPr>
              <a:t>Lösningsmedelsextraktion</a:t>
            </a:r>
            <a:endParaRPr lang="sv-SE" sz="2000" b="1" dirty="0">
              <a:solidFill>
                <a:srgbClr val="0070C0"/>
              </a:solidFill>
            </a:endParaRPr>
          </a:p>
        </p:txBody>
      </p:sp>
      <p:pic>
        <p:nvPicPr>
          <p:cNvPr id="1026" name="Picture 2" descr="Visa källbild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980728"/>
            <a:ext cx="1762125" cy="2657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2483768" y="1998588"/>
            <a:ext cx="393973" cy="369332"/>
          </a:xfrm>
          <a:prstGeom prst="rect">
            <a:avLst/>
          </a:prstGeom>
          <a:solidFill>
            <a:schemeClr val="bg1"/>
          </a:solidFill>
        </p:spPr>
        <p:txBody>
          <a:bodyPr wrap="square" rtlCol="0">
            <a:spAutoFit/>
          </a:bodyPr>
          <a:lstStyle/>
          <a:p>
            <a:endParaRPr lang="sv-SE" dirty="0"/>
          </a:p>
        </p:txBody>
      </p:sp>
      <p:sp>
        <p:nvSpPr>
          <p:cNvPr id="4" name="textruta 3"/>
          <p:cNvSpPr txBox="1"/>
          <p:nvPr/>
        </p:nvSpPr>
        <p:spPr>
          <a:xfrm>
            <a:off x="2331418" y="2708920"/>
            <a:ext cx="648072" cy="369332"/>
          </a:xfrm>
          <a:prstGeom prst="rect">
            <a:avLst/>
          </a:prstGeom>
          <a:solidFill>
            <a:schemeClr val="bg1"/>
          </a:solidFill>
        </p:spPr>
        <p:txBody>
          <a:bodyPr wrap="square" rtlCol="0">
            <a:spAutoFit/>
          </a:bodyPr>
          <a:lstStyle/>
          <a:p>
            <a:endParaRPr lang="sv-SE" dirty="0"/>
          </a:p>
        </p:txBody>
      </p:sp>
      <p:sp>
        <p:nvSpPr>
          <p:cNvPr id="5" name="textruta 4"/>
          <p:cNvSpPr txBox="1"/>
          <p:nvPr/>
        </p:nvSpPr>
        <p:spPr>
          <a:xfrm>
            <a:off x="2483768" y="1916832"/>
            <a:ext cx="2664296" cy="369332"/>
          </a:xfrm>
          <a:prstGeom prst="rect">
            <a:avLst/>
          </a:prstGeom>
          <a:noFill/>
        </p:spPr>
        <p:txBody>
          <a:bodyPr wrap="square" rtlCol="0">
            <a:spAutoFit/>
          </a:bodyPr>
          <a:lstStyle/>
          <a:p>
            <a:r>
              <a:rPr lang="sv-SE" dirty="0" smtClean="0"/>
              <a:t>Organisk fas</a:t>
            </a:r>
            <a:endParaRPr lang="sv-SE" dirty="0"/>
          </a:p>
        </p:txBody>
      </p:sp>
      <p:sp>
        <p:nvSpPr>
          <p:cNvPr id="6" name="textruta 5"/>
          <p:cNvSpPr txBox="1"/>
          <p:nvPr/>
        </p:nvSpPr>
        <p:spPr>
          <a:xfrm>
            <a:off x="2411760" y="2636912"/>
            <a:ext cx="1800200" cy="369332"/>
          </a:xfrm>
          <a:prstGeom prst="rect">
            <a:avLst/>
          </a:prstGeom>
          <a:noFill/>
        </p:spPr>
        <p:txBody>
          <a:bodyPr wrap="square" rtlCol="0">
            <a:spAutoFit/>
          </a:bodyPr>
          <a:lstStyle/>
          <a:p>
            <a:r>
              <a:rPr lang="sv-SE" dirty="0" smtClean="0"/>
              <a:t>Vattenfas</a:t>
            </a:r>
            <a:endParaRPr lang="sv-SE" dirty="0"/>
          </a:p>
        </p:txBody>
      </p:sp>
      <p:sp>
        <p:nvSpPr>
          <p:cNvPr id="7" name="textruta 6"/>
          <p:cNvSpPr txBox="1"/>
          <p:nvPr/>
        </p:nvSpPr>
        <p:spPr>
          <a:xfrm>
            <a:off x="2641619" y="660758"/>
            <a:ext cx="3356706" cy="646331"/>
          </a:xfrm>
          <a:prstGeom prst="rect">
            <a:avLst/>
          </a:prstGeom>
          <a:noFill/>
        </p:spPr>
        <p:txBody>
          <a:bodyPr wrap="square" rtlCol="0">
            <a:spAutoFit/>
          </a:bodyPr>
          <a:lstStyle/>
          <a:p>
            <a:pPr algn="ctr"/>
            <a:r>
              <a:rPr lang="sv-SE" dirty="0" smtClean="0"/>
              <a:t>Fördelning av metalljoner mellan en organisk fas och en vattenfas</a:t>
            </a:r>
            <a:endParaRPr lang="sv-SE" dirty="0"/>
          </a:p>
        </p:txBody>
      </p:sp>
      <p:sp>
        <p:nvSpPr>
          <p:cNvPr id="8" name="textruta 7"/>
          <p:cNvSpPr txBox="1"/>
          <p:nvPr/>
        </p:nvSpPr>
        <p:spPr>
          <a:xfrm>
            <a:off x="4427984" y="1700808"/>
            <a:ext cx="3456384" cy="1015663"/>
          </a:xfrm>
          <a:prstGeom prst="rect">
            <a:avLst/>
          </a:prstGeom>
          <a:noFill/>
        </p:spPr>
        <p:txBody>
          <a:bodyPr wrap="square" rtlCol="0">
            <a:spAutoFit/>
          </a:bodyPr>
          <a:lstStyle/>
          <a:p>
            <a:r>
              <a:rPr lang="sv-SE" dirty="0" smtClean="0"/>
              <a:t>Fördelningskoefficient </a:t>
            </a:r>
          </a:p>
          <a:p>
            <a:endParaRPr lang="sv-SE" dirty="0"/>
          </a:p>
          <a:p>
            <a:r>
              <a:rPr lang="sv-SE" sz="2400" i="1" dirty="0" smtClean="0"/>
              <a:t>D</a:t>
            </a:r>
            <a:r>
              <a:rPr lang="sv-SE" sz="2400" i="1" baseline="-25000" dirty="0" smtClean="0"/>
              <a:t>M</a:t>
            </a:r>
            <a:r>
              <a:rPr lang="sv-SE" sz="2400" dirty="0" smtClean="0"/>
              <a:t> =</a:t>
            </a:r>
            <a:r>
              <a:rPr lang="sv-SE" sz="2000" dirty="0" smtClean="0"/>
              <a:t>  </a:t>
            </a:r>
          </a:p>
        </p:txBody>
      </p:sp>
      <p:sp>
        <p:nvSpPr>
          <p:cNvPr id="9" name="textruta 8"/>
          <p:cNvSpPr txBox="1"/>
          <p:nvPr/>
        </p:nvSpPr>
        <p:spPr>
          <a:xfrm>
            <a:off x="5087582" y="2101498"/>
            <a:ext cx="328747" cy="400110"/>
          </a:xfrm>
          <a:prstGeom prst="rect">
            <a:avLst/>
          </a:prstGeom>
          <a:noFill/>
        </p:spPr>
        <p:txBody>
          <a:bodyPr wrap="square" rtlCol="0">
            <a:spAutoFit/>
          </a:bodyPr>
          <a:lstStyle/>
          <a:p>
            <a:r>
              <a:rPr lang="sv-SE" sz="2000" i="1" dirty="0" smtClean="0"/>
              <a:t>M</a:t>
            </a:r>
            <a:endParaRPr lang="sv-SE" sz="2000" i="1" dirty="0"/>
          </a:p>
        </p:txBody>
      </p:sp>
      <p:cxnSp>
        <p:nvCxnSpPr>
          <p:cNvPr id="19" name="Rak 18"/>
          <p:cNvCxnSpPr/>
          <p:nvPr/>
        </p:nvCxnSpPr>
        <p:spPr>
          <a:xfrm>
            <a:off x="5138489" y="2208639"/>
            <a:ext cx="0" cy="2054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a:off x="5435329" y="2208639"/>
            <a:ext cx="0" cy="2054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22"/>
          <p:cNvCxnSpPr/>
          <p:nvPr/>
        </p:nvCxnSpPr>
        <p:spPr>
          <a:xfrm>
            <a:off x="5163154" y="218325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ak 23"/>
          <p:cNvCxnSpPr/>
          <p:nvPr/>
        </p:nvCxnSpPr>
        <p:spPr>
          <a:xfrm>
            <a:off x="5163315" y="2499152"/>
            <a:ext cx="2720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ruta 25"/>
          <p:cNvSpPr txBox="1"/>
          <p:nvPr/>
        </p:nvSpPr>
        <p:spPr>
          <a:xfrm>
            <a:off x="5106582" y="2461560"/>
            <a:ext cx="309747" cy="400110"/>
          </a:xfrm>
          <a:prstGeom prst="rect">
            <a:avLst/>
          </a:prstGeom>
          <a:noFill/>
        </p:spPr>
        <p:txBody>
          <a:bodyPr wrap="square" rtlCol="0">
            <a:spAutoFit/>
          </a:bodyPr>
          <a:lstStyle/>
          <a:p>
            <a:r>
              <a:rPr lang="sv-SE" sz="2000" i="1" dirty="0" smtClean="0"/>
              <a:t>M</a:t>
            </a:r>
            <a:endParaRPr lang="sv-SE" sz="2000" i="1" dirty="0"/>
          </a:p>
        </p:txBody>
      </p:sp>
      <p:cxnSp>
        <p:nvCxnSpPr>
          <p:cNvPr id="27" name="Rak 26"/>
          <p:cNvCxnSpPr/>
          <p:nvPr/>
        </p:nvCxnSpPr>
        <p:spPr>
          <a:xfrm>
            <a:off x="5163104" y="2558892"/>
            <a:ext cx="0" cy="2054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29"/>
          <p:cNvCxnSpPr/>
          <p:nvPr/>
        </p:nvCxnSpPr>
        <p:spPr>
          <a:xfrm>
            <a:off x="5444804" y="2552726"/>
            <a:ext cx="0" cy="2054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ruta 24"/>
              <p:cNvSpPr txBox="1"/>
              <p:nvPr/>
            </p:nvSpPr>
            <p:spPr>
              <a:xfrm>
                <a:off x="4499992" y="3006244"/>
                <a:ext cx="2592288" cy="1179618"/>
              </a:xfrm>
              <a:prstGeom prst="rect">
                <a:avLst/>
              </a:prstGeom>
              <a:noFill/>
            </p:spPr>
            <p:txBody>
              <a:bodyPr wrap="square" rtlCol="0">
                <a:spAutoFit/>
              </a:bodyPr>
              <a:lstStyle/>
              <a:p>
                <a:r>
                  <a:rPr lang="sv-SE" dirty="0" smtClean="0"/>
                  <a:t>     Separationsfaktor</a:t>
                </a:r>
                <a:endParaRPr lang="sv-SE" dirty="0"/>
              </a:p>
              <a:p>
                <a:pPr/>
                <a14:m>
                  <m:oMathPara xmlns:m="http://schemas.openxmlformats.org/officeDocument/2006/math">
                    <m:oMathParaPr>
                      <m:jc m:val="centerGroup"/>
                    </m:oMathParaPr>
                    <m:oMath xmlns:m="http://schemas.openxmlformats.org/officeDocument/2006/math">
                      <m:sSub>
                        <m:sSubPr>
                          <m:ctrlPr>
                            <a:rPr lang="sv-SE" sz="2400" i="1" smtClean="0">
                              <a:latin typeface="Cambria Math"/>
                              <a:ea typeface="Cambria Math"/>
                            </a:rPr>
                          </m:ctrlPr>
                        </m:sSubPr>
                        <m:e>
                          <m:r>
                            <a:rPr lang="sv-SE" sz="2400" i="1" smtClean="0">
                              <a:latin typeface="Cambria Math"/>
                              <a:ea typeface="Cambria Math"/>
                            </a:rPr>
                            <m:t>𝛽</m:t>
                          </m:r>
                        </m:e>
                        <m:sub>
                          <m:f>
                            <m:fPr>
                              <m:type m:val="lin"/>
                              <m:ctrlPr>
                                <a:rPr lang="sv-SE" sz="2400" i="1" smtClean="0">
                                  <a:latin typeface="Cambria Math"/>
                                  <a:ea typeface="Cambria Math"/>
                                </a:rPr>
                              </m:ctrlPr>
                            </m:fPr>
                            <m:num>
                              <m:sSub>
                                <m:sSubPr>
                                  <m:ctrlPr>
                                    <a:rPr lang="sv-SE" sz="2400" i="1" smtClean="0">
                                      <a:latin typeface="Cambria Math"/>
                                      <a:ea typeface="Cambria Math"/>
                                    </a:rPr>
                                  </m:ctrlPr>
                                </m:sSubPr>
                                <m:e>
                                  <m:r>
                                    <a:rPr lang="sv-SE" sz="2400" b="0" i="1" smtClean="0">
                                      <a:latin typeface="Cambria Math"/>
                                      <a:ea typeface="Cambria Math"/>
                                    </a:rPr>
                                    <m:t>𝑀</m:t>
                                  </m:r>
                                </m:e>
                                <m:sub>
                                  <m:r>
                                    <a:rPr lang="sv-SE" sz="2400" b="0" i="1" smtClean="0">
                                      <a:latin typeface="Cambria Math"/>
                                      <a:ea typeface="Cambria Math"/>
                                    </a:rPr>
                                    <m:t>1</m:t>
                                  </m:r>
                                </m:sub>
                              </m:sSub>
                            </m:num>
                            <m:den>
                              <m:sSub>
                                <m:sSubPr>
                                  <m:ctrlPr>
                                    <a:rPr lang="sv-SE" sz="2400" i="1" smtClean="0">
                                      <a:latin typeface="Cambria Math"/>
                                      <a:ea typeface="Cambria Math"/>
                                    </a:rPr>
                                  </m:ctrlPr>
                                </m:sSubPr>
                                <m:e>
                                  <m:r>
                                    <a:rPr lang="sv-SE" sz="2400" b="0" i="1" smtClean="0">
                                      <a:latin typeface="Cambria Math"/>
                                      <a:ea typeface="Cambria Math"/>
                                    </a:rPr>
                                    <m:t>𝑀</m:t>
                                  </m:r>
                                </m:e>
                                <m:sub>
                                  <m:r>
                                    <a:rPr lang="sv-SE" sz="2400" b="0" i="1" smtClean="0">
                                      <a:latin typeface="Cambria Math"/>
                                      <a:ea typeface="Cambria Math"/>
                                    </a:rPr>
                                    <m:t>2</m:t>
                                  </m:r>
                                </m:sub>
                              </m:sSub>
                            </m:den>
                          </m:f>
                        </m:sub>
                      </m:sSub>
                      <m:r>
                        <a:rPr lang="sv-SE" sz="2400" i="1" smtClean="0">
                          <a:latin typeface="Cambria Math"/>
                          <a:ea typeface="Cambria Math"/>
                        </a:rPr>
                        <m:t>=</m:t>
                      </m:r>
                      <m:f>
                        <m:fPr>
                          <m:ctrlPr>
                            <a:rPr lang="sv-SE" sz="2400" i="1" smtClean="0">
                              <a:latin typeface="Cambria Math"/>
                              <a:ea typeface="Cambria Math"/>
                            </a:rPr>
                          </m:ctrlPr>
                        </m:fPr>
                        <m:num>
                          <m:sSub>
                            <m:sSubPr>
                              <m:ctrlPr>
                                <a:rPr lang="sv-SE" sz="2400" i="1" smtClean="0">
                                  <a:latin typeface="Cambria Math"/>
                                  <a:ea typeface="Cambria Math"/>
                                </a:rPr>
                              </m:ctrlPr>
                            </m:sSubPr>
                            <m:e>
                              <m:r>
                                <a:rPr lang="sv-SE" sz="2400" b="0" i="1" smtClean="0">
                                  <a:latin typeface="Cambria Math"/>
                                  <a:ea typeface="Cambria Math"/>
                                </a:rPr>
                                <m:t>𝐷</m:t>
                              </m:r>
                            </m:e>
                            <m:sub>
                              <m:sSub>
                                <m:sSubPr>
                                  <m:ctrlPr>
                                    <a:rPr lang="sv-SE" sz="2400" i="1" smtClean="0">
                                      <a:latin typeface="Cambria Math"/>
                                      <a:ea typeface="Cambria Math"/>
                                    </a:rPr>
                                  </m:ctrlPr>
                                </m:sSubPr>
                                <m:e>
                                  <m:r>
                                    <a:rPr lang="sv-SE" sz="2400" b="0" i="1" smtClean="0">
                                      <a:latin typeface="Cambria Math"/>
                                      <a:ea typeface="Cambria Math"/>
                                    </a:rPr>
                                    <m:t>𝑀</m:t>
                                  </m:r>
                                </m:e>
                                <m:sub>
                                  <m:r>
                                    <a:rPr lang="sv-SE" sz="2400" b="0" i="1" smtClean="0">
                                      <a:latin typeface="Cambria Math"/>
                                      <a:ea typeface="Cambria Math"/>
                                    </a:rPr>
                                    <m:t>1</m:t>
                                  </m:r>
                                </m:sub>
                              </m:sSub>
                            </m:sub>
                          </m:sSub>
                        </m:num>
                        <m:den>
                          <m:sSub>
                            <m:sSubPr>
                              <m:ctrlPr>
                                <a:rPr lang="sv-SE" sz="2400" i="1" smtClean="0">
                                  <a:latin typeface="Cambria Math"/>
                                  <a:ea typeface="Cambria Math"/>
                                </a:rPr>
                              </m:ctrlPr>
                            </m:sSubPr>
                            <m:e>
                              <m:r>
                                <a:rPr lang="sv-SE" sz="2400" b="0" i="1" smtClean="0">
                                  <a:latin typeface="Cambria Math"/>
                                  <a:ea typeface="Cambria Math"/>
                                </a:rPr>
                                <m:t>𝐷</m:t>
                              </m:r>
                            </m:e>
                            <m:sub>
                              <m:sSub>
                                <m:sSubPr>
                                  <m:ctrlPr>
                                    <a:rPr lang="sv-SE" sz="2400" i="1" smtClean="0">
                                      <a:latin typeface="Cambria Math"/>
                                      <a:ea typeface="Cambria Math"/>
                                    </a:rPr>
                                  </m:ctrlPr>
                                </m:sSubPr>
                                <m:e>
                                  <m:r>
                                    <a:rPr lang="sv-SE" sz="2400" b="0" i="1" smtClean="0">
                                      <a:latin typeface="Cambria Math"/>
                                      <a:ea typeface="Cambria Math"/>
                                    </a:rPr>
                                    <m:t>𝑀</m:t>
                                  </m:r>
                                </m:e>
                                <m:sub>
                                  <m:r>
                                    <a:rPr lang="sv-SE" sz="2400" b="0" i="1" smtClean="0">
                                      <a:latin typeface="Cambria Math"/>
                                      <a:ea typeface="Cambria Math"/>
                                    </a:rPr>
                                    <m:t>2</m:t>
                                  </m:r>
                                </m:sub>
                              </m:sSub>
                            </m:sub>
                          </m:sSub>
                        </m:den>
                      </m:f>
                    </m:oMath>
                  </m:oMathPara>
                </a14:m>
                <a:endParaRPr lang="sv-SE" sz="2800" dirty="0"/>
              </a:p>
            </p:txBody>
          </p:sp>
        </mc:Choice>
        <mc:Fallback xmlns="">
          <p:sp>
            <p:nvSpPr>
              <p:cNvPr id="25" name="textruta 24"/>
              <p:cNvSpPr txBox="1">
                <a:spLocks noRot="1" noChangeAspect="1" noMove="1" noResize="1" noEditPoints="1" noAdjustHandles="1" noChangeArrowheads="1" noChangeShapeType="1" noTextEdit="1"/>
              </p:cNvSpPr>
              <p:nvPr/>
            </p:nvSpPr>
            <p:spPr>
              <a:xfrm>
                <a:off x="4499992" y="3006244"/>
                <a:ext cx="2592288" cy="1179618"/>
              </a:xfrm>
              <a:prstGeom prst="rect">
                <a:avLst/>
              </a:prstGeom>
              <a:blipFill rotWithShape="1">
                <a:blip r:embed="rId4"/>
                <a:stretch>
                  <a:fillRect t="-2577"/>
                </a:stretch>
              </a:blipFill>
            </p:spPr>
            <p:txBody>
              <a:bodyPr/>
              <a:lstStyle/>
              <a:p>
                <a:r>
                  <a:rPr lang="sv-SE">
                    <a:noFill/>
                  </a:rPr>
                  <a:t> </a:t>
                </a:r>
              </a:p>
            </p:txBody>
          </p:sp>
        </mc:Fallback>
      </mc:AlternateContent>
      <p:sp>
        <p:nvSpPr>
          <p:cNvPr id="31" name="textruta 30"/>
          <p:cNvSpPr txBox="1"/>
          <p:nvPr/>
        </p:nvSpPr>
        <p:spPr>
          <a:xfrm>
            <a:off x="1996678" y="4509120"/>
            <a:ext cx="4807570" cy="1200329"/>
          </a:xfrm>
          <a:prstGeom prst="rect">
            <a:avLst/>
          </a:prstGeom>
          <a:noFill/>
        </p:spPr>
        <p:txBody>
          <a:bodyPr wrap="square" rtlCol="0">
            <a:spAutoFit/>
          </a:bodyPr>
          <a:lstStyle/>
          <a:p>
            <a:r>
              <a:rPr lang="sv-SE" dirty="0" smtClean="0"/>
              <a:t>Organisk fas: t.ex. fotogen</a:t>
            </a:r>
          </a:p>
          <a:p>
            <a:r>
              <a:rPr lang="sv-SE" dirty="0" smtClean="0"/>
              <a:t>Extraktionsmedel i organisk fas: Ett ämne som binder metalljonerna till sig (karboxylsyra eller organisk fosforsyra som inte är vattenlöslig) </a:t>
            </a:r>
            <a:endParaRPr lang="sv-SE" dirty="0"/>
          </a:p>
        </p:txBody>
      </p:sp>
    </p:spTree>
    <p:extLst>
      <p:ext uri="{BB962C8B-B14F-4D97-AF65-F5344CB8AC3E}">
        <p14:creationId xmlns:p14="http://schemas.microsoft.com/office/powerpoint/2010/main" val="28780450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483768" y="260648"/>
            <a:ext cx="3672408" cy="400110"/>
          </a:xfrm>
          <a:prstGeom prst="rect">
            <a:avLst/>
          </a:prstGeom>
          <a:noFill/>
        </p:spPr>
        <p:txBody>
          <a:bodyPr wrap="square" rtlCol="0">
            <a:spAutoFit/>
          </a:bodyPr>
          <a:lstStyle/>
          <a:p>
            <a:pPr algn="ctr"/>
            <a:r>
              <a:rPr lang="sv-SE" sz="2000" b="1" dirty="0" smtClean="0">
                <a:solidFill>
                  <a:srgbClr val="0070C0"/>
                </a:solidFill>
              </a:rPr>
              <a:t>Lösningsmedelsextraktion</a:t>
            </a:r>
            <a:endParaRPr lang="sv-SE" sz="2000" b="1" dirty="0">
              <a:solidFill>
                <a:srgbClr val="0070C0"/>
              </a:solidFill>
            </a:endParaRPr>
          </a:p>
        </p:txBody>
      </p:sp>
      <p:sp>
        <p:nvSpPr>
          <p:cNvPr id="3" name="textruta 2"/>
          <p:cNvSpPr txBox="1"/>
          <p:nvPr/>
        </p:nvSpPr>
        <p:spPr>
          <a:xfrm>
            <a:off x="2483768" y="1998588"/>
            <a:ext cx="393973" cy="369332"/>
          </a:xfrm>
          <a:prstGeom prst="rect">
            <a:avLst/>
          </a:prstGeom>
          <a:solidFill>
            <a:schemeClr val="bg1"/>
          </a:solidFill>
        </p:spPr>
        <p:txBody>
          <a:bodyPr wrap="square" rtlCol="0">
            <a:spAutoFit/>
          </a:bodyPr>
          <a:lstStyle/>
          <a:p>
            <a:endParaRPr lang="sv-SE" dirty="0"/>
          </a:p>
        </p:txBody>
      </p:sp>
      <p:sp>
        <p:nvSpPr>
          <p:cNvPr id="4" name="textruta 3"/>
          <p:cNvSpPr txBox="1"/>
          <p:nvPr/>
        </p:nvSpPr>
        <p:spPr>
          <a:xfrm>
            <a:off x="2331418" y="2708920"/>
            <a:ext cx="648072" cy="369332"/>
          </a:xfrm>
          <a:prstGeom prst="rect">
            <a:avLst/>
          </a:prstGeom>
          <a:solidFill>
            <a:schemeClr val="bg1"/>
          </a:solidFill>
        </p:spPr>
        <p:txBody>
          <a:bodyPr wrap="square" rtlCol="0">
            <a:spAutoFit/>
          </a:bodyPr>
          <a:lstStyle/>
          <a:p>
            <a:endParaRPr lang="sv-SE" dirty="0"/>
          </a:p>
        </p:txBody>
      </p:sp>
      <p:sp>
        <p:nvSpPr>
          <p:cNvPr id="5" name="textruta 4"/>
          <p:cNvSpPr txBox="1"/>
          <p:nvPr/>
        </p:nvSpPr>
        <p:spPr>
          <a:xfrm>
            <a:off x="1681811" y="660758"/>
            <a:ext cx="5184576" cy="369332"/>
          </a:xfrm>
          <a:prstGeom prst="rect">
            <a:avLst/>
          </a:prstGeom>
          <a:noFill/>
        </p:spPr>
        <p:txBody>
          <a:bodyPr wrap="square" rtlCol="0">
            <a:spAutoFit/>
          </a:bodyPr>
          <a:lstStyle/>
          <a:p>
            <a:pPr algn="ctr"/>
            <a:r>
              <a:rPr lang="sv-SE" dirty="0" smtClean="0"/>
              <a:t>Motströms lösningsmedelsextration</a:t>
            </a:r>
            <a:endParaRPr lang="sv-SE" dirty="0"/>
          </a:p>
        </p:txBody>
      </p:sp>
      <p:sp>
        <p:nvSpPr>
          <p:cNvPr id="6" name="Rektangel 5"/>
          <p:cNvSpPr/>
          <p:nvPr/>
        </p:nvSpPr>
        <p:spPr>
          <a:xfrm>
            <a:off x="1547664" y="2060848"/>
            <a:ext cx="648072"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3131840" y="2060848"/>
            <a:ext cx="648072"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4211960" y="2060848"/>
            <a:ext cx="648072"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5252418" y="2060848"/>
            <a:ext cx="648072"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6804248" y="2060848"/>
            <a:ext cx="648072"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2" name="Grupp 11"/>
          <p:cNvGrpSpPr/>
          <p:nvPr/>
        </p:nvGrpSpPr>
        <p:grpSpPr>
          <a:xfrm rot="21251318">
            <a:off x="2345236" y="1691059"/>
            <a:ext cx="524006" cy="2204254"/>
            <a:chOff x="2287792" y="1673374"/>
            <a:chExt cx="524006" cy="2204254"/>
          </a:xfrm>
        </p:grpSpPr>
        <p:sp>
          <p:nvSpPr>
            <p:cNvPr id="7" name="Frihandsfigur 6"/>
            <p:cNvSpPr/>
            <p:nvPr/>
          </p:nvSpPr>
          <p:spPr>
            <a:xfrm>
              <a:off x="2287792" y="1673374"/>
              <a:ext cx="349337" cy="2204254"/>
            </a:xfrm>
            <a:custGeom>
              <a:avLst/>
              <a:gdLst>
                <a:gd name="connsiteX0" fmla="*/ 623143 w 642743"/>
                <a:gd name="connsiteY0" fmla="*/ 0 h 2204254"/>
                <a:gd name="connsiteX1" fmla="*/ 575518 w 642743"/>
                <a:gd name="connsiteY1" fmla="*/ 1076325 h 2204254"/>
                <a:gd name="connsiteX2" fmla="*/ 70693 w 642743"/>
                <a:gd name="connsiteY2" fmla="*/ 2076450 h 2204254"/>
                <a:gd name="connsiteX3" fmla="*/ 4018 w 642743"/>
                <a:gd name="connsiteY3" fmla="*/ 2190750 h 2204254"/>
                <a:gd name="connsiteX4" fmla="*/ 4018 w 642743"/>
                <a:gd name="connsiteY4" fmla="*/ 2190750 h 2204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743" h="2204254">
                  <a:moveTo>
                    <a:pt x="623143" y="0"/>
                  </a:moveTo>
                  <a:cubicBezTo>
                    <a:pt x="645368" y="365125"/>
                    <a:pt x="667593" y="730250"/>
                    <a:pt x="575518" y="1076325"/>
                  </a:cubicBezTo>
                  <a:cubicBezTo>
                    <a:pt x="483443" y="1422400"/>
                    <a:pt x="165943" y="1890713"/>
                    <a:pt x="70693" y="2076450"/>
                  </a:cubicBezTo>
                  <a:cubicBezTo>
                    <a:pt x="-24557" y="2262187"/>
                    <a:pt x="4018" y="2190750"/>
                    <a:pt x="4018" y="2190750"/>
                  </a:cubicBezTo>
                  <a:lnTo>
                    <a:pt x="4018" y="2190750"/>
                  </a:ln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Frihandsfigur 12"/>
            <p:cNvSpPr/>
            <p:nvPr/>
          </p:nvSpPr>
          <p:spPr>
            <a:xfrm>
              <a:off x="2462461" y="1673374"/>
              <a:ext cx="349337" cy="2204254"/>
            </a:xfrm>
            <a:custGeom>
              <a:avLst/>
              <a:gdLst>
                <a:gd name="connsiteX0" fmla="*/ 623143 w 642743"/>
                <a:gd name="connsiteY0" fmla="*/ 0 h 2204254"/>
                <a:gd name="connsiteX1" fmla="*/ 575518 w 642743"/>
                <a:gd name="connsiteY1" fmla="*/ 1076325 h 2204254"/>
                <a:gd name="connsiteX2" fmla="*/ 70693 w 642743"/>
                <a:gd name="connsiteY2" fmla="*/ 2076450 h 2204254"/>
                <a:gd name="connsiteX3" fmla="*/ 4018 w 642743"/>
                <a:gd name="connsiteY3" fmla="*/ 2190750 h 2204254"/>
                <a:gd name="connsiteX4" fmla="*/ 4018 w 642743"/>
                <a:gd name="connsiteY4" fmla="*/ 2190750 h 2204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743" h="2204254">
                  <a:moveTo>
                    <a:pt x="623143" y="0"/>
                  </a:moveTo>
                  <a:cubicBezTo>
                    <a:pt x="645368" y="365125"/>
                    <a:pt x="667593" y="730250"/>
                    <a:pt x="575518" y="1076325"/>
                  </a:cubicBezTo>
                  <a:cubicBezTo>
                    <a:pt x="483443" y="1422400"/>
                    <a:pt x="165943" y="1890713"/>
                    <a:pt x="70693" y="2076450"/>
                  </a:cubicBezTo>
                  <a:cubicBezTo>
                    <a:pt x="-24557" y="2262187"/>
                    <a:pt x="4018" y="2190750"/>
                    <a:pt x="4018" y="2190750"/>
                  </a:cubicBezTo>
                  <a:lnTo>
                    <a:pt x="4018" y="2190750"/>
                  </a:ln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upp 16"/>
          <p:cNvGrpSpPr/>
          <p:nvPr/>
        </p:nvGrpSpPr>
        <p:grpSpPr>
          <a:xfrm>
            <a:off x="5947044" y="1791459"/>
            <a:ext cx="549554" cy="2204254"/>
            <a:chOff x="5947044" y="1791459"/>
            <a:chExt cx="549554" cy="2204254"/>
          </a:xfrm>
        </p:grpSpPr>
        <p:sp>
          <p:nvSpPr>
            <p:cNvPr id="15" name="Frihandsfigur 14"/>
            <p:cNvSpPr/>
            <p:nvPr/>
          </p:nvSpPr>
          <p:spPr>
            <a:xfrm rot="21271216">
              <a:off x="6147261" y="1791459"/>
              <a:ext cx="349337" cy="2204254"/>
            </a:xfrm>
            <a:custGeom>
              <a:avLst/>
              <a:gdLst>
                <a:gd name="connsiteX0" fmla="*/ 623143 w 642743"/>
                <a:gd name="connsiteY0" fmla="*/ 0 h 2204254"/>
                <a:gd name="connsiteX1" fmla="*/ 575518 w 642743"/>
                <a:gd name="connsiteY1" fmla="*/ 1076325 h 2204254"/>
                <a:gd name="connsiteX2" fmla="*/ 70693 w 642743"/>
                <a:gd name="connsiteY2" fmla="*/ 2076450 h 2204254"/>
                <a:gd name="connsiteX3" fmla="*/ 4018 w 642743"/>
                <a:gd name="connsiteY3" fmla="*/ 2190750 h 2204254"/>
                <a:gd name="connsiteX4" fmla="*/ 4018 w 642743"/>
                <a:gd name="connsiteY4" fmla="*/ 2190750 h 2204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743" h="2204254">
                  <a:moveTo>
                    <a:pt x="623143" y="0"/>
                  </a:moveTo>
                  <a:cubicBezTo>
                    <a:pt x="645368" y="365125"/>
                    <a:pt x="667593" y="730250"/>
                    <a:pt x="575518" y="1076325"/>
                  </a:cubicBezTo>
                  <a:cubicBezTo>
                    <a:pt x="483443" y="1422400"/>
                    <a:pt x="165943" y="1890713"/>
                    <a:pt x="70693" y="2076450"/>
                  </a:cubicBezTo>
                  <a:cubicBezTo>
                    <a:pt x="-24557" y="2262187"/>
                    <a:pt x="4018" y="2190750"/>
                    <a:pt x="4018" y="2190750"/>
                  </a:cubicBezTo>
                  <a:lnTo>
                    <a:pt x="4018" y="2190750"/>
                  </a:ln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Frihandsfigur 15"/>
            <p:cNvSpPr/>
            <p:nvPr/>
          </p:nvSpPr>
          <p:spPr>
            <a:xfrm rot="21271216">
              <a:off x="5947044" y="1791459"/>
              <a:ext cx="349337" cy="2204254"/>
            </a:xfrm>
            <a:custGeom>
              <a:avLst/>
              <a:gdLst>
                <a:gd name="connsiteX0" fmla="*/ 623143 w 642743"/>
                <a:gd name="connsiteY0" fmla="*/ 0 h 2204254"/>
                <a:gd name="connsiteX1" fmla="*/ 575518 w 642743"/>
                <a:gd name="connsiteY1" fmla="*/ 1076325 h 2204254"/>
                <a:gd name="connsiteX2" fmla="*/ 70693 w 642743"/>
                <a:gd name="connsiteY2" fmla="*/ 2076450 h 2204254"/>
                <a:gd name="connsiteX3" fmla="*/ 4018 w 642743"/>
                <a:gd name="connsiteY3" fmla="*/ 2190750 h 2204254"/>
                <a:gd name="connsiteX4" fmla="*/ 4018 w 642743"/>
                <a:gd name="connsiteY4" fmla="*/ 2190750 h 2204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743" h="2204254">
                  <a:moveTo>
                    <a:pt x="623143" y="0"/>
                  </a:moveTo>
                  <a:cubicBezTo>
                    <a:pt x="645368" y="365125"/>
                    <a:pt x="667593" y="730250"/>
                    <a:pt x="575518" y="1076325"/>
                  </a:cubicBezTo>
                  <a:cubicBezTo>
                    <a:pt x="483443" y="1422400"/>
                    <a:pt x="165943" y="1890713"/>
                    <a:pt x="70693" y="2076450"/>
                  </a:cubicBezTo>
                  <a:cubicBezTo>
                    <a:pt x="-24557" y="2262187"/>
                    <a:pt x="4018" y="2190750"/>
                    <a:pt x="4018" y="2190750"/>
                  </a:cubicBezTo>
                  <a:lnTo>
                    <a:pt x="4018" y="2190750"/>
                  </a:ln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p:txBody>
        </p:sp>
      </p:grpSp>
      <p:cxnSp>
        <p:nvCxnSpPr>
          <p:cNvPr id="35" name="Rak 34"/>
          <p:cNvCxnSpPr/>
          <p:nvPr/>
        </p:nvCxnSpPr>
        <p:spPr>
          <a:xfrm>
            <a:off x="2195736" y="2362215"/>
            <a:ext cx="440944" cy="1524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Rak 35"/>
          <p:cNvCxnSpPr/>
          <p:nvPr/>
        </p:nvCxnSpPr>
        <p:spPr>
          <a:xfrm>
            <a:off x="2790181" y="2367920"/>
            <a:ext cx="32738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Rak 42"/>
          <p:cNvCxnSpPr/>
          <p:nvPr/>
        </p:nvCxnSpPr>
        <p:spPr>
          <a:xfrm>
            <a:off x="2188287" y="2878341"/>
            <a:ext cx="440944" cy="1524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Rak 45"/>
          <p:cNvCxnSpPr/>
          <p:nvPr/>
        </p:nvCxnSpPr>
        <p:spPr>
          <a:xfrm>
            <a:off x="2790181" y="2885963"/>
            <a:ext cx="327386"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Rak 46"/>
          <p:cNvCxnSpPr/>
          <p:nvPr/>
        </p:nvCxnSpPr>
        <p:spPr>
          <a:xfrm>
            <a:off x="3779912" y="2367920"/>
            <a:ext cx="432048" cy="191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Rak 48"/>
          <p:cNvCxnSpPr/>
          <p:nvPr/>
        </p:nvCxnSpPr>
        <p:spPr>
          <a:xfrm>
            <a:off x="3784873" y="2876424"/>
            <a:ext cx="432048" cy="191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Rak 49"/>
          <p:cNvCxnSpPr/>
          <p:nvPr/>
        </p:nvCxnSpPr>
        <p:spPr>
          <a:xfrm>
            <a:off x="4860032" y="2874507"/>
            <a:ext cx="432048" cy="191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Rak 50"/>
          <p:cNvCxnSpPr/>
          <p:nvPr/>
        </p:nvCxnSpPr>
        <p:spPr>
          <a:xfrm>
            <a:off x="4860032" y="2377460"/>
            <a:ext cx="432048" cy="191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Rak 51"/>
          <p:cNvCxnSpPr/>
          <p:nvPr/>
        </p:nvCxnSpPr>
        <p:spPr>
          <a:xfrm>
            <a:off x="5855744" y="2874507"/>
            <a:ext cx="432048" cy="191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Rak 53"/>
          <p:cNvCxnSpPr/>
          <p:nvPr/>
        </p:nvCxnSpPr>
        <p:spPr>
          <a:xfrm>
            <a:off x="5855744" y="2360298"/>
            <a:ext cx="432048" cy="191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Rektangel 54"/>
          <p:cNvSpPr/>
          <p:nvPr/>
        </p:nvSpPr>
        <p:spPr>
          <a:xfrm>
            <a:off x="5239270" y="2070387"/>
            <a:ext cx="648072"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7" name="Rak 56"/>
          <p:cNvCxnSpPr/>
          <p:nvPr/>
        </p:nvCxnSpPr>
        <p:spPr>
          <a:xfrm>
            <a:off x="6428612" y="2873635"/>
            <a:ext cx="3789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Rak 59"/>
          <p:cNvCxnSpPr/>
          <p:nvPr/>
        </p:nvCxnSpPr>
        <p:spPr>
          <a:xfrm>
            <a:off x="6403855" y="2362215"/>
            <a:ext cx="43204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Vinklad  68"/>
          <p:cNvCxnSpPr/>
          <p:nvPr/>
        </p:nvCxnSpPr>
        <p:spPr>
          <a:xfrm rot="5400000" flipH="1" flipV="1">
            <a:off x="7332135" y="1808065"/>
            <a:ext cx="672418" cy="432049"/>
          </a:xfrm>
          <a:prstGeom prst="bentConnector3">
            <a:avLst>
              <a:gd name="adj1" fmla="val -995"/>
            </a:avLst>
          </a:prstGeom>
          <a:ln w="19050">
            <a:solidFill>
              <a:srgbClr val="1A921A"/>
            </a:solidFill>
            <a:tailEnd type="arrow"/>
          </a:ln>
        </p:spPr>
        <p:style>
          <a:lnRef idx="1">
            <a:schemeClr val="accent1"/>
          </a:lnRef>
          <a:fillRef idx="0">
            <a:schemeClr val="accent1"/>
          </a:fillRef>
          <a:effectRef idx="0">
            <a:schemeClr val="accent1"/>
          </a:effectRef>
          <a:fontRef idx="minor">
            <a:schemeClr val="tx1"/>
          </a:fontRef>
        </p:style>
      </p:cxnSp>
      <p:cxnSp>
        <p:nvCxnSpPr>
          <p:cNvPr id="73" name="Vinklad  72"/>
          <p:cNvCxnSpPr/>
          <p:nvPr/>
        </p:nvCxnSpPr>
        <p:spPr>
          <a:xfrm rot="16200000" flipV="1">
            <a:off x="7390663" y="2935293"/>
            <a:ext cx="555365" cy="432049"/>
          </a:xfrm>
          <a:prstGeom prst="bentConnector3">
            <a:avLst>
              <a:gd name="adj1" fmla="val 99738"/>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5" name="textruta 74"/>
          <p:cNvSpPr txBox="1"/>
          <p:nvPr/>
        </p:nvSpPr>
        <p:spPr>
          <a:xfrm>
            <a:off x="1619672" y="2379377"/>
            <a:ext cx="360040" cy="369332"/>
          </a:xfrm>
          <a:prstGeom prst="rect">
            <a:avLst/>
          </a:prstGeom>
          <a:noFill/>
        </p:spPr>
        <p:txBody>
          <a:bodyPr wrap="square" rtlCol="0">
            <a:spAutoFit/>
          </a:bodyPr>
          <a:lstStyle/>
          <a:p>
            <a:r>
              <a:rPr lang="sv-SE" dirty="0" smtClean="0"/>
              <a:t>1</a:t>
            </a:r>
            <a:endParaRPr lang="sv-SE" dirty="0"/>
          </a:p>
        </p:txBody>
      </p:sp>
      <p:sp>
        <p:nvSpPr>
          <p:cNvPr id="76" name="textruta 75"/>
          <p:cNvSpPr txBox="1"/>
          <p:nvPr/>
        </p:nvSpPr>
        <p:spPr>
          <a:xfrm>
            <a:off x="3203848" y="2378418"/>
            <a:ext cx="576064" cy="369332"/>
          </a:xfrm>
          <a:prstGeom prst="rect">
            <a:avLst/>
          </a:prstGeom>
          <a:noFill/>
        </p:spPr>
        <p:txBody>
          <a:bodyPr wrap="square" rtlCol="0">
            <a:spAutoFit/>
          </a:bodyPr>
          <a:lstStyle/>
          <a:p>
            <a:r>
              <a:rPr lang="sv-SE" dirty="0" smtClean="0"/>
              <a:t>n-1</a:t>
            </a:r>
            <a:endParaRPr lang="sv-SE" dirty="0"/>
          </a:p>
        </p:txBody>
      </p:sp>
      <p:sp>
        <p:nvSpPr>
          <p:cNvPr id="77" name="textruta 76"/>
          <p:cNvSpPr txBox="1"/>
          <p:nvPr/>
        </p:nvSpPr>
        <p:spPr>
          <a:xfrm>
            <a:off x="4216921" y="2432724"/>
            <a:ext cx="576064" cy="369332"/>
          </a:xfrm>
          <a:prstGeom prst="rect">
            <a:avLst/>
          </a:prstGeom>
          <a:noFill/>
        </p:spPr>
        <p:txBody>
          <a:bodyPr wrap="square" rtlCol="0">
            <a:spAutoFit/>
          </a:bodyPr>
          <a:lstStyle/>
          <a:p>
            <a:pPr algn="ctr"/>
            <a:r>
              <a:rPr lang="sv-SE" dirty="0" smtClean="0"/>
              <a:t>n</a:t>
            </a:r>
            <a:endParaRPr lang="sv-SE" dirty="0"/>
          </a:p>
        </p:txBody>
      </p:sp>
      <p:sp>
        <p:nvSpPr>
          <p:cNvPr id="78" name="textruta 77"/>
          <p:cNvSpPr txBox="1"/>
          <p:nvPr/>
        </p:nvSpPr>
        <p:spPr>
          <a:xfrm>
            <a:off x="5268814" y="2415011"/>
            <a:ext cx="576064" cy="369332"/>
          </a:xfrm>
          <a:prstGeom prst="rect">
            <a:avLst/>
          </a:prstGeom>
          <a:noFill/>
        </p:spPr>
        <p:txBody>
          <a:bodyPr wrap="square" rtlCol="0">
            <a:spAutoFit/>
          </a:bodyPr>
          <a:lstStyle/>
          <a:p>
            <a:r>
              <a:rPr lang="sv-SE" dirty="0" smtClean="0"/>
              <a:t>n+1</a:t>
            </a:r>
            <a:endParaRPr lang="sv-SE" dirty="0"/>
          </a:p>
        </p:txBody>
      </p:sp>
      <p:sp>
        <p:nvSpPr>
          <p:cNvPr id="79" name="textruta 78"/>
          <p:cNvSpPr txBox="1"/>
          <p:nvPr/>
        </p:nvSpPr>
        <p:spPr>
          <a:xfrm>
            <a:off x="6835902" y="2419183"/>
            <a:ext cx="616417" cy="369332"/>
          </a:xfrm>
          <a:prstGeom prst="rect">
            <a:avLst/>
          </a:prstGeom>
          <a:noFill/>
        </p:spPr>
        <p:txBody>
          <a:bodyPr wrap="square" rtlCol="0">
            <a:spAutoFit/>
          </a:bodyPr>
          <a:lstStyle/>
          <a:p>
            <a:r>
              <a:rPr lang="sv-SE" dirty="0" err="1" smtClean="0"/>
              <a:t>n+m</a:t>
            </a:r>
            <a:endParaRPr lang="sv-SE" dirty="0"/>
          </a:p>
        </p:txBody>
      </p:sp>
      <p:sp>
        <p:nvSpPr>
          <p:cNvPr id="81" name="textruta 80"/>
          <p:cNvSpPr txBox="1"/>
          <p:nvPr/>
        </p:nvSpPr>
        <p:spPr>
          <a:xfrm>
            <a:off x="189628" y="1030089"/>
            <a:ext cx="2226580" cy="584775"/>
          </a:xfrm>
          <a:prstGeom prst="rect">
            <a:avLst/>
          </a:prstGeom>
          <a:noFill/>
        </p:spPr>
        <p:txBody>
          <a:bodyPr wrap="square" rtlCol="0">
            <a:spAutoFit/>
          </a:bodyPr>
          <a:lstStyle/>
          <a:p>
            <a:r>
              <a:rPr lang="sv-SE" sz="1600" dirty="0" smtClean="0"/>
              <a:t>påfyllning lösningsmedel + extraktionsmedel</a:t>
            </a:r>
            <a:endParaRPr lang="sv-SE" sz="1600" dirty="0"/>
          </a:p>
        </p:txBody>
      </p:sp>
      <p:sp>
        <p:nvSpPr>
          <p:cNvPr id="82" name="textruta 81"/>
          <p:cNvSpPr txBox="1"/>
          <p:nvPr/>
        </p:nvSpPr>
        <p:spPr>
          <a:xfrm>
            <a:off x="323528" y="3546846"/>
            <a:ext cx="1358283" cy="584775"/>
          </a:xfrm>
          <a:prstGeom prst="rect">
            <a:avLst/>
          </a:prstGeom>
          <a:noFill/>
        </p:spPr>
        <p:txBody>
          <a:bodyPr wrap="square" rtlCol="0">
            <a:spAutoFit/>
          </a:bodyPr>
          <a:lstStyle/>
          <a:p>
            <a:pPr algn="ctr"/>
            <a:r>
              <a:rPr lang="sv-SE" sz="1600" dirty="0" smtClean="0"/>
              <a:t>vattenlösligt </a:t>
            </a:r>
            <a:r>
              <a:rPr lang="sv-SE" sz="1600" dirty="0" err="1" smtClean="0"/>
              <a:t>raffinat</a:t>
            </a:r>
            <a:endParaRPr lang="sv-SE" sz="1600" dirty="0"/>
          </a:p>
        </p:txBody>
      </p:sp>
      <p:cxnSp>
        <p:nvCxnSpPr>
          <p:cNvPr id="97" name="Vinklad  96"/>
          <p:cNvCxnSpPr/>
          <p:nvPr/>
        </p:nvCxnSpPr>
        <p:spPr>
          <a:xfrm rot="10800000" flipV="1">
            <a:off x="1030420" y="2873634"/>
            <a:ext cx="544995" cy="648072"/>
          </a:xfrm>
          <a:prstGeom prst="bentConnector2">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99" name="Vinklad  98"/>
          <p:cNvCxnSpPr/>
          <p:nvPr/>
        </p:nvCxnSpPr>
        <p:spPr>
          <a:xfrm rot="16200000" flipH="1">
            <a:off x="955901" y="1791435"/>
            <a:ext cx="638531" cy="544994"/>
          </a:xfrm>
          <a:prstGeom prst="bentConnector2">
            <a:avLst/>
          </a:prstGeom>
          <a:ln w="19050">
            <a:solidFill>
              <a:srgbClr val="1A921A"/>
            </a:solidFill>
            <a:tailEnd type="arrow"/>
          </a:ln>
        </p:spPr>
        <p:style>
          <a:lnRef idx="1">
            <a:schemeClr val="accent1"/>
          </a:lnRef>
          <a:fillRef idx="0">
            <a:schemeClr val="accent1"/>
          </a:fillRef>
          <a:effectRef idx="0">
            <a:schemeClr val="accent1"/>
          </a:effectRef>
          <a:fontRef idx="minor">
            <a:schemeClr val="tx1"/>
          </a:fontRef>
        </p:style>
      </p:cxnSp>
      <p:sp>
        <p:nvSpPr>
          <p:cNvPr id="101" name="textruta 100"/>
          <p:cNvSpPr txBox="1"/>
          <p:nvPr/>
        </p:nvSpPr>
        <p:spPr>
          <a:xfrm>
            <a:off x="7020272" y="1196752"/>
            <a:ext cx="1728192" cy="338554"/>
          </a:xfrm>
          <a:prstGeom prst="rect">
            <a:avLst/>
          </a:prstGeom>
          <a:noFill/>
        </p:spPr>
        <p:txBody>
          <a:bodyPr wrap="square" rtlCol="0">
            <a:spAutoFit/>
          </a:bodyPr>
          <a:lstStyle/>
          <a:p>
            <a:r>
              <a:rPr lang="sv-SE" sz="1600" dirty="0" smtClean="0"/>
              <a:t>organisk produkt</a:t>
            </a:r>
            <a:endParaRPr lang="sv-SE" sz="1600" dirty="0"/>
          </a:p>
        </p:txBody>
      </p:sp>
      <p:sp>
        <p:nvSpPr>
          <p:cNvPr id="102" name="textruta 101"/>
          <p:cNvSpPr txBox="1"/>
          <p:nvPr/>
        </p:nvSpPr>
        <p:spPr>
          <a:xfrm>
            <a:off x="6866387" y="3546846"/>
            <a:ext cx="2026093" cy="584775"/>
          </a:xfrm>
          <a:prstGeom prst="rect">
            <a:avLst/>
          </a:prstGeom>
          <a:noFill/>
        </p:spPr>
        <p:txBody>
          <a:bodyPr wrap="square" rtlCol="0">
            <a:spAutoFit/>
          </a:bodyPr>
          <a:lstStyle/>
          <a:p>
            <a:pPr algn="ctr"/>
            <a:r>
              <a:rPr lang="sv-SE" sz="1600" dirty="0" smtClean="0"/>
              <a:t>Påfyllning vattenlösning av REE</a:t>
            </a:r>
            <a:endParaRPr lang="sv-SE" sz="1600" dirty="0"/>
          </a:p>
        </p:txBody>
      </p:sp>
      <p:sp>
        <p:nvSpPr>
          <p:cNvPr id="103" name="textruta 102"/>
          <p:cNvSpPr txBox="1"/>
          <p:nvPr/>
        </p:nvSpPr>
        <p:spPr>
          <a:xfrm>
            <a:off x="1475656" y="4941168"/>
            <a:ext cx="5976663" cy="646331"/>
          </a:xfrm>
          <a:prstGeom prst="rect">
            <a:avLst/>
          </a:prstGeom>
          <a:noFill/>
        </p:spPr>
        <p:txBody>
          <a:bodyPr wrap="square" rtlCol="0">
            <a:spAutoFit/>
          </a:bodyPr>
          <a:lstStyle/>
          <a:p>
            <a:r>
              <a:rPr lang="sv-SE" dirty="0" smtClean="0"/>
              <a:t>Det kan behövas mer än 100 blandningstankar för att separera en blandning av REE</a:t>
            </a:r>
            <a:endParaRPr lang="sv-SE" dirty="0"/>
          </a:p>
        </p:txBody>
      </p:sp>
    </p:spTree>
    <p:extLst>
      <p:ext uri="{BB962C8B-B14F-4D97-AF65-F5344CB8AC3E}">
        <p14:creationId xmlns:p14="http://schemas.microsoft.com/office/powerpoint/2010/main" val="21505251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2483768" y="260648"/>
            <a:ext cx="3672408" cy="400110"/>
          </a:xfrm>
          <a:prstGeom prst="rect">
            <a:avLst/>
          </a:prstGeom>
          <a:noFill/>
        </p:spPr>
        <p:txBody>
          <a:bodyPr wrap="square" rtlCol="0">
            <a:spAutoFit/>
          </a:bodyPr>
          <a:lstStyle/>
          <a:p>
            <a:pPr algn="ctr"/>
            <a:r>
              <a:rPr lang="sv-SE" sz="2000" b="1" dirty="0" smtClean="0">
                <a:solidFill>
                  <a:srgbClr val="0070C0"/>
                </a:solidFill>
              </a:rPr>
              <a:t>Lösningsmedelsextraktion</a:t>
            </a:r>
            <a:endParaRPr lang="sv-SE" sz="2000" b="1" dirty="0">
              <a:solidFill>
                <a:srgbClr val="0070C0"/>
              </a:solidFill>
            </a:endParaRPr>
          </a:p>
        </p:txBody>
      </p:sp>
      <p:graphicFrame>
        <p:nvGraphicFramePr>
          <p:cNvPr id="3" name="Diagram 2"/>
          <p:cNvGraphicFramePr>
            <a:graphicFrameLocks/>
          </p:cNvGraphicFramePr>
          <p:nvPr>
            <p:extLst>
              <p:ext uri="{D42A27DB-BD31-4B8C-83A1-F6EECF244321}">
                <p14:modId xmlns:p14="http://schemas.microsoft.com/office/powerpoint/2010/main" val="3501135995"/>
              </p:ext>
            </p:extLst>
          </p:nvPr>
        </p:nvGraphicFramePr>
        <p:xfrm>
          <a:off x="2195736" y="836712"/>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Rak 4"/>
          <p:cNvCxnSpPr/>
          <p:nvPr/>
        </p:nvCxnSpPr>
        <p:spPr>
          <a:xfrm flipV="1">
            <a:off x="2843808" y="1052736"/>
            <a:ext cx="3816424" cy="187220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2591780" y="3160017"/>
            <a:ext cx="4320480" cy="276999"/>
          </a:xfrm>
          <a:prstGeom prst="rect">
            <a:avLst/>
          </a:prstGeom>
          <a:noFill/>
        </p:spPr>
        <p:txBody>
          <a:bodyPr wrap="square" rtlCol="0">
            <a:spAutoFit/>
          </a:bodyPr>
          <a:lstStyle/>
          <a:p>
            <a:r>
              <a:rPr lang="sv-SE" sz="1200" dirty="0" smtClean="0"/>
              <a:t>La    Ce    Pr           Pm          Eu          Tb                  Y      Tm   Yb   Lu </a:t>
            </a:r>
            <a:endParaRPr lang="sv-SE" sz="1200" dirty="0"/>
          </a:p>
        </p:txBody>
      </p:sp>
      <p:sp>
        <p:nvSpPr>
          <p:cNvPr id="10" name="textruta 9"/>
          <p:cNvSpPr txBox="1"/>
          <p:nvPr/>
        </p:nvSpPr>
        <p:spPr>
          <a:xfrm>
            <a:off x="2009031" y="3561983"/>
            <a:ext cx="6048672" cy="738664"/>
          </a:xfrm>
          <a:prstGeom prst="rect">
            <a:avLst/>
          </a:prstGeom>
          <a:noFill/>
        </p:spPr>
        <p:txBody>
          <a:bodyPr wrap="square" rtlCol="0">
            <a:spAutoFit/>
          </a:bodyPr>
          <a:lstStyle/>
          <a:p>
            <a:r>
              <a:rPr lang="sv-SE" sz="1400" b="1" dirty="0" smtClean="0"/>
              <a:t>Fördelningskoefficienten log D är proportionell mot atomnumret Z</a:t>
            </a:r>
          </a:p>
          <a:p>
            <a:r>
              <a:rPr lang="sv-SE" sz="1400" dirty="0" smtClean="0"/>
              <a:t>Vattenlösning av REE i saltsyra (0,5 M) extraherat med en katjonbytare (organisk fosforsyra, 0,75 M, i toluen)</a:t>
            </a:r>
            <a:endParaRPr lang="sv-SE" sz="1400" dirty="0"/>
          </a:p>
        </p:txBody>
      </p:sp>
    </p:spTree>
    <p:extLst>
      <p:ext uri="{BB962C8B-B14F-4D97-AF65-F5344CB8AC3E}">
        <p14:creationId xmlns:p14="http://schemas.microsoft.com/office/powerpoint/2010/main" val="296562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 23"/>
          <p:cNvGrpSpPr/>
          <p:nvPr/>
        </p:nvGrpSpPr>
        <p:grpSpPr>
          <a:xfrm>
            <a:off x="-20585" y="476672"/>
            <a:ext cx="8973107" cy="6314498"/>
            <a:chOff x="-20585" y="476672"/>
            <a:chExt cx="8973107" cy="6314498"/>
          </a:xfrm>
        </p:grpSpPr>
        <p:sp>
          <p:nvSpPr>
            <p:cNvPr id="2" name="textruta 1"/>
            <p:cNvSpPr txBox="1"/>
            <p:nvPr/>
          </p:nvSpPr>
          <p:spPr>
            <a:xfrm>
              <a:off x="2267744" y="476672"/>
              <a:ext cx="4104456" cy="523220"/>
            </a:xfrm>
            <a:prstGeom prst="rect">
              <a:avLst/>
            </a:prstGeom>
            <a:noFill/>
          </p:spPr>
          <p:txBody>
            <a:bodyPr wrap="square" rtlCol="0">
              <a:spAutoFit/>
            </a:bodyPr>
            <a:lstStyle/>
            <a:p>
              <a:pPr algn="ctr"/>
              <a:r>
                <a:rPr lang="sv-SE" sz="2800" dirty="0" smtClean="0"/>
                <a:t>Volvo XC60 Plugin-hybrid</a:t>
              </a:r>
              <a:endParaRPr lang="sv-SE" sz="2800" dirty="0"/>
            </a:p>
          </p:txBody>
        </p:sp>
        <p:pic>
          <p:nvPicPr>
            <p:cNvPr id="3" name="Picture 2" descr="XC60 Plug-In Hyb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5" y="2352058"/>
              <a:ext cx="8681114"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539552" y="1148601"/>
              <a:ext cx="1872208" cy="2031325"/>
            </a:xfrm>
            <a:prstGeom prst="rect">
              <a:avLst/>
            </a:prstGeom>
            <a:noFill/>
          </p:spPr>
          <p:txBody>
            <a:bodyPr wrap="square" rtlCol="0">
              <a:spAutoFit/>
            </a:bodyPr>
            <a:lstStyle/>
            <a:p>
              <a:r>
                <a:rPr lang="sv-SE" b="1" dirty="0" smtClean="0"/>
                <a:t>Elektrisk motor och generator</a:t>
              </a:r>
            </a:p>
            <a:p>
              <a:pPr marL="285750" indent="-285750">
                <a:buFontTx/>
                <a:buChar char="-"/>
              </a:pPr>
              <a:r>
                <a:rPr lang="sv-SE" b="1" dirty="0" smtClean="0">
                  <a:solidFill>
                    <a:srgbClr val="FF0000"/>
                  </a:solidFill>
                </a:rPr>
                <a:t>neodym</a:t>
              </a:r>
            </a:p>
            <a:p>
              <a:pPr marL="285750" indent="-285750">
                <a:buFontTx/>
                <a:buChar char="-"/>
              </a:pPr>
              <a:r>
                <a:rPr lang="sv-SE" b="1" dirty="0" smtClean="0">
                  <a:solidFill>
                    <a:srgbClr val="FF0000"/>
                  </a:solidFill>
                </a:rPr>
                <a:t>praseodym</a:t>
              </a:r>
            </a:p>
            <a:p>
              <a:pPr marL="285750" indent="-285750">
                <a:buFontTx/>
                <a:buChar char="-"/>
              </a:pPr>
              <a:r>
                <a:rPr lang="sv-SE" b="1" dirty="0" smtClean="0">
                  <a:solidFill>
                    <a:srgbClr val="FF0000"/>
                  </a:solidFill>
                </a:rPr>
                <a:t>dysprosium</a:t>
              </a:r>
            </a:p>
            <a:p>
              <a:pPr marL="285750" indent="-285750">
                <a:buFontTx/>
                <a:buChar char="-"/>
              </a:pPr>
              <a:r>
                <a:rPr lang="sv-SE" b="1" dirty="0" smtClean="0">
                  <a:solidFill>
                    <a:srgbClr val="FF0000"/>
                  </a:solidFill>
                </a:rPr>
                <a:t>terbium</a:t>
              </a:r>
            </a:p>
            <a:p>
              <a:pPr marL="285750" indent="-285750">
                <a:buFontTx/>
                <a:buChar char="-"/>
              </a:pPr>
              <a:endParaRPr lang="sv-SE" dirty="0"/>
            </a:p>
          </p:txBody>
        </p:sp>
        <p:cxnSp>
          <p:nvCxnSpPr>
            <p:cNvPr id="5" name="Rak pil 4"/>
            <p:cNvCxnSpPr/>
            <p:nvPr/>
          </p:nvCxnSpPr>
          <p:spPr>
            <a:xfrm>
              <a:off x="2123728" y="2492896"/>
              <a:ext cx="2196244" cy="993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333318" y="3024535"/>
              <a:ext cx="1584176" cy="923330"/>
            </a:xfrm>
            <a:prstGeom prst="rect">
              <a:avLst/>
            </a:prstGeom>
            <a:noFill/>
          </p:spPr>
          <p:txBody>
            <a:bodyPr wrap="square" rtlCol="0">
              <a:spAutoFit/>
            </a:bodyPr>
            <a:lstStyle/>
            <a:p>
              <a:r>
                <a:rPr lang="sv-SE" b="1" dirty="0" smtClean="0"/>
                <a:t>Elektriska sensorer</a:t>
              </a:r>
            </a:p>
            <a:p>
              <a:r>
                <a:rPr lang="sv-SE" dirty="0" smtClean="0"/>
                <a:t>-</a:t>
              </a:r>
              <a:r>
                <a:rPr lang="sv-SE" b="1" dirty="0" smtClean="0">
                  <a:solidFill>
                    <a:srgbClr val="FF0000"/>
                  </a:solidFill>
                </a:rPr>
                <a:t>yttrium</a:t>
              </a:r>
              <a:endParaRPr lang="sv-SE" b="1" dirty="0">
                <a:solidFill>
                  <a:srgbClr val="FF0000"/>
                </a:solidFill>
              </a:endParaRPr>
            </a:p>
          </p:txBody>
        </p:sp>
        <p:cxnSp>
          <p:nvCxnSpPr>
            <p:cNvPr id="7" name="Rak pil 6"/>
            <p:cNvCxnSpPr/>
            <p:nvPr/>
          </p:nvCxnSpPr>
          <p:spPr>
            <a:xfrm>
              <a:off x="1475656" y="3486200"/>
              <a:ext cx="1728192" cy="2308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333318" y="4113076"/>
              <a:ext cx="1430370" cy="646331"/>
            </a:xfrm>
            <a:prstGeom prst="rect">
              <a:avLst/>
            </a:prstGeom>
            <a:noFill/>
          </p:spPr>
          <p:txBody>
            <a:bodyPr wrap="square" rtlCol="0">
              <a:spAutoFit/>
            </a:bodyPr>
            <a:lstStyle/>
            <a:p>
              <a:r>
                <a:rPr lang="sv-SE" b="1" dirty="0" smtClean="0"/>
                <a:t>Strålkastare</a:t>
              </a:r>
            </a:p>
            <a:p>
              <a:r>
                <a:rPr lang="sv-SE" b="1" dirty="0" smtClean="0"/>
                <a:t>- </a:t>
              </a:r>
              <a:r>
                <a:rPr lang="sv-SE" b="1" dirty="0" smtClean="0">
                  <a:solidFill>
                    <a:srgbClr val="FF0000"/>
                  </a:solidFill>
                </a:rPr>
                <a:t>neodym</a:t>
              </a:r>
              <a:endParaRPr lang="sv-SE" b="1" dirty="0">
                <a:solidFill>
                  <a:srgbClr val="FF0000"/>
                </a:solidFill>
              </a:endParaRPr>
            </a:p>
          </p:txBody>
        </p:sp>
        <p:cxnSp>
          <p:nvCxnSpPr>
            <p:cNvPr id="9" name="Rak pil 8"/>
            <p:cNvCxnSpPr/>
            <p:nvPr/>
          </p:nvCxnSpPr>
          <p:spPr>
            <a:xfrm flipV="1">
              <a:off x="1619672" y="3947865"/>
              <a:ext cx="1440160" cy="4883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63688" y="5661248"/>
              <a:ext cx="3240360" cy="923330"/>
            </a:xfrm>
            <a:prstGeom prst="rect">
              <a:avLst/>
            </a:prstGeom>
            <a:noFill/>
          </p:spPr>
          <p:txBody>
            <a:bodyPr wrap="square" rtlCol="0">
              <a:spAutoFit/>
            </a:bodyPr>
            <a:lstStyle/>
            <a:p>
              <a:r>
                <a:rPr lang="sv-SE" b="1" dirty="0" smtClean="0"/>
                <a:t>Mer än 25 elektriska motorer som styr t.ex. fönsterhissar</a:t>
              </a:r>
            </a:p>
            <a:p>
              <a:r>
                <a:rPr lang="sv-SE" dirty="0" smtClean="0">
                  <a:solidFill>
                    <a:srgbClr val="FF0000"/>
                  </a:solidFill>
                </a:rPr>
                <a:t>- </a:t>
              </a:r>
              <a:r>
                <a:rPr lang="sv-SE" b="1" dirty="0" smtClean="0">
                  <a:solidFill>
                    <a:srgbClr val="FF0000"/>
                  </a:solidFill>
                </a:rPr>
                <a:t>neodymmagneter</a:t>
              </a:r>
              <a:endParaRPr lang="sv-SE" b="1" dirty="0">
                <a:solidFill>
                  <a:srgbClr val="FF0000"/>
                </a:solidFill>
              </a:endParaRPr>
            </a:p>
          </p:txBody>
        </p:sp>
        <p:cxnSp>
          <p:nvCxnSpPr>
            <p:cNvPr id="11" name="Rak pil 10"/>
            <p:cNvCxnSpPr>
              <a:stCxn id="10" idx="0"/>
            </p:cNvCxnSpPr>
            <p:nvPr/>
          </p:nvCxnSpPr>
          <p:spPr>
            <a:xfrm flipV="1">
              <a:off x="3383868" y="4274658"/>
              <a:ext cx="612068" cy="1386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ruta 11"/>
            <p:cNvSpPr txBox="1"/>
            <p:nvPr/>
          </p:nvSpPr>
          <p:spPr>
            <a:xfrm>
              <a:off x="2562137" y="1134826"/>
              <a:ext cx="1656184" cy="646331"/>
            </a:xfrm>
            <a:prstGeom prst="rect">
              <a:avLst/>
            </a:prstGeom>
            <a:noFill/>
          </p:spPr>
          <p:txBody>
            <a:bodyPr wrap="square" rtlCol="0">
              <a:spAutoFit/>
            </a:bodyPr>
            <a:lstStyle/>
            <a:p>
              <a:r>
                <a:rPr lang="sv-SE" b="1" dirty="0" smtClean="0"/>
                <a:t>Uv-skyddsglas</a:t>
              </a:r>
            </a:p>
            <a:p>
              <a:r>
                <a:rPr lang="sv-SE" dirty="0" smtClean="0"/>
                <a:t>- </a:t>
              </a:r>
              <a:r>
                <a:rPr lang="sv-SE" b="1" dirty="0" smtClean="0">
                  <a:solidFill>
                    <a:srgbClr val="FF0000"/>
                  </a:solidFill>
                </a:rPr>
                <a:t>cerium</a:t>
              </a:r>
              <a:endParaRPr lang="sv-SE" b="1" dirty="0">
                <a:solidFill>
                  <a:srgbClr val="FF0000"/>
                </a:solidFill>
              </a:endParaRPr>
            </a:p>
          </p:txBody>
        </p:sp>
        <p:cxnSp>
          <p:nvCxnSpPr>
            <p:cNvPr id="13" name="Rak pil 12"/>
            <p:cNvCxnSpPr>
              <a:stCxn id="12" idx="2"/>
            </p:cNvCxnSpPr>
            <p:nvPr/>
          </p:nvCxnSpPr>
          <p:spPr>
            <a:xfrm>
              <a:off x="3390229" y="1781157"/>
              <a:ext cx="1325787" cy="1287803"/>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4067944" y="1457991"/>
              <a:ext cx="1656184" cy="923330"/>
            </a:xfrm>
            <a:prstGeom prst="rect">
              <a:avLst/>
            </a:prstGeom>
            <a:noFill/>
          </p:spPr>
          <p:txBody>
            <a:bodyPr wrap="square" rtlCol="0">
              <a:spAutoFit/>
            </a:bodyPr>
            <a:lstStyle/>
            <a:p>
              <a:r>
                <a:rPr lang="sv-SE" b="1" dirty="0" smtClean="0"/>
                <a:t>Glas, speglar polerpulver</a:t>
              </a:r>
            </a:p>
            <a:p>
              <a:r>
                <a:rPr lang="sv-SE" dirty="0" smtClean="0"/>
                <a:t>-</a:t>
              </a:r>
              <a:r>
                <a:rPr lang="sv-SE" b="1" dirty="0" smtClean="0">
                  <a:solidFill>
                    <a:srgbClr val="FF0000"/>
                  </a:solidFill>
                </a:rPr>
                <a:t>cerium</a:t>
              </a:r>
              <a:endParaRPr lang="sv-SE" b="1" dirty="0">
                <a:solidFill>
                  <a:srgbClr val="FF0000"/>
                </a:solidFill>
              </a:endParaRPr>
            </a:p>
          </p:txBody>
        </p:sp>
        <p:cxnSp>
          <p:nvCxnSpPr>
            <p:cNvPr id="15" name="Rak pil 14"/>
            <p:cNvCxnSpPr/>
            <p:nvPr/>
          </p:nvCxnSpPr>
          <p:spPr>
            <a:xfrm>
              <a:off x="4716016" y="2381321"/>
              <a:ext cx="180020" cy="543623"/>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5961321" y="999892"/>
              <a:ext cx="1872208" cy="1200329"/>
            </a:xfrm>
            <a:prstGeom prst="rect">
              <a:avLst/>
            </a:prstGeom>
            <a:noFill/>
          </p:spPr>
          <p:txBody>
            <a:bodyPr wrap="square" rtlCol="0">
              <a:spAutoFit/>
            </a:bodyPr>
            <a:lstStyle/>
            <a:p>
              <a:r>
                <a:rPr lang="sv-SE" b="1" dirty="0" smtClean="0"/>
                <a:t>LED-skärmar</a:t>
              </a:r>
            </a:p>
            <a:p>
              <a:pPr marL="285750" indent="-285750">
                <a:buFontTx/>
                <a:buChar char="-"/>
              </a:pPr>
              <a:r>
                <a:rPr lang="sv-SE" b="1" dirty="0" smtClean="0">
                  <a:solidFill>
                    <a:srgbClr val="FF0000"/>
                  </a:solidFill>
                </a:rPr>
                <a:t>europium</a:t>
              </a:r>
            </a:p>
            <a:p>
              <a:pPr marL="285750" indent="-285750">
                <a:buFontTx/>
                <a:buChar char="-"/>
              </a:pPr>
              <a:r>
                <a:rPr lang="sv-SE" b="1" dirty="0" smtClean="0">
                  <a:solidFill>
                    <a:srgbClr val="FF0000"/>
                  </a:solidFill>
                </a:rPr>
                <a:t>yttrium</a:t>
              </a:r>
            </a:p>
            <a:p>
              <a:pPr marL="285750" indent="-285750">
                <a:buFontTx/>
                <a:buChar char="-"/>
              </a:pPr>
              <a:r>
                <a:rPr lang="sv-SE" b="1" dirty="0" smtClean="0">
                  <a:solidFill>
                    <a:srgbClr val="FF0000"/>
                  </a:solidFill>
                </a:rPr>
                <a:t>cerium</a:t>
              </a:r>
              <a:endParaRPr lang="sv-SE" b="1" dirty="0">
                <a:solidFill>
                  <a:srgbClr val="FF0000"/>
                </a:solidFill>
              </a:endParaRPr>
            </a:p>
          </p:txBody>
        </p:sp>
        <p:cxnSp>
          <p:nvCxnSpPr>
            <p:cNvPr id="17" name="Rak pil 16"/>
            <p:cNvCxnSpPr/>
            <p:nvPr/>
          </p:nvCxnSpPr>
          <p:spPr>
            <a:xfrm flipH="1">
              <a:off x="5148064" y="2200221"/>
              <a:ext cx="1008112" cy="9797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7368345" y="1724615"/>
              <a:ext cx="1584176" cy="1200329"/>
            </a:xfrm>
            <a:prstGeom prst="rect">
              <a:avLst/>
            </a:prstGeom>
            <a:noFill/>
          </p:spPr>
          <p:txBody>
            <a:bodyPr wrap="square" rtlCol="0">
              <a:spAutoFit/>
            </a:bodyPr>
            <a:lstStyle/>
            <a:p>
              <a:r>
                <a:rPr lang="sv-SE" b="1" dirty="0" smtClean="0"/>
                <a:t>Tillsatser i dieselbränsle</a:t>
              </a:r>
            </a:p>
            <a:p>
              <a:pPr marL="285750" indent="-285750">
                <a:buFontTx/>
                <a:buChar char="-"/>
              </a:pPr>
              <a:r>
                <a:rPr lang="sv-SE" b="1" dirty="0" smtClean="0">
                  <a:solidFill>
                    <a:srgbClr val="FF0000"/>
                  </a:solidFill>
                </a:rPr>
                <a:t>cerium</a:t>
              </a:r>
            </a:p>
            <a:p>
              <a:pPr marL="285750" indent="-285750">
                <a:buFontTx/>
                <a:buChar char="-"/>
              </a:pPr>
              <a:r>
                <a:rPr lang="sv-SE" b="1" dirty="0" smtClean="0">
                  <a:solidFill>
                    <a:srgbClr val="FF0000"/>
                  </a:solidFill>
                </a:rPr>
                <a:t>lantan</a:t>
              </a:r>
              <a:endParaRPr lang="sv-SE" b="1" dirty="0">
                <a:solidFill>
                  <a:srgbClr val="FF0000"/>
                </a:solidFill>
              </a:endParaRPr>
            </a:p>
          </p:txBody>
        </p:sp>
        <p:cxnSp>
          <p:nvCxnSpPr>
            <p:cNvPr id="19" name="Rak pil 18"/>
            <p:cNvCxnSpPr/>
            <p:nvPr/>
          </p:nvCxnSpPr>
          <p:spPr>
            <a:xfrm flipH="1">
              <a:off x="7368346" y="2924944"/>
              <a:ext cx="660038" cy="13497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ruta 19"/>
            <p:cNvSpPr txBox="1"/>
            <p:nvPr/>
          </p:nvSpPr>
          <p:spPr>
            <a:xfrm>
              <a:off x="4968044" y="5590841"/>
              <a:ext cx="1692188" cy="1200329"/>
            </a:xfrm>
            <a:prstGeom prst="rect">
              <a:avLst/>
            </a:prstGeom>
            <a:noFill/>
          </p:spPr>
          <p:txBody>
            <a:bodyPr wrap="square" rtlCol="0">
              <a:spAutoFit/>
            </a:bodyPr>
            <a:lstStyle/>
            <a:p>
              <a:r>
                <a:rPr lang="sv-SE" b="1" dirty="0" smtClean="0"/>
                <a:t>Nickelmetall-hybridbatteri</a:t>
              </a:r>
            </a:p>
            <a:p>
              <a:pPr marL="285750" indent="-285750">
                <a:buFontTx/>
                <a:buChar char="-"/>
              </a:pPr>
              <a:r>
                <a:rPr lang="sv-SE" b="1" dirty="0" smtClean="0">
                  <a:solidFill>
                    <a:srgbClr val="FF0000"/>
                  </a:solidFill>
                </a:rPr>
                <a:t>lantan</a:t>
              </a:r>
            </a:p>
            <a:p>
              <a:pPr marL="285750" indent="-285750">
                <a:buFontTx/>
                <a:buChar char="-"/>
              </a:pPr>
              <a:r>
                <a:rPr lang="sv-SE" b="1" dirty="0" smtClean="0">
                  <a:solidFill>
                    <a:srgbClr val="FF0000"/>
                  </a:solidFill>
                </a:rPr>
                <a:t>cerium</a:t>
              </a:r>
              <a:endParaRPr lang="sv-SE" b="1" dirty="0">
                <a:solidFill>
                  <a:srgbClr val="FF0000"/>
                </a:solidFill>
              </a:endParaRPr>
            </a:p>
          </p:txBody>
        </p:sp>
        <p:cxnSp>
          <p:nvCxnSpPr>
            <p:cNvPr id="21" name="Rak pil 20"/>
            <p:cNvCxnSpPr>
              <a:stCxn id="22" idx="1"/>
            </p:cNvCxnSpPr>
            <p:nvPr/>
          </p:nvCxnSpPr>
          <p:spPr>
            <a:xfrm flipH="1" flipV="1">
              <a:off x="7014290" y="4759408"/>
              <a:ext cx="354056" cy="9480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ruta 21"/>
            <p:cNvSpPr txBox="1"/>
            <p:nvPr/>
          </p:nvSpPr>
          <p:spPr>
            <a:xfrm>
              <a:off x="7368346" y="5107250"/>
              <a:ext cx="1584176" cy="1200329"/>
            </a:xfrm>
            <a:prstGeom prst="rect">
              <a:avLst/>
            </a:prstGeom>
            <a:noFill/>
          </p:spPr>
          <p:txBody>
            <a:bodyPr wrap="square" rtlCol="0">
              <a:spAutoFit/>
            </a:bodyPr>
            <a:lstStyle/>
            <a:p>
              <a:r>
                <a:rPr lang="sv-SE" b="1" dirty="0" smtClean="0"/>
                <a:t>Katalytisk avgasrening</a:t>
              </a:r>
            </a:p>
            <a:p>
              <a:pPr marL="285750" indent="-285750">
                <a:buFontTx/>
                <a:buChar char="-"/>
              </a:pPr>
              <a:r>
                <a:rPr lang="sv-SE" b="1" dirty="0" smtClean="0">
                  <a:solidFill>
                    <a:srgbClr val="FF0000"/>
                  </a:solidFill>
                </a:rPr>
                <a:t>cerium, </a:t>
              </a:r>
            </a:p>
            <a:p>
              <a:pPr marL="285750" indent="-285750">
                <a:buFontTx/>
                <a:buChar char="-"/>
              </a:pPr>
              <a:r>
                <a:rPr lang="sv-SE" b="1" dirty="0" smtClean="0">
                  <a:solidFill>
                    <a:srgbClr val="FF0000"/>
                  </a:solidFill>
                </a:rPr>
                <a:t>lantan</a:t>
              </a:r>
              <a:endParaRPr lang="sv-SE" b="1" dirty="0">
                <a:solidFill>
                  <a:srgbClr val="FF0000"/>
                </a:solidFill>
              </a:endParaRPr>
            </a:p>
          </p:txBody>
        </p:sp>
        <p:cxnSp>
          <p:nvCxnSpPr>
            <p:cNvPr id="23" name="Rak pil 22"/>
            <p:cNvCxnSpPr/>
            <p:nvPr/>
          </p:nvCxnSpPr>
          <p:spPr>
            <a:xfrm flipV="1">
              <a:off x="5526106" y="3601616"/>
              <a:ext cx="435216" cy="19908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921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78" y="692696"/>
            <a:ext cx="8608418"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ktangel 2"/>
          <p:cNvSpPr/>
          <p:nvPr/>
        </p:nvSpPr>
        <p:spPr>
          <a:xfrm>
            <a:off x="827584" y="1484784"/>
            <a:ext cx="129614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ktangel 3"/>
          <p:cNvSpPr/>
          <p:nvPr/>
        </p:nvSpPr>
        <p:spPr>
          <a:xfrm>
            <a:off x="6516216" y="1484784"/>
            <a:ext cx="1152128"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p:cNvSpPr/>
          <p:nvPr/>
        </p:nvSpPr>
        <p:spPr>
          <a:xfrm>
            <a:off x="2051720" y="2780928"/>
            <a:ext cx="1080120"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p:cNvSpPr/>
          <p:nvPr/>
        </p:nvSpPr>
        <p:spPr>
          <a:xfrm>
            <a:off x="827584" y="4941168"/>
            <a:ext cx="12241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p:cNvSpPr/>
          <p:nvPr/>
        </p:nvSpPr>
        <p:spPr>
          <a:xfrm>
            <a:off x="7236296" y="4077072"/>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176756494"/>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78" y="692696"/>
            <a:ext cx="8608418"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08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1687014170"/>
              </p:ext>
            </p:extLst>
          </p:nvPr>
        </p:nvGraphicFramePr>
        <p:xfrm>
          <a:off x="971600" y="980728"/>
          <a:ext cx="7056784"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p:cNvSpPr txBox="1"/>
          <p:nvPr/>
        </p:nvSpPr>
        <p:spPr>
          <a:xfrm>
            <a:off x="1979712" y="260648"/>
            <a:ext cx="5400600" cy="461665"/>
          </a:xfrm>
          <a:prstGeom prst="rect">
            <a:avLst/>
          </a:prstGeom>
          <a:noFill/>
        </p:spPr>
        <p:txBody>
          <a:bodyPr wrap="square" rtlCol="0">
            <a:spAutoFit/>
          </a:bodyPr>
          <a:lstStyle/>
          <a:p>
            <a:pPr algn="ctr"/>
            <a:r>
              <a:rPr lang="sv-SE" sz="2400" b="1" dirty="0" smtClean="0"/>
              <a:t>Användningsområden för REE </a:t>
            </a:r>
            <a:endParaRPr lang="sv-SE" sz="2400" b="1" dirty="0"/>
          </a:p>
        </p:txBody>
      </p:sp>
    </p:spTree>
    <p:extLst>
      <p:ext uri="{BB962C8B-B14F-4D97-AF65-F5344CB8AC3E}">
        <p14:creationId xmlns:p14="http://schemas.microsoft.com/office/powerpoint/2010/main" val="233243781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1028978156"/>
              </p:ext>
            </p:extLst>
          </p:nvPr>
        </p:nvGraphicFramePr>
        <p:xfrm>
          <a:off x="179512" y="476672"/>
          <a:ext cx="8784976" cy="59766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p:cNvSpPr txBox="1"/>
          <p:nvPr/>
        </p:nvSpPr>
        <p:spPr>
          <a:xfrm>
            <a:off x="2529354" y="3974"/>
            <a:ext cx="4320480" cy="461665"/>
          </a:xfrm>
          <a:prstGeom prst="rect">
            <a:avLst/>
          </a:prstGeom>
          <a:noFill/>
        </p:spPr>
        <p:txBody>
          <a:bodyPr wrap="square" rtlCol="0">
            <a:spAutoFit/>
          </a:bodyPr>
          <a:lstStyle/>
          <a:p>
            <a:pPr algn="ctr"/>
            <a:r>
              <a:rPr lang="sv-SE" sz="2400" b="1" dirty="0" smtClean="0"/>
              <a:t>Egenskaper</a:t>
            </a:r>
            <a:endParaRPr lang="sv-SE" sz="2400" b="1" dirty="0"/>
          </a:p>
        </p:txBody>
      </p:sp>
    </p:spTree>
    <p:extLst>
      <p:ext uri="{BB962C8B-B14F-4D97-AF65-F5344CB8AC3E}">
        <p14:creationId xmlns:p14="http://schemas.microsoft.com/office/powerpoint/2010/main" val="363921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1691680" y="260648"/>
            <a:ext cx="5688632" cy="461665"/>
          </a:xfrm>
          <a:prstGeom prst="rect">
            <a:avLst/>
          </a:prstGeom>
          <a:noFill/>
        </p:spPr>
        <p:txBody>
          <a:bodyPr wrap="square" rtlCol="0">
            <a:spAutoFit/>
          </a:bodyPr>
          <a:lstStyle/>
          <a:p>
            <a:pPr algn="ctr"/>
            <a:r>
              <a:rPr lang="sv-SE" sz="2400" b="1" dirty="0" smtClean="0"/>
              <a:t>Magneter</a:t>
            </a:r>
            <a:endParaRPr lang="sv-SE" sz="2400" b="1" dirty="0"/>
          </a:p>
        </p:txBody>
      </p:sp>
      <p:sp>
        <p:nvSpPr>
          <p:cNvPr id="5" name="Ellips 4"/>
          <p:cNvSpPr/>
          <p:nvPr/>
        </p:nvSpPr>
        <p:spPr>
          <a:xfrm rot="1060141">
            <a:off x="1403648" y="1068234"/>
            <a:ext cx="1656184"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Ellips 9"/>
          <p:cNvSpPr/>
          <p:nvPr/>
        </p:nvSpPr>
        <p:spPr>
          <a:xfrm rot="20865285">
            <a:off x="3875679" y="1220511"/>
            <a:ext cx="2002207"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Ellips 11"/>
          <p:cNvSpPr/>
          <p:nvPr/>
        </p:nvSpPr>
        <p:spPr>
          <a:xfrm rot="330370">
            <a:off x="6379208" y="1566234"/>
            <a:ext cx="2002207" cy="914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Ellips 13"/>
          <p:cNvSpPr/>
          <p:nvPr/>
        </p:nvSpPr>
        <p:spPr>
          <a:xfrm rot="20881537">
            <a:off x="5622310" y="2874877"/>
            <a:ext cx="2002207"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textruta 14"/>
          <p:cNvSpPr txBox="1"/>
          <p:nvPr/>
        </p:nvSpPr>
        <p:spPr>
          <a:xfrm rot="20999917">
            <a:off x="5884044" y="3150380"/>
            <a:ext cx="1530377" cy="369332"/>
          </a:xfrm>
          <a:prstGeom prst="rect">
            <a:avLst/>
          </a:prstGeom>
          <a:noFill/>
        </p:spPr>
        <p:txBody>
          <a:bodyPr wrap="square" rtlCol="0">
            <a:spAutoFit/>
          </a:bodyPr>
          <a:lstStyle/>
          <a:p>
            <a:pPr algn="ctr"/>
            <a:r>
              <a:rPr lang="sv-SE" b="1" dirty="0" smtClean="0">
                <a:solidFill>
                  <a:schemeClr val="bg1">
                    <a:lumMod val="95000"/>
                  </a:schemeClr>
                </a:solidFill>
              </a:rPr>
              <a:t>Omvandlare</a:t>
            </a:r>
            <a:endParaRPr lang="sv-SE" b="1" dirty="0">
              <a:solidFill>
                <a:schemeClr val="bg1">
                  <a:lumMod val="95000"/>
                </a:schemeClr>
              </a:solidFill>
            </a:endParaRPr>
          </a:p>
        </p:txBody>
      </p:sp>
      <p:sp>
        <p:nvSpPr>
          <p:cNvPr id="16" name="Ellips 15"/>
          <p:cNvSpPr/>
          <p:nvPr/>
        </p:nvSpPr>
        <p:spPr>
          <a:xfrm rot="225033">
            <a:off x="3232610" y="2772339"/>
            <a:ext cx="2002207" cy="914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Ellips 17"/>
          <p:cNvSpPr/>
          <p:nvPr/>
        </p:nvSpPr>
        <p:spPr>
          <a:xfrm rot="21170730">
            <a:off x="1041221" y="2295784"/>
            <a:ext cx="2002207"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Ellips 19"/>
          <p:cNvSpPr/>
          <p:nvPr/>
        </p:nvSpPr>
        <p:spPr>
          <a:xfrm>
            <a:off x="683569" y="3490140"/>
            <a:ext cx="2216086" cy="9451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Ellips 21"/>
          <p:cNvSpPr/>
          <p:nvPr/>
        </p:nvSpPr>
        <p:spPr>
          <a:xfrm rot="20476873">
            <a:off x="554455" y="4696315"/>
            <a:ext cx="2216086" cy="945199"/>
          </a:xfrm>
          <a:prstGeom prst="ellipse">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Ellips 24"/>
          <p:cNvSpPr/>
          <p:nvPr/>
        </p:nvSpPr>
        <p:spPr>
          <a:xfrm>
            <a:off x="3481307" y="4022115"/>
            <a:ext cx="1935842" cy="9451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Ellips 26"/>
          <p:cNvSpPr/>
          <p:nvPr/>
        </p:nvSpPr>
        <p:spPr>
          <a:xfrm>
            <a:off x="5863600" y="4000249"/>
            <a:ext cx="2216086" cy="94519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9" name="Ellips 28"/>
          <p:cNvSpPr/>
          <p:nvPr/>
        </p:nvSpPr>
        <p:spPr>
          <a:xfrm rot="21268529">
            <a:off x="6494374" y="5273394"/>
            <a:ext cx="2216086" cy="94519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Ellips 30"/>
          <p:cNvSpPr/>
          <p:nvPr/>
        </p:nvSpPr>
        <p:spPr>
          <a:xfrm>
            <a:off x="4125727" y="5196164"/>
            <a:ext cx="2216086" cy="9451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3" name="Ellips 32"/>
          <p:cNvSpPr/>
          <p:nvPr/>
        </p:nvSpPr>
        <p:spPr>
          <a:xfrm rot="20215981">
            <a:off x="1828179" y="5407736"/>
            <a:ext cx="2216086" cy="9451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rot="1178521">
            <a:off x="1664477" y="1202268"/>
            <a:ext cx="1152128" cy="646331"/>
          </a:xfrm>
          <a:prstGeom prst="rect">
            <a:avLst/>
          </a:prstGeom>
          <a:noFill/>
        </p:spPr>
        <p:txBody>
          <a:bodyPr wrap="square" rtlCol="0">
            <a:spAutoFit/>
          </a:bodyPr>
          <a:lstStyle/>
          <a:p>
            <a:r>
              <a:rPr lang="sv-SE" dirty="0" smtClean="0"/>
              <a:t>Elektriska motorer</a:t>
            </a:r>
            <a:endParaRPr lang="sv-SE" dirty="0"/>
          </a:p>
        </p:txBody>
      </p:sp>
      <p:sp>
        <p:nvSpPr>
          <p:cNvPr id="11" name="textruta 10"/>
          <p:cNvSpPr txBox="1"/>
          <p:nvPr/>
        </p:nvSpPr>
        <p:spPr>
          <a:xfrm rot="20983665">
            <a:off x="4137413" y="1357515"/>
            <a:ext cx="1530377" cy="646331"/>
          </a:xfrm>
          <a:prstGeom prst="rect">
            <a:avLst/>
          </a:prstGeom>
          <a:noFill/>
        </p:spPr>
        <p:txBody>
          <a:bodyPr wrap="square" rtlCol="0">
            <a:spAutoFit/>
          </a:bodyPr>
          <a:lstStyle/>
          <a:p>
            <a:pPr algn="ctr"/>
            <a:r>
              <a:rPr lang="sv-SE" dirty="0" smtClean="0"/>
              <a:t>Drivmotorer i hårddiskar</a:t>
            </a:r>
            <a:endParaRPr lang="sv-SE" dirty="0"/>
          </a:p>
        </p:txBody>
      </p:sp>
      <p:sp>
        <p:nvSpPr>
          <p:cNvPr id="13" name="textruta 12"/>
          <p:cNvSpPr txBox="1"/>
          <p:nvPr/>
        </p:nvSpPr>
        <p:spPr>
          <a:xfrm rot="448750">
            <a:off x="6640942" y="1703238"/>
            <a:ext cx="1530377" cy="646331"/>
          </a:xfrm>
          <a:prstGeom prst="rect">
            <a:avLst/>
          </a:prstGeom>
          <a:noFill/>
        </p:spPr>
        <p:txBody>
          <a:bodyPr wrap="square" rtlCol="0">
            <a:spAutoFit/>
          </a:bodyPr>
          <a:lstStyle/>
          <a:p>
            <a:pPr algn="ctr"/>
            <a:r>
              <a:rPr lang="sv-SE" dirty="0" smtClean="0"/>
              <a:t>Generatorer i vindkraftverk</a:t>
            </a:r>
            <a:endParaRPr lang="sv-SE" dirty="0"/>
          </a:p>
        </p:txBody>
      </p:sp>
      <p:sp>
        <p:nvSpPr>
          <p:cNvPr id="19" name="textruta 18"/>
          <p:cNvSpPr txBox="1"/>
          <p:nvPr/>
        </p:nvSpPr>
        <p:spPr>
          <a:xfrm rot="21289110">
            <a:off x="1112670" y="2438712"/>
            <a:ext cx="1780293" cy="646331"/>
          </a:xfrm>
          <a:prstGeom prst="rect">
            <a:avLst/>
          </a:prstGeom>
          <a:noFill/>
        </p:spPr>
        <p:txBody>
          <a:bodyPr wrap="square" rtlCol="0">
            <a:spAutoFit/>
          </a:bodyPr>
          <a:lstStyle/>
          <a:p>
            <a:pPr algn="ctr"/>
            <a:r>
              <a:rPr lang="sv-SE" dirty="0" smtClean="0"/>
              <a:t>Magnetröntgen (MRI)</a:t>
            </a:r>
            <a:endParaRPr lang="sv-SE" dirty="0"/>
          </a:p>
        </p:txBody>
      </p:sp>
      <p:sp>
        <p:nvSpPr>
          <p:cNvPr id="17" name="textruta 16"/>
          <p:cNvSpPr txBox="1"/>
          <p:nvPr/>
        </p:nvSpPr>
        <p:spPr>
          <a:xfrm rot="343413">
            <a:off x="3494344" y="2909343"/>
            <a:ext cx="1530377" cy="646331"/>
          </a:xfrm>
          <a:prstGeom prst="rect">
            <a:avLst/>
          </a:prstGeom>
          <a:noFill/>
        </p:spPr>
        <p:txBody>
          <a:bodyPr wrap="square" rtlCol="0">
            <a:spAutoFit/>
          </a:bodyPr>
          <a:lstStyle/>
          <a:p>
            <a:pPr algn="ctr"/>
            <a:r>
              <a:rPr lang="sv-SE" b="1" dirty="0" smtClean="0">
                <a:solidFill>
                  <a:schemeClr val="bg1"/>
                </a:solidFill>
              </a:rPr>
              <a:t>Mikrofoner Högtalare</a:t>
            </a:r>
            <a:endParaRPr lang="sv-SE" b="1" dirty="0">
              <a:solidFill>
                <a:schemeClr val="bg1"/>
              </a:solidFill>
            </a:endParaRPr>
          </a:p>
        </p:txBody>
      </p:sp>
      <p:sp>
        <p:nvSpPr>
          <p:cNvPr id="21" name="textruta 20"/>
          <p:cNvSpPr txBox="1"/>
          <p:nvPr/>
        </p:nvSpPr>
        <p:spPr>
          <a:xfrm rot="118380">
            <a:off x="827932" y="3522941"/>
            <a:ext cx="1921300" cy="923330"/>
          </a:xfrm>
          <a:prstGeom prst="rect">
            <a:avLst/>
          </a:prstGeom>
          <a:noFill/>
        </p:spPr>
        <p:txBody>
          <a:bodyPr wrap="square" rtlCol="0">
            <a:spAutoFit/>
          </a:bodyPr>
          <a:lstStyle/>
          <a:p>
            <a:pPr algn="ctr"/>
            <a:r>
              <a:rPr lang="sv-SE" dirty="0" smtClean="0"/>
              <a:t>Låsningsfria bromssystem (ABS)</a:t>
            </a:r>
            <a:endParaRPr lang="sv-SE" dirty="0"/>
          </a:p>
        </p:txBody>
      </p:sp>
      <p:sp>
        <p:nvSpPr>
          <p:cNvPr id="26" name="textruta 25"/>
          <p:cNvSpPr txBox="1"/>
          <p:nvPr/>
        </p:nvSpPr>
        <p:spPr>
          <a:xfrm rot="118380">
            <a:off x="3636368" y="4171548"/>
            <a:ext cx="1625719" cy="646331"/>
          </a:xfrm>
          <a:prstGeom prst="rect">
            <a:avLst/>
          </a:prstGeom>
          <a:noFill/>
        </p:spPr>
        <p:txBody>
          <a:bodyPr wrap="square" rtlCol="0">
            <a:spAutoFit/>
          </a:bodyPr>
          <a:lstStyle/>
          <a:p>
            <a:pPr algn="ctr"/>
            <a:r>
              <a:rPr lang="sv-SE" b="1" dirty="0" smtClean="0">
                <a:solidFill>
                  <a:schemeClr val="bg1"/>
                </a:solidFill>
              </a:rPr>
              <a:t>Friktionsfria lager</a:t>
            </a:r>
            <a:endParaRPr lang="sv-SE" b="1" dirty="0">
              <a:solidFill>
                <a:schemeClr val="bg1"/>
              </a:solidFill>
            </a:endParaRPr>
          </a:p>
        </p:txBody>
      </p:sp>
      <p:sp>
        <p:nvSpPr>
          <p:cNvPr id="28" name="textruta 27"/>
          <p:cNvSpPr txBox="1"/>
          <p:nvPr/>
        </p:nvSpPr>
        <p:spPr>
          <a:xfrm rot="118380">
            <a:off x="6007963" y="4171550"/>
            <a:ext cx="1921300" cy="646331"/>
          </a:xfrm>
          <a:prstGeom prst="rect">
            <a:avLst/>
          </a:prstGeom>
          <a:noFill/>
        </p:spPr>
        <p:txBody>
          <a:bodyPr wrap="square" rtlCol="0">
            <a:spAutoFit/>
          </a:bodyPr>
          <a:lstStyle/>
          <a:p>
            <a:pPr algn="ctr"/>
            <a:r>
              <a:rPr lang="sv-SE" dirty="0" smtClean="0"/>
              <a:t>Magnetostriktiva legeringar</a:t>
            </a:r>
            <a:endParaRPr lang="sv-SE" dirty="0"/>
          </a:p>
        </p:txBody>
      </p:sp>
      <p:sp>
        <p:nvSpPr>
          <p:cNvPr id="23" name="textruta 22"/>
          <p:cNvSpPr txBox="1"/>
          <p:nvPr/>
        </p:nvSpPr>
        <p:spPr>
          <a:xfrm rot="20595253">
            <a:off x="699900" y="4874974"/>
            <a:ext cx="1870220" cy="646331"/>
          </a:xfrm>
          <a:prstGeom prst="rect">
            <a:avLst/>
          </a:prstGeom>
          <a:noFill/>
        </p:spPr>
        <p:txBody>
          <a:bodyPr wrap="square" rtlCol="0">
            <a:spAutoFit/>
          </a:bodyPr>
          <a:lstStyle/>
          <a:p>
            <a:pPr algn="ctr"/>
            <a:r>
              <a:rPr lang="sv-SE" b="1" dirty="0" smtClean="0">
                <a:solidFill>
                  <a:schemeClr val="bg1"/>
                </a:solidFill>
              </a:rPr>
              <a:t>Kommunikations-system</a:t>
            </a:r>
            <a:endParaRPr lang="sv-SE" b="1" dirty="0">
              <a:solidFill>
                <a:schemeClr val="bg1"/>
              </a:solidFill>
            </a:endParaRPr>
          </a:p>
        </p:txBody>
      </p:sp>
      <p:sp>
        <p:nvSpPr>
          <p:cNvPr id="34" name="textruta 33"/>
          <p:cNvSpPr txBox="1"/>
          <p:nvPr/>
        </p:nvSpPr>
        <p:spPr>
          <a:xfrm rot="20334361">
            <a:off x="1972541" y="5695669"/>
            <a:ext cx="1921300" cy="369332"/>
          </a:xfrm>
          <a:prstGeom prst="rect">
            <a:avLst/>
          </a:prstGeom>
          <a:noFill/>
        </p:spPr>
        <p:txBody>
          <a:bodyPr wrap="square" rtlCol="0">
            <a:spAutoFit/>
          </a:bodyPr>
          <a:lstStyle/>
          <a:p>
            <a:pPr algn="ctr"/>
            <a:r>
              <a:rPr lang="sv-SE" dirty="0" smtClean="0"/>
              <a:t>Magnetisk kylning</a:t>
            </a:r>
            <a:endParaRPr lang="sv-SE" dirty="0"/>
          </a:p>
        </p:txBody>
      </p:sp>
      <p:sp>
        <p:nvSpPr>
          <p:cNvPr id="30" name="textruta 29"/>
          <p:cNvSpPr txBox="1"/>
          <p:nvPr/>
        </p:nvSpPr>
        <p:spPr>
          <a:xfrm rot="21386909">
            <a:off x="6638736" y="5422828"/>
            <a:ext cx="1921300" cy="646331"/>
          </a:xfrm>
          <a:prstGeom prst="rect">
            <a:avLst/>
          </a:prstGeom>
          <a:noFill/>
        </p:spPr>
        <p:txBody>
          <a:bodyPr wrap="square" rtlCol="0">
            <a:spAutoFit/>
          </a:bodyPr>
          <a:lstStyle/>
          <a:p>
            <a:pPr algn="ctr"/>
            <a:r>
              <a:rPr lang="sv-SE" dirty="0" smtClean="0"/>
              <a:t>Magnetiska lagringsdiskar</a:t>
            </a:r>
            <a:endParaRPr lang="sv-SE" dirty="0"/>
          </a:p>
        </p:txBody>
      </p:sp>
      <p:sp>
        <p:nvSpPr>
          <p:cNvPr id="32" name="textruta 31"/>
          <p:cNvSpPr txBox="1"/>
          <p:nvPr/>
        </p:nvSpPr>
        <p:spPr>
          <a:xfrm rot="118380">
            <a:off x="4270089" y="5345598"/>
            <a:ext cx="1921300" cy="646331"/>
          </a:xfrm>
          <a:prstGeom prst="rect">
            <a:avLst/>
          </a:prstGeom>
          <a:noFill/>
        </p:spPr>
        <p:txBody>
          <a:bodyPr wrap="square" rtlCol="0">
            <a:spAutoFit/>
          </a:bodyPr>
          <a:lstStyle/>
          <a:p>
            <a:pPr algn="ctr"/>
            <a:r>
              <a:rPr lang="sv-SE" dirty="0" smtClean="0"/>
              <a:t>Mikrovågs- effektrör</a:t>
            </a:r>
            <a:endParaRPr lang="sv-SE" dirty="0"/>
          </a:p>
        </p:txBody>
      </p:sp>
    </p:spTree>
    <p:extLst>
      <p:ext uri="{BB962C8B-B14F-4D97-AF65-F5344CB8AC3E}">
        <p14:creationId xmlns:p14="http://schemas.microsoft.com/office/powerpoint/2010/main" val="3011997299"/>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1763688" y="215062"/>
            <a:ext cx="5400600" cy="523220"/>
          </a:xfrm>
          <a:prstGeom prst="rect">
            <a:avLst/>
          </a:prstGeom>
          <a:noFill/>
        </p:spPr>
        <p:txBody>
          <a:bodyPr wrap="square" rtlCol="0">
            <a:spAutoFit/>
          </a:bodyPr>
          <a:lstStyle/>
          <a:p>
            <a:pPr algn="ctr"/>
            <a:r>
              <a:rPr lang="sv-SE" sz="2800" dirty="0" smtClean="0"/>
              <a:t>Magneter</a:t>
            </a:r>
            <a:endParaRPr lang="sv-SE" sz="2800" dirty="0"/>
          </a:p>
        </p:txBody>
      </p:sp>
      <p:graphicFrame>
        <p:nvGraphicFramePr>
          <p:cNvPr id="29" name="Tabell 28"/>
          <p:cNvGraphicFramePr>
            <a:graphicFrameLocks noGrp="1"/>
          </p:cNvGraphicFramePr>
          <p:nvPr>
            <p:extLst>
              <p:ext uri="{D42A27DB-BD31-4B8C-83A1-F6EECF244321}">
                <p14:modId xmlns:p14="http://schemas.microsoft.com/office/powerpoint/2010/main" val="3389645750"/>
              </p:ext>
            </p:extLst>
          </p:nvPr>
        </p:nvGraphicFramePr>
        <p:xfrm>
          <a:off x="683568" y="1340768"/>
          <a:ext cx="8136905" cy="3775827"/>
        </p:xfrm>
        <a:graphic>
          <a:graphicData uri="http://schemas.openxmlformats.org/drawingml/2006/table">
            <a:tbl>
              <a:tblPr firstRow="1" bandRow="1">
                <a:tableStyleId>{5C22544A-7EE6-4342-B048-85BDC9FD1C3A}</a:tableStyleId>
              </a:tblPr>
              <a:tblGrid>
                <a:gridCol w="1627381"/>
                <a:gridCol w="1627381"/>
                <a:gridCol w="1425759"/>
                <a:gridCol w="2088232"/>
                <a:gridCol w="1368152"/>
              </a:tblGrid>
              <a:tr h="730289">
                <a:tc>
                  <a:txBody>
                    <a:bodyPr/>
                    <a:lstStyle/>
                    <a:p>
                      <a:r>
                        <a:rPr lang="sv-SE" sz="2400" dirty="0" smtClean="0"/>
                        <a:t>Magnet</a:t>
                      </a:r>
                      <a:endParaRPr lang="sv-SE" sz="2400" dirty="0"/>
                    </a:p>
                  </a:txBody>
                  <a:tcPr/>
                </a:tc>
                <a:tc>
                  <a:txBody>
                    <a:bodyPr/>
                    <a:lstStyle/>
                    <a:p>
                      <a:r>
                        <a:rPr lang="sv-SE" sz="2400" dirty="0" smtClean="0"/>
                        <a:t>B</a:t>
                      </a:r>
                      <a:r>
                        <a:rPr lang="sv-SE" sz="2400" baseline="-25000" dirty="0" smtClean="0"/>
                        <a:t>r</a:t>
                      </a:r>
                      <a:r>
                        <a:rPr lang="sv-SE" sz="2400" baseline="0" dirty="0" smtClean="0"/>
                        <a:t> (T)</a:t>
                      </a:r>
                    </a:p>
                    <a:p>
                      <a:r>
                        <a:rPr lang="sv-SE" sz="2000" baseline="0" dirty="0" smtClean="0"/>
                        <a:t>Remanens</a:t>
                      </a:r>
                      <a:endParaRPr lang="sv-SE" sz="2000" dirty="0"/>
                    </a:p>
                  </a:txBody>
                  <a:tcPr/>
                </a:tc>
                <a:tc>
                  <a:txBody>
                    <a:bodyPr/>
                    <a:lstStyle/>
                    <a:p>
                      <a:r>
                        <a:rPr lang="sv-SE" sz="2400" dirty="0" smtClean="0"/>
                        <a:t>H</a:t>
                      </a:r>
                      <a:r>
                        <a:rPr lang="sv-SE" sz="2400" baseline="-25000" dirty="0" smtClean="0"/>
                        <a:t>ci</a:t>
                      </a:r>
                      <a:r>
                        <a:rPr lang="sv-SE" sz="2400" baseline="0" dirty="0" smtClean="0"/>
                        <a:t> (kA/m)</a:t>
                      </a:r>
                    </a:p>
                    <a:p>
                      <a:r>
                        <a:rPr lang="sv-SE" sz="2000" baseline="0" dirty="0" smtClean="0"/>
                        <a:t>koercivitet</a:t>
                      </a:r>
                      <a:endParaRPr lang="sv-SE" sz="2000" dirty="0"/>
                    </a:p>
                  </a:txBody>
                  <a:tcPr/>
                </a:tc>
                <a:tc>
                  <a:txBody>
                    <a:bodyPr/>
                    <a:lstStyle/>
                    <a:p>
                      <a:r>
                        <a:rPr lang="sv-SE" sz="2400" dirty="0" smtClean="0"/>
                        <a:t>BH</a:t>
                      </a:r>
                      <a:r>
                        <a:rPr lang="sv-SE" sz="2400" baseline="-25000" dirty="0" smtClean="0"/>
                        <a:t>max</a:t>
                      </a:r>
                      <a:r>
                        <a:rPr lang="sv-SE" sz="2400" baseline="0" dirty="0" smtClean="0"/>
                        <a:t> (kJ/m</a:t>
                      </a:r>
                      <a:r>
                        <a:rPr lang="sv-SE" sz="2400" baseline="30000" dirty="0" smtClean="0"/>
                        <a:t>3</a:t>
                      </a:r>
                      <a:r>
                        <a:rPr lang="sv-SE" sz="2400" baseline="0" dirty="0" smtClean="0"/>
                        <a:t>)</a:t>
                      </a:r>
                    </a:p>
                    <a:p>
                      <a:r>
                        <a:rPr lang="sv-SE" sz="2000" baseline="0" dirty="0" smtClean="0"/>
                        <a:t>magnetisk energi</a:t>
                      </a:r>
                      <a:endParaRPr lang="sv-SE" sz="2000" dirty="0"/>
                    </a:p>
                  </a:txBody>
                  <a:tcPr/>
                </a:tc>
                <a:tc>
                  <a:txBody>
                    <a:bodyPr/>
                    <a:lstStyle/>
                    <a:p>
                      <a:r>
                        <a:rPr lang="sv-SE" sz="2400" dirty="0" smtClean="0"/>
                        <a:t>T</a:t>
                      </a:r>
                      <a:r>
                        <a:rPr lang="sv-SE" sz="2400" baseline="-25000" dirty="0" smtClean="0"/>
                        <a:t>c</a:t>
                      </a:r>
                      <a:r>
                        <a:rPr lang="sv-SE" sz="2400" baseline="0" dirty="0" smtClean="0"/>
                        <a:t>  (</a:t>
                      </a:r>
                      <a:r>
                        <a:rPr lang="sv-SE" sz="2400" baseline="30000" dirty="0" smtClean="0"/>
                        <a:t>o</a:t>
                      </a:r>
                      <a:r>
                        <a:rPr lang="sv-SE" sz="2400" baseline="0" dirty="0" smtClean="0"/>
                        <a:t>C)</a:t>
                      </a:r>
                    </a:p>
                    <a:p>
                      <a:r>
                        <a:rPr lang="sv-SE" sz="2000" baseline="0" dirty="0" smtClean="0"/>
                        <a:t>curietemp</a:t>
                      </a:r>
                      <a:endParaRPr lang="sv-SE" sz="2000" dirty="0"/>
                    </a:p>
                  </a:txBody>
                  <a:tcPr/>
                </a:tc>
              </a:tr>
              <a:tr h="730289">
                <a:tc>
                  <a:txBody>
                    <a:bodyPr/>
                    <a:lstStyle/>
                    <a:p>
                      <a:r>
                        <a:rPr lang="sv-SE" sz="2400" dirty="0" smtClean="0"/>
                        <a:t>Nd</a:t>
                      </a:r>
                      <a:r>
                        <a:rPr lang="sv-SE" sz="2400" baseline="-25000" dirty="0" smtClean="0"/>
                        <a:t>2</a:t>
                      </a:r>
                      <a:r>
                        <a:rPr lang="sv-SE" sz="2400" dirty="0" smtClean="0"/>
                        <a:t>Fe</a:t>
                      </a:r>
                      <a:r>
                        <a:rPr lang="sv-SE" sz="2400" baseline="-25000" dirty="0" smtClean="0"/>
                        <a:t>14</a:t>
                      </a:r>
                      <a:r>
                        <a:rPr lang="sv-SE" sz="2400" dirty="0" smtClean="0"/>
                        <a:t>B</a:t>
                      </a:r>
                      <a:endParaRPr lang="sv-SE" sz="2400" dirty="0"/>
                    </a:p>
                  </a:txBody>
                  <a:tcPr/>
                </a:tc>
                <a:tc>
                  <a:txBody>
                    <a:bodyPr/>
                    <a:lstStyle/>
                    <a:p>
                      <a:r>
                        <a:rPr lang="sv-SE" sz="2400" dirty="0" smtClean="0"/>
                        <a:t>1,0-1,4</a:t>
                      </a:r>
                      <a:endParaRPr lang="sv-SE" sz="2400" dirty="0"/>
                    </a:p>
                  </a:txBody>
                  <a:tcPr/>
                </a:tc>
                <a:tc>
                  <a:txBody>
                    <a:bodyPr/>
                    <a:lstStyle/>
                    <a:p>
                      <a:r>
                        <a:rPr lang="sv-SE" sz="2400" dirty="0" smtClean="0"/>
                        <a:t>750-2000</a:t>
                      </a:r>
                      <a:endParaRPr lang="sv-SE" sz="2400" dirty="0"/>
                    </a:p>
                  </a:txBody>
                  <a:tcPr/>
                </a:tc>
                <a:tc>
                  <a:txBody>
                    <a:bodyPr/>
                    <a:lstStyle/>
                    <a:p>
                      <a:r>
                        <a:rPr lang="sv-SE" sz="2400" dirty="0" smtClean="0"/>
                        <a:t>200-440</a:t>
                      </a:r>
                      <a:endParaRPr lang="sv-SE" sz="2400" dirty="0"/>
                    </a:p>
                  </a:txBody>
                  <a:tcPr/>
                </a:tc>
                <a:tc>
                  <a:txBody>
                    <a:bodyPr/>
                    <a:lstStyle/>
                    <a:p>
                      <a:r>
                        <a:rPr lang="sv-SE" sz="2400" dirty="0" smtClean="0"/>
                        <a:t>310-400</a:t>
                      </a:r>
                      <a:endParaRPr lang="sv-SE" sz="2400" dirty="0"/>
                    </a:p>
                  </a:txBody>
                  <a:tcPr/>
                </a:tc>
              </a:tr>
              <a:tr h="730289">
                <a:tc>
                  <a:txBody>
                    <a:bodyPr/>
                    <a:lstStyle/>
                    <a:p>
                      <a:r>
                        <a:rPr lang="sv-SE" sz="2400" dirty="0" smtClean="0"/>
                        <a:t>SmCo</a:t>
                      </a:r>
                      <a:r>
                        <a:rPr lang="sv-SE" sz="2400" baseline="-25000" dirty="0" smtClean="0"/>
                        <a:t>5</a:t>
                      </a:r>
                      <a:endParaRPr lang="sv-SE" sz="2400" dirty="0"/>
                    </a:p>
                  </a:txBody>
                  <a:tcPr/>
                </a:tc>
                <a:tc>
                  <a:txBody>
                    <a:bodyPr/>
                    <a:lstStyle/>
                    <a:p>
                      <a:r>
                        <a:rPr lang="sv-SE" sz="2400" dirty="0" smtClean="0"/>
                        <a:t>0,8-1,1</a:t>
                      </a:r>
                      <a:endParaRPr lang="sv-SE" sz="2400" dirty="0"/>
                    </a:p>
                  </a:txBody>
                  <a:tcPr/>
                </a:tc>
                <a:tc>
                  <a:txBody>
                    <a:bodyPr/>
                    <a:lstStyle/>
                    <a:p>
                      <a:r>
                        <a:rPr lang="sv-SE" sz="2400" dirty="0" smtClean="0"/>
                        <a:t>600-2000</a:t>
                      </a:r>
                      <a:endParaRPr lang="sv-SE" sz="2400" dirty="0"/>
                    </a:p>
                  </a:txBody>
                  <a:tcPr/>
                </a:tc>
                <a:tc>
                  <a:txBody>
                    <a:bodyPr/>
                    <a:lstStyle/>
                    <a:p>
                      <a:r>
                        <a:rPr lang="sv-SE" sz="2400" dirty="0" smtClean="0"/>
                        <a:t>120-200</a:t>
                      </a:r>
                      <a:endParaRPr lang="sv-SE" sz="2400" dirty="0"/>
                    </a:p>
                  </a:txBody>
                  <a:tcPr/>
                </a:tc>
                <a:tc>
                  <a:txBody>
                    <a:bodyPr/>
                    <a:lstStyle/>
                    <a:p>
                      <a:r>
                        <a:rPr lang="sv-SE" sz="2400" dirty="0" smtClean="0"/>
                        <a:t>720</a:t>
                      </a:r>
                      <a:endParaRPr lang="sv-SE" sz="2400" dirty="0"/>
                    </a:p>
                  </a:txBody>
                  <a:tcPr/>
                </a:tc>
              </a:tr>
              <a:tr h="730289">
                <a:tc>
                  <a:txBody>
                    <a:bodyPr/>
                    <a:lstStyle/>
                    <a:p>
                      <a:r>
                        <a:rPr lang="sv-SE" sz="2400" dirty="0" smtClean="0"/>
                        <a:t>AlNiCo</a:t>
                      </a:r>
                      <a:endParaRPr lang="sv-SE" sz="2400" dirty="0"/>
                    </a:p>
                  </a:txBody>
                  <a:tcPr/>
                </a:tc>
                <a:tc>
                  <a:txBody>
                    <a:bodyPr/>
                    <a:lstStyle/>
                    <a:p>
                      <a:r>
                        <a:rPr lang="sv-SE" sz="2400" dirty="0" smtClean="0"/>
                        <a:t>0,6-1,4</a:t>
                      </a:r>
                      <a:endParaRPr lang="sv-SE" sz="2400" dirty="0"/>
                    </a:p>
                  </a:txBody>
                  <a:tcPr/>
                </a:tc>
                <a:tc>
                  <a:txBody>
                    <a:bodyPr/>
                    <a:lstStyle/>
                    <a:p>
                      <a:r>
                        <a:rPr lang="sv-SE" sz="2400" dirty="0" smtClean="0"/>
                        <a:t>275</a:t>
                      </a:r>
                      <a:endParaRPr lang="sv-SE" sz="2400" dirty="0"/>
                    </a:p>
                  </a:txBody>
                  <a:tcPr/>
                </a:tc>
                <a:tc>
                  <a:txBody>
                    <a:bodyPr/>
                    <a:lstStyle/>
                    <a:p>
                      <a:r>
                        <a:rPr lang="sv-SE" sz="2400" dirty="0" smtClean="0"/>
                        <a:t>10-88</a:t>
                      </a:r>
                      <a:endParaRPr lang="sv-SE" sz="2400" dirty="0"/>
                    </a:p>
                  </a:txBody>
                  <a:tcPr/>
                </a:tc>
                <a:tc>
                  <a:txBody>
                    <a:bodyPr/>
                    <a:lstStyle/>
                    <a:p>
                      <a:r>
                        <a:rPr lang="sv-SE" sz="2400" dirty="0" smtClean="0"/>
                        <a:t>700-860</a:t>
                      </a:r>
                      <a:endParaRPr lang="sv-SE" sz="2400" dirty="0"/>
                    </a:p>
                  </a:txBody>
                  <a:tcPr/>
                </a:tc>
              </a:tr>
              <a:tr h="281773">
                <a:tc>
                  <a:txBody>
                    <a:bodyPr/>
                    <a:lstStyle/>
                    <a:p>
                      <a:r>
                        <a:rPr lang="sv-SE" sz="2400" dirty="0" smtClean="0"/>
                        <a:t>Sr-ferrit</a:t>
                      </a:r>
                      <a:endParaRPr lang="sv-SE" sz="2400" dirty="0"/>
                    </a:p>
                  </a:txBody>
                  <a:tcPr/>
                </a:tc>
                <a:tc>
                  <a:txBody>
                    <a:bodyPr/>
                    <a:lstStyle/>
                    <a:p>
                      <a:r>
                        <a:rPr lang="sv-SE" sz="2400" dirty="0" smtClean="0"/>
                        <a:t>0,2-0,78</a:t>
                      </a:r>
                      <a:endParaRPr lang="sv-SE" sz="2400" dirty="0"/>
                    </a:p>
                  </a:txBody>
                  <a:tcPr/>
                </a:tc>
                <a:tc>
                  <a:txBody>
                    <a:bodyPr/>
                    <a:lstStyle/>
                    <a:p>
                      <a:r>
                        <a:rPr lang="sv-SE" sz="2400" dirty="0" smtClean="0"/>
                        <a:t>100-300</a:t>
                      </a:r>
                      <a:endParaRPr lang="sv-SE" sz="2400" dirty="0"/>
                    </a:p>
                  </a:txBody>
                  <a:tcPr/>
                </a:tc>
                <a:tc>
                  <a:txBody>
                    <a:bodyPr/>
                    <a:lstStyle/>
                    <a:p>
                      <a:r>
                        <a:rPr lang="sv-SE" sz="2400" dirty="0" smtClean="0"/>
                        <a:t>10-40</a:t>
                      </a:r>
                      <a:endParaRPr lang="sv-SE" sz="2400" dirty="0"/>
                    </a:p>
                  </a:txBody>
                  <a:tcPr/>
                </a:tc>
                <a:tc>
                  <a:txBody>
                    <a:bodyPr/>
                    <a:lstStyle/>
                    <a:p>
                      <a:r>
                        <a:rPr lang="sv-SE" sz="2400" dirty="0" smtClean="0"/>
                        <a:t>450</a:t>
                      </a:r>
                      <a:endParaRPr lang="sv-SE" sz="2400" dirty="0"/>
                    </a:p>
                  </a:txBody>
                  <a:tcPr/>
                </a:tc>
              </a:tr>
            </a:tbl>
          </a:graphicData>
        </a:graphic>
      </p:graphicFrame>
      <p:sp>
        <p:nvSpPr>
          <p:cNvPr id="30" name="textruta 29"/>
          <p:cNvSpPr txBox="1"/>
          <p:nvPr/>
        </p:nvSpPr>
        <p:spPr>
          <a:xfrm>
            <a:off x="1331640" y="738282"/>
            <a:ext cx="7272808" cy="461665"/>
          </a:xfrm>
          <a:prstGeom prst="rect">
            <a:avLst/>
          </a:prstGeom>
          <a:noFill/>
        </p:spPr>
        <p:txBody>
          <a:bodyPr wrap="square" rtlCol="0">
            <a:spAutoFit/>
          </a:bodyPr>
          <a:lstStyle/>
          <a:p>
            <a:r>
              <a:rPr lang="sv-SE" sz="2400" dirty="0" smtClean="0"/>
              <a:t>Jämförelse mellan Neodymmagner och andra magneter</a:t>
            </a:r>
            <a:endParaRPr lang="sv-SE" sz="2400" dirty="0"/>
          </a:p>
        </p:txBody>
      </p:sp>
      <p:sp>
        <p:nvSpPr>
          <p:cNvPr id="3" name="textruta 2"/>
          <p:cNvSpPr txBox="1"/>
          <p:nvPr/>
        </p:nvSpPr>
        <p:spPr>
          <a:xfrm>
            <a:off x="683568" y="5301208"/>
            <a:ext cx="8208912" cy="1323439"/>
          </a:xfrm>
          <a:prstGeom prst="rect">
            <a:avLst/>
          </a:prstGeom>
          <a:noFill/>
        </p:spPr>
        <p:txBody>
          <a:bodyPr wrap="square" rtlCol="0">
            <a:spAutoFit/>
          </a:bodyPr>
          <a:lstStyle/>
          <a:p>
            <a:r>
              <a:rPr lang="sv-SE" sz="2000" dirty="0" smtClean="0"/>
              <a:t>Remanens = Magnetfältets styrka</a:t>
            </a:r>
          </a:p>
          <a:p>
            <a:r>
              <a:rPr lang="sv-SE" sz="2000" dirty="0" smtClean="0"/>
              <a:t>Coercivitet = Motstånd mot avmagnetisering</a:t>
            </a:r>
          </a:p>
          <a:p>
            <a:r>
              <a:rPr lang="sv-SE" sz="2000" dirty="0" smtClean="0"/>
              <a:t>BH = Magnetisk energitäthet</a:t>
            </a:r>
          </a:p>
          <a:p>
            <a:r>
              <a:rPr lang="sv-SE" sz="2000" dirty="0" smtClean="0"/>
              <a:t>Curietemperatur = Avmagnetiseringstemperatur</a:t>
            </a:r>
            <a:endParaRPr lang="sv-SE" sz="2000" dirty="0"/>
          </a:p>
        </p:txBody>
      </p:sp>
    </p:spTree>
    <p:extLst>
      <p:ext uri="{BB962C8B-B14F-4D97-AF65-F5344CB8AC3E}">
        <p14:creationId xmlns:p14="http://schemas.microsoft.com/office/powerpoint/2010/main" val="1659453935"/>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amtkraft.se/globalassets/bilder-och-grafik/om-jamtkraft/var-produktion/vindkraft/vindkra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591356"/>
            <a:ext cx="6696744" cy="4620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2195736" y="764704"/>
            <a:ext cx="3888432" cy="400110"/>
          </a:xfrm>
          <a:prstGeom prst="rect">
            <a:avLst/>
          </a:prstGeom>
          <a:noFill/>
        </p:spPr>
        <p:txBody>
          <a:bodyPr wrap="square" rtlCol="0">
            <a:spAutoFit/>
          </a:bodyPr>
          <a:lstStyle/>
          <a:p>
            <a:pPr algn="ctr"/>
            <a:r>
              <a:rPr lang="sv-SE" sz="2000" b="1" dirty="0" smtClean="0"/>
              <a:t>Vindkraftverk</a:t>
            </a:r>
            <a:endParaRPr lang="sv-SE" sz="2000" b="1" dirty="0"/>
          </a:p>
        </p:txBody>
      </p:sp>
    </p:spTree>
    <p:extLst>
      <p:ext uri="{BB962C8B-B14F-4D97-AF65-F5344CB8AC3E}">
        <p14:creationId xmlns:p14="http://schemas.microsoft.com/office/powerpoint/2010/main" val="1518461656"/>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hswstatic.com/gif/mri-1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354" y="1700808"/>
            <a:ext cx="6082312" cy="4044739"/>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979712" y="404664"/>
            <a:ext cx="6048672" cy="830997"/>
          </a:xfrm>
          <a:prstGeom prst="rect">
            <a:avLst/>
          </a:prstGeom>
          <a:noFill/>
        </p:spPr>
        <p:txBody>
          <a:bodyPr wrap="square" rtlCol="0">
            <a:spAutoFit/>
          </a:bodyPr>
          <a:lstStyle/>
          <a:p>
            <a:pPr algn="ctr"/>
            <a:r>
              <a:rPr lang="sv-SE" sz="2400" dirty="0" smtClean="0"/>
              <a:t>Magnetkamera MRI</a:t>
            </a:r>
          </a:p>
          <a:p>
            <a:pPr algn="ctr"/>
            <a:r>
              <a:rPr lang="sv-SE" sz="2400" dirty="0" smtClean="0"/>
              <a:t>(Magnetic Resonance Imaging)</a:t>
            </a:r>
            <a:endParaRPr lang="sv-SE" sz="2000" dirty="0"/>
          </a:p>
        </p:txBody>
      </p:sp>
    </p:spTree>
    <p:extLst>
      <p:ext uri="{BB962C8B-B14F-4D97-AF65-F5344CB8AC3E}">
        <p14:creationId xmlns:p14="http://schemas.microsoft.com/office/powerpoint/2010/main" val="4140061353"/>
      </p:ext>
    </p:extLst>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339752" y="764704"/>
            <a:ext cx="3875534" cy="461665"/>
          </a:xfrm>
          <a:prstGeom prst="rect">
            <a:avLst/>
          </a:prstGeom>
          <a:noFill/>
        </p:spPr>
        <p:txBody>
          <a:bodyPr wrap="square" rtlCol="0">
            <a:spAutoFit/>
          </a:bodyPr>
          <a:lstStyle/>
          <a:p>
            <a:pPr algn="ctr"/>
            <a:r>
              <a:rPr lang="sv-SE" sz="2400" dirty="0" smtClean="0"/>
              <a:t>Magnetkamera</a:t>
            </a:r>
            <a:endParaRPr lang="sv-SE" sz="2400" dirty="0"/>
          </a:p>
        </p:txBody>
      </p:sp>
      <p:sp>
        <p:nvSpPr>
          <p:cNvPr id="3" name="textruta 2"/>
          <p:cNvSpPr txBox="1"/>
          <p:nvPr/>
        </p:nvSpPr>
        <p:spPr>
          <a:xfrm>
            <a:off x="3203848" y="5692606"/>
            <a:ext cx="2520280" cy="369332"/>
          </a:xfrm>
          <a:prstGeom prst="rect">
            <a:avLst/>
          </a:prstGeom>
          <a:noFill/>
        </p:spPr>
        <p:txBody>
          <a:bodyPr wrap="square" rtlCol="0">
            <a:spAutoFit/>
          </a:bodyPr>
          <a:lstStyle/>
          <a:p>
            <a:pPr algn="ctr"/>
            <a:r>
              <a:rPr lang="sv-SE" dirty="0" smtClean="0"/>
              <a:t>Hoppsan !</a:t>
            </a:r>
            <a:endParaRPr lang="sv-SE" dirty="0"/>
          </a:p>
        </p:txBody>
      </p:sp>
      <p:pic>
        <p:nvPicPr>
          <p:cNvPr id="3080" name="Picture 8" descr="http://www.intechopen.com/source/html/43524/media/image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359083"/>
            <a:ext cx="4680520" cy="417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728437"/>
      </p:ext>
    </p:extLst>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urobahnmotorsports.files.wordpress.com/2014/01/catalytic_convertor_f_28-10-201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50" y="836712"/>
            <a:ext cx="8447107" cy="5328592"/>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611560" y="260648"/>
            <a:ext cx="7992888" cy="461665"/>
          </a:xfrm>
          <a:prstGeom prst="rect">
            <a:avLst/>
          </a:prstGeom>
          <a:noFill/>
        </p:spPr>
        <p:txBody>
          <a:bodyPr wrap="square" rtlCol="0">
            <a:spAutoFit/>
          </a:bodyPr>
          <a:lstStyle/>
          <a:p>
            <a:pPr algn="ctr"/>
            <a:r>
              <a:rPr lang="sv-SE" sz="2400" dirty="0" smtClean="0"/>
              <a:t>Katalytisk avgasrenare med Ceriumoxid (CeO</a:t>
            </a:r>
            <a:r>
              <a:rPr lang="sv-SE" sz="2400" baseline="-25000" dirty="0" smtClean="0"/>
              <a:t>2</a:t>
            </a:r>
            <a:endParaRPr lang="sv-SE" sz="2400" baseline="-25000" dirty="0"/>
          </a:p>
        </p:txBody>
      </p:sp>
    </p:spTree>
    <p:extLst>
      <p:ext uri="{BB962C8B-B14F-4D97-AF65-F5344CB8AC3E}">
        <p14:creationId xmlns:p14="http://schemas.microsoft.com/office/powerpoint/2010/main" val="371358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http://hacknmod.com/wp-content/uploads/2008/08/laser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393" y="1772816"/>
            <a:ext cx="5375887" cy="4037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716393" y="620688"/>
            <a:ext cx="5375887" cy="584775"/>
          </a:xfrm>
          <a:prstGeom prst="rect">
            <a:avLst/>
          </a:prstGeom>
          <a:noFill/>
        </p:spPr>
        <p:txBody>
          <a:bodyPr wrap="square" rtlCol="0">
            <a:spAutoFit/>
          </a:bodyPr>
          <a:lstStyle/>
          <a:p>
            <a:pPr algn="ctr"/>
            <a:r>
              <a:rPr lang="sv-SE" sz="3200" b="1" dirty="0" smtClean="0"/>
              <a:t>Lasrar för DVD-brännare</a:t>
            </a:r>
            <a:endParaRPr lang="sv-SE" sz="3200" b="1" dirty="0"/>
          </a:p>
        </p:txBody>
      </p:sp>
    </p:spTree>
    <p:extLst>
      <p:ext uri="{BB962C8B-B14F-4D97-AF65-F5344CB8AC3E}">
        <p14:creationId xmlns:p14="http://schemas.microsoft.com/office/powerpoint/2010/main" val="13589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131840" y="530176"/>
            <a:ext cx="2376264" cy="523220"/>
          </a:xfrm>
          <a:prstGeom prst="rect">
            <a:avLst/>
          </a:prstGeom>
          <a:noFill/>
        </p:spPr>
        <p:txBody>
          <a:bodyPr wrap="square" rtlCol="0">
            <a:spAutoFit/>
          </a:bodyPr>
          <a:lstStyle/>
          <a:p>
            <a:pPr algn="ctr"/>
            <a:r>
              <a:rPr lang="sv-SE" sz="2800" dirty="0" smtClean="0"/>
              <a:t>Laserstrålning</a:t>
            </a:r>
            <a:endParaRPr lang="sv-SE" sz="2800" dirty="0"/>
          </a:p>
        </p:txBody>
      </p:sp>
      <p:sp>
        <p:nvSpPr>
          <p:cNvPr id="4" name="textruta 3"/>
          <p:cNvSpPr txBox="1"/>
          <p:nvPr/>
        </p:nvSpPr>
        <p:spPr>
          <a:xfrm>
            <a:off x="1187624" y="1988840"/>
            <a:ext cx="2160240" cy="461665"/>
          </a:xfrm>
          <a:prstGeom prst="rect">
            <a:avLst/>
          </a:prstGeom>
          <a:noFill/>
        </p:spPr>
        <p:txBody>
          <a:bodyPr wrap="square" rtlCol="0">
            <a:spAutoFit/>
          </a:bodyPr>
          <a:lstStyle/>
          <a:p>
            <a:r>
              <a:rPr lang="sv-SE" sz="2400" dirty="0" smtClean="0"/>
              <a:t>Monokromatisk</a:t>
            </a:r>
            <a:endParaRPr lang="sv-SE" sz="2400" dirty="0"/>
          </a:p>
        </p:txBody>
      </p:sp>
      <p:sp>
        <p:nvSpPr>
          <p:cNvPr id="5" name="textruta 4"/>
          <p:cNvSpPr txBox="1"/>
          <p:nvPr/>
        </p:nvSpPr>
        <p:spPr>
          <a:xfrm>
            <a:off x="1259632" y="5085184"/>
            <a:ext cx="1584176" cy="461665"/>
          </a:xfrm>
          <a:prstGeom prst="rect">
            <a:avLst/>
          </a:prstGeom>
          <a:noFill/>
        </p:spPr>
        <p:txBody>
          <a:bodyPr wrap="square" rtlCol="0">
            <a:spAutoFit/>
          </a:bodyPr>
          <a:lstStyle/>
          <a:p>
            <a:r>
              <a:rPr lang="sv-SE" sz="2400" dirty="0" smtClean="0"/>
              <a:t>Parallell</a:t>
            </a:r>
            <a:endParaRPr lang="sv-SE" sz="2400" dirty="0"/>
          </a:p>
        </p:txBody>
      </p:sp>
      <p:sp>
        <p:nvSpPr>
          <p:cNvPr id="6" name="textruta 5"/>
          <p:cNvSpPr txBox="1"/>
          <p:nvPr/>
        </p:nvSpPr>
        <p:spPr>
          <a:xfrm>
            <a:off x="1187624" y="3535507"/>
            <a:ext cx="1656184" cy="461665"/>
          </a:xfrm>
          <a:prstGeom prst="rect">
            <a:avLst/>
          </a:prstGeom>
          <a:noFill/>
        </p:spPr>
        <p:txBody>
          <a:bodyPr wrap="square" rtlCol="0">
            <a:spAutoFit/>
          </a:bodyPr>
          <a:lstStyle/>
          <a:p>
            <a:r>
              <a:rPr lang="sv-SE" sz="2400" dirty="0" smtClean="0"/>
              <a:t>Koherent</a:t>
            </a:r>
            <a:endParaRPr lang="sv-SE" sz="2400" dirty="0"/>
          </a:p>
        </p:txBody>
      </p:sp>
      <p:pic>
        <p:nvPicPr>
          <p:cNvPr id="1026" name="Picture 2" descr="C:\Users\hakan\Documents\REE\Tillämpningar\Laser\beam_incoheren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214035"/>
            <a:ext cx="2448272" cy="10801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kan\Documents\REE\Tillämpningar\Laser\beam_cohere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214035"/>
            <a:ext cx="2486127" cy="1080121"/>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p:cNvSpPr txBox="1"/>
          <p:nvPr/>
        </p:nvSpPr>
        <p:spPr>
          <a:xfrm>
            <a:off x="3870847" y="4324454"/>
            <a:ext cx="1440160" cy="369332"/>
          </a:xfrm>
          <a:prstGeom prst="rect">
            <a:avLst/>
          </a:prstGeom>
          <a:noFill/>
        </p:spPr>
        <p:txBody>
          <a:bodyPr wrap="square" rtlCol="0">
            <a:spAutoFit/>
          </a:bodyPr>
          <a:lstStyle/>
          <a:p>
            <a:pPr algn="ctr"/>
            <a:r>
              <a:rPr lang="sv-SE" dirty="0" smtClean="0"/>
              <a:t>Koherent</a:t>
            </a:r>
            <a:endParaRPr lang="sv-SE" dirty="0"/>
          </a:p>
        </p:txBody>
      </p:sp>
      <p:sp>
        <p:nvSpPr>
          <p:cNvPr id="10" name="textruta 9"/>
          <p:cNvSpPr txBox="1"/>
          <p:nvPr/>
        </p:nvSpPr>
        <p:spPr>
          <a:xfrm>
            <a:off x="6465214" y="4324454"/>
            <a:ext cx="1440160" cy="369332"/>
          </a:xfrm>
          <a:prstGeom prst="rect">
            <a:avLst/>
          </a:prstGeom>
          <a:noFill/>
        </p:spPr>
        <p:txBody>
          <a:bodyPr wrap="square" rtlCol="0">
            <a:spAutoFit/>
          </a:bodyPr>
          <a:lstStyle/>
          <a:p>
            <a:pPr algn="ctr"/>
            <a:r>
              <a:rPr lang="sv-SE" dirty="0" smtClean="0"/>
              <a:t>Inkoherent</a:t>
            </a:r>
            <a:endParaRPr lang="sv-SE" dirty="0"/>
          </a:p>
        </p:txBody>
      </p:sp>
      <p:pic>
        <p:nvPicPr>
          <p:cNvPr id="1028" name="Picture 4" descr="C:\Users\hakan\Documents\REE\Tillämpningar\Laser\greenlas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6367" y="1800094"/>
            <a:ext cx="4549007" cy="83915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8"/>
          <p:cNvCxnSpPr/>
          <p:nvPr/>
        </p:nvCxnSpPr>
        <p:spPr>
          <a:xfrm>
            <a:off x="3491880" y="5316016"/>
            <a:ext cx="4413494" cy="0"/>
          </a:xfrm>
          <a:prstGeom prst="line">
            <a:avLst/>
          </a:prstGeom>
          <a:ln w="28575">
            <a:solidFill>
              <a:srgbClr val="E808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7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p:cNvGrpSpPr/>
          <p:nvPr/>
        </p:nvGrpSpPr>
        <p:grpSpPr>
          <a:xfrm>
            <a:off x="2072328" y="138531"/>
            <a:ext cx="6316096" cy="6172492"/>
            <a:chOff x="2072328" y="138531"/>
            <a:chExt cx="6316096" cy="6172492"/>
          </a:xfrm>
        </p:grpSpPr>
        <p:sp>
          <p:nvSpPr>
            <p:cNvPr id="2" name="textruta 1"/>
            <p:cNvSpPr txBox="1"/>
            <p:nvPr/>
          </p:nvSpPr>
          <p:spPr>
            <a:xfrm>
              <a:off x="2072329" y="138531"/>
              <a:ext cx="4752528" cy="584775"/>
            </a:xfrm>
            <a:prstGeom prst="rect">
              <a:avLst/>
            </a:prstGeom>
            <a:noFill/>
          </p:spPr>
          <p:txBody>
            <a:bodyPr wrap="square" rtlCol="0">
              <a:spAutoFit/>
            </a:bodyPr>
            <a:lstStyle/>
            <a:p>
              <a:pPr algn="ctr"/>
              <a:r>
                <a:rPr lang="sv-SE" sz="3200" dirty="0" smtClean="0"/>
                <a:t>Laser tillämpningar</a:t>
              </a:r>
              <a:endParaRPr lang="sv-SE" sz="3200" dirty="0"/>
            </a:p>
          </p:txBody>
        </p:sp>
        <p:pic>
          <p:nvPicPr>
            <p:cNvPr id="2050" name="Picture 2" descr="http://www.reehandbook.com/images/Nd/REE-Handbook-las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329" y="748567"/>
              <a:ext cx="4416486" cy="288032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2072328" y="3633367"/>
              <a:ext cx="6316096" cy="2677656"/>
            </a:xfrm>
            <a:prstGeom prst="rect">
              <a:avLst/>
            </a:prstGeom>
            <a:noFill/>
          </p:spPr>
          <p:txBody>
            <a:bodyPr wrap="square" rtlCol="0">
              <a:spAutoFit/>
            </a:bodyPr>
            <a:lstStyle/>
            <a:p>
              <a:r>
                <a:rPr lang="sv-SE" sz="2400" b="1" dirty="0" smtClean="0"/>
                <a:t>Neodym</a:t>
              </a:r>
              <a:r>
                <a:rPr lang="sv-SE" sz="2400" dirty="0" smtClean="0"/>
                <a:t> (Nd:YAG) högenergilaser</a:t>
              </a:r>
            </a:p>
            <a:p>
              <a:r>
                <a:rPr lang="sv-SE" sz="2400" b="1" dirty="0" smtClean="0"/>
                <a:t>Holmium</a:t>
              </a:r>
              <a:r>
                <a:rPr lang="sv-SE" sz="2400" dirty="0" smtClean="0"/>
                <a:t> (Ho:YAG Ladar = optisk avståndsmätare</a:t>
              </a:r>
            </a:p>
            <a:p>
              <a:r>
                <a:rPr lang="sv-SE" sz="2400" b="1" dirty="0" smtClean="0"/>
                <a:t>Erbium</a:t>
              </a:r>
              <a:r>
                <a:rPr lang="sv-SE" sz="2400" dirty="0" smtClean="0"/>
                <a:t> (Er:YAG dermatologi, plastikkirurgi)</a:t>
              </a:r>
            </a:p>
            <a:p>
              <a:r>
                <a:rPr lang="sv-SE" sz="2400" b="1" dirty="0" smtClean="0"/>
                <a:t>Thulium</a:t>
              </a:r>
              <a:r>
                <a:rPr lang="sv-SE" sz="2400" dirty="0" smtClean="0"/>
                <a:t>-glaslaser (endoskopi)</a:t>
              </a:r>
            </a:p>
            <a:p>
              <a:r>
                <a:rPr lang="sv-SE" sz="2400" b="1" dirty="0" smtClean="0"/>
                <a:t>Thulium</a:t>
              </a:r>
              <a:r>
                <a:rPr lang="sv-SE" sz="2400" dirty="0" smtClean="0"/>
                <a:t> (Tm:LuYAG) meteorologi</a:t>
              </a:r>
            </a:p>
            <a:p>
              <a:r>
                <a:rPr lang="sv-SE" sz="2400" b="1" dirty="0" smtClean="0"/>
                <a:t>Ytterbium</a:t>
              </a:r>
              <a:r>
                <a:rPr lang="sv-SE" sz="2400" dirty="0" smtClean="0"/>
                <a:t> fiberlaser</a:t>
              </a:r>
            </a:p>
            <a:p>
              <a:r>
                <a:rPr lang="sv-SE" sz="2400" b="1" dirty="0" smtClean="0"/>
                <a:t>Yttrium</a:t>
              </a:r>
              <a:r>
                <a:rPr lang="sv-SE" sz="2400" dirty="0" smtClean="0"/>
                <a:t> (YAG = Yttrium-Aluminium-Granat</a:t>
              </a:r>
              <a:r>
                <a:rPr lang="sv-SE" dirty="0" smtClean="0"/>
                <a:t>)</a:t>
              </a:r>
              <a:endParaRPr lang="sv-SE" dirty="0"/>
            </a:p>
          </p:txBody>
        </p:sp>
      </p:grpSp>
    </p:spTree>
    <p:extLst>
      <p:ext uri="{BB962C8B-B14F-4D97-AF65-F5344CB8AC3E}">
        <p14:creationId xmlns:p14="http://schemas.microsoft.com/office/powerpoint/2010/main" val="5485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Users\hakan\Documents\REE\Tillämpningar\Laser\Nd-YAG crys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158" y="1484784"/>
            <a:ext cx="5827170" cy="4547733"/>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697158" y="332656"/>
            <a:ext cx="5827170" cy="584775"/>
          </a:xfrm>
          <a:prstGeom prst="rect">
            <a:avLst/>
          </a:prstGeom>
          <a:noFill/>
        </p:spPr>
        <p:txBody>
          <a:bodyPr wrap="square" rtlCol="0">
            <a:spAutoFit/>
          </a:bodyPr>
          <a:lstStyle/>
          <a:p>
            <a:pPr algn="ctr"/>
            <a:r>
              <a:rPr lang="sv-SE" sz="3200" dirty="0" smtClean="0"/>
              <a:t>Yttrium-aluminium-granat (YAG)</a:t>
            </a:r>
            <a:endParaRPr lang="sv-SE" sz="3200" dirty="0"/>
          </a:p>
        </p:txBody>
      </p:sp>
    </p:spTree>
    <p:extLst>
      <p:ext uri="{BB962C8B-B14F-4D97-AF65-F5344CB8AC3E}">
        <p14:creationId xmlns:p14="http://schemas.microsoft.com/office/powerpoint/2010/main" val="10044290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 2"/>
          <p:cNvGraphicFramePr>
            <a:graphicFrameLocks/>
          </p:cNvGraphicFramePr>
          <p:nvPr>
            <p:extLst>
              <p:ext uri="{D42A27DB-BD31-4B8C-83A1-F6EECF244321}">
                <p14:modId xmlns:p14="http://schemas.microsoft.com/office/powerpoint/2010/main" val="1392616964"/>
              </p:ext>
            </p:extLst>
          </p:nvPr>
        </p:nvGraphicFramePr>
        <p:xfrm>
          <a:off x="714375" y="738187"/>
          <a:ext cx="7715250" cy="53816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p:cNvSpPr txBox="1"/>
          <p:nvPr/>
        </p:nvSpPr>
        <p:spPr>
          <a:xfrm>
            <a:off x="3995936" y="5016795"/>
            <a:ext cx="648072" cy="400110"/>
          </a:xfrm>
          <a:prstGeom prst="rect">
            <a:avLst/>
          </a:prstGeom>
          <a:noFill/>
        </p:spPr>
        <p:txBody>
          <a:bodyPr wrap="square" rtlCol="0">
            <a:spAutoFit/>
          </a:bodyPr>
          <a:lstStyle/>
          <a:p>
            <a:r>
              <a:rPr lang="sv-SE" sz="2000" b="1" dirty="0" smtClean="0"/>
              <a:t>Sc</a:t>
            </a:r>
            <a:r>
              <a:rPr lang="sv-SE" sz="2000" b="1" baseline="30000" dirty="0" smtClean="0"/>
              <a:t>3</a:t>
            </a:r>
            <a:r>
              <a:rPr lang="sv-SE" baseline="30000" dirty="0" smtClean="0"/>
              <a:t>+</a:t>
            </a:r>
            <a:endParaRPr lang="sv-SE" dirty="0"/>
          </a:p>
        </p:txBody>
      </p:sp>
      <p:cxnSp>
        <p:nvCxnSpPr>
          <p:cNvPr id="6" name="Rak pil 5"/>
          <p:cNvCxnSpPr/>
          <p:nvPr/>
        </p:nvCxnSpPr>
        <p:spPr>
          <a:xfrm>
            <a:off x="4644008" y="5216850"/>
            <a:ext cx="2376264"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51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C:\Users\hakan\Documents\REE\Tillämpningar\Laser\BMV lasertänd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844824"/>
            <a:ext cx="5071387" cy="4471392"/>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979712" y="404664"/>
            <a:ext cx="5143395" cy="523220"/>
          </a:xfrm>
          <a:prstGeom prst="rect">
            <a:avLst/>
          </a:prstGeom>
          <a:noFill/>
        </p:spPr>
        <p:txBody>
          <a:bodyPr wrap="square" rtlCol="0">
            <a:spAutoFit/>
          </a:bodyPr>
          <a:lstStyle/>
          <a:p>
            <a:pPr algn="ctr"/>
            <a:r>
              <a:rPr lang="sv-SE" sz="2800" dirty="0" smtClean="0"/>
              <a:t>Laser tändsystem BMV</a:t>
            </a:r>
            <a:endParaRPr lang="sv-SE" sz="2800" dirty="0"/>
          </a:p>
        </p:txBody>
      </p:sp>
    </p:spTree>
    <p:extLst>
      <p:ext uri="{BB962C8B-B14F-4D97-AF65-F5344CB8AC3E}">
        <p14:creationId xmlns:p14="http://schemas.microsoft.com/office/powerpoint/2010/main" val="770482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Stimulated Emissio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058" y="1628801"/>
            <a:ext cx="7363239" cy="3898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990058" y="260648"/>
            <a:ext cx="7363239" cy="646331"/>
          </a:xfrm>
          <a:prstGeom prst="rect">
            <a:avLst/>
          </a:prstGeom>
          <a:noFill/>
        </p:spPr>
        <p:txBody>
          <a:bodyPr wrap="square" rtlCol="0">
            <a:spAutoFit/>
          </a:bodyPr>
          <a:lstStyle/>
          <a:p>
            <a:pPr algn="ctr"/>
            <a:r>
              <a:rPr lang="sv-SE" sz="3600" dirty="0" smtClean="0"/>
              <a:t>Principen för laser</a:t>
            </a:r>
            <a:endParaRPr lang="sv-SE" sz="3600" dirty="0"/>
          </a:p>
        </p:txBody>
      </p:sp>
      <p:sp>
        <p:nvSpPr>
          <p:cNvPr id="3" name="Rektangel 2"/>
          <p:cNvSpPr/>
          <p:nvPr/>
        </p:nvSpPr>
        <p:spPr>
          <a:xfrm>
            <a:off x="827584" y="2060848"/>
            <a:ext cx="12961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p:cNvSpPr txBox="1"/>
          <p:nvPr/>
        </p:nvSpPr>
        <p:spPr>
          <a:xfrm>
            <a:off x="462633" y="2195572"/>
            <a:ext cx="1800200" cy="369332"/>
          </a:xfrm>
          <a:prstGeom prst="rect">
            <a:avLst/>
          </a:prstGeom>
          <a:noFill/>
        </p:spPr>
        <p:txBody>
          <a:bodyPr wrap="square" rtlCol="0">
            <a:spAutoFit/>
          </a:bodyPr>
          <a:lstStyle/>
          <a:p>
            <a:r>
              <a:rPr lang="sv-SE" dirty="0" smtClean="0"/>
              <a:t>Exciterat tillstånd</a:t>
            </a:r>
            <a:endParaRPr lang="sv-SE" dirty="0"/>
          </a:p>
        </p:txBody>
      </p:sp>
      <p:sp>
        <p:nvSpPr>
          <p:cNvPr id="5" name="Rektangel 4"/>
          <p:cNvSpPr/>
          <p:nvPr/>
        </p:nvSpPr>
        <p:spPr>
          <a:xfrm>
            <a:off x="2339752" y="1556792"/>
            <a:ext cx="1080120" cy="63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p:cNvSpPr txBox="1"/>
          <p:nvPr/>
        </p:nvSpPr>
        <p:spPr>
          <a:xfrm>
            <a:off x="2135560" y="1681748"/>
            <a:ext cx="1512168" cy="369332"/>
          </a:xfrm>
          <a:prstGeom prst="rect">
            <a:avLst/>
          </a:prstGeom>
          <a:noFill/>
        </p:spPr>
        <p:txBody>
          <a:bodyPr wrap="square" rtlCol="0">
            <a:spAutoFit/>
          </a:bodyPr>
          <a:lstStyle/>
          <a:p>
            <a:r>
              <a:rPr lang="sv-SE" dirty="0" smtClean="0"/>
              <a:t>Före emission</a:t>
            </a:r>
            <a:endParaRPr lang="sv-SE" dirty="0"/>
          </a:p>
        </p:txBody>
      </p:sp>
      <p:sp>
        <p:nvSpPr>
          <p:cNvPr id="7" name="Rektangel 6"/>
          <p:cNvSpPr/>
          <p:nvPr/>
        </p:nvSpPr>
        <p:spPr>
          <a:xfrm>
            <a:off x="4283968" y="1556792"/>
            <a:ext cx="1512168" cy="63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4427984" y="1543248"/>
            <a:ext cx="1224136" cy="646331"/>
          </a:xfrm>
          <a:prstGeom prst="rect">
            <a:avLst/>
          </a:prstGeom>
          <a:noFill/>
        </p:spPr>
        <p:txBody>
          <a:bodyPr wrap="square" rtlCol="0">
            <a:spAutoFit/>
          </a:bodyPr>
          <a:lstStyle/>
          <a:p>
            <a:r>
              <a:rPr lang="sv-SE" dirty="0" smtClean="0"/>
              <a:t>Under emission</a:t>
            </a:r>
            <a:endParaRPr lang="sv-SE" dirty="0"/>
          </a:p>
        </p:txBody>
      </p:sp>
      <p:sp>
        <p:nvSpPr>
          <p:cNvPr id="9" name="Rektangel 8"/>
          <p:cNvSpPr/>
          <p:nvPr/>
        </p:nvSpPr>
        <p:spPr>
          <a:xfrm>
            <a:off x="6516216" y="1628801"/>
            <a:ext cx="1368152" cy="566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p:cNvSpPr txBox="1"/>
          <p:nvPr/>
        </p:nvSpPr>
        <p:spPr>
          <a:xfrm>
            <a:off x="6444208" y="1681748"/>
            <a:ext cx="1656184" cy="369332"/>
          </a:xfrm>
          <a:prstGeom prst="rect">
            <a:avLst/>
          </a:prstGeom>
          <a:noFill/>
        </p:spPr>
        <p:txBody>
          <a:bodyPr wrap="square" rtlCol="0">
            <a:spAutoFit/>
          </a:bodyPr>
          <a:lstStyle/>
          <a:p>
            <a:r>
              <a:rPr lang="sv-SE" dirty="0" smtClean="0"/>
              <a:t>Efter emission</a:t>
            </a:r>
            <a:endParaRPr lang="sv-SE" dirty="0"/>
          </a:p>
        </p:txBody>
      </p:sp>
      <p:sp>
        <p:nvSpPr>
          <p:cNvPr id="11" name="Rektangel 10"/>
          <p:cNvSpPr/>
          <p:nvPr/>
        </p:nvSpPr>
        <p:spPr>
          <a:xfrm>
            <a:off x="827584" y="3284984"/>
            <a:ext cx="18002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textruta 11"/>
          <p:cNvSpPr txBox="1"/>
          <p:nvPr/>
        </p:nvSpPr>
        <p:spPr>
          <a:xfrm>
            <a:off x="1017914" y="3336957"/>
            <a:ext cx="1272775" cy="400110"/>
          </a:xfrm>
          <a:prstGeom prst="rect">
            <a:avLst/>
          </a:prstGeom>
          <a:noFill/>
        </p:spPr>
        <p:txBody>
          <a:bodyPr wrap="square" rtlCol="0">
            <a:spAutoFit/>
          </a:bodyPr>
          <a:lstStyle/>
          <a:p>
            <a:pPr algn="ctr"/>
            <a:r>
              <a:rPr lang="sv-SE" sz="2000" b="1" i="1" dirty="0" smtClean="0">
                <a:solidFill>
                  <a:srgbClr val="FF0000"/>
                </a:solidFill>
              </a:rPr>
              <a:t>Foton</a:t>
            </a:r>
            <a:endParaRPr lang="sv-SE" sz="2000" b="1" i="1" dirty="0">
              <a:solidFill>
                <a:srgbClr val="FF0000"/>
              </a:solidFill>
            </a:endParaRPr>
          </a:p>
        </p:txBody>
      </p:sp>
      <p:sp>
        <p:nvSpPr>
          <p:cNvPr id="13" name="Rektangel 12"/>
          <p:cNvSpPr/>
          <p:nvPr/>
        </p:nvSpPr>
        <p:spPr>
          <a:xfrm>
            <a:off x="755576" y="3933056"/>
            <a:ext cx="137998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textruta 13"/>
          <p:cNvSpPr txBox="1"/>
          <p:nvPr/>
        </p:nvSpPr>
        <p:spPr>
          <a:xfrm>
            <a:off x="539552" y="4072426"/>
            <a:ext cx="1800200" cy="369332"/>
          </a:xfrm>
          <a:prstGeom prst="rect">
            <a:avLst/>
          </a:prstGeom>
          <a:noFill/>
        </p:spPr>
        <p:txBody>
          <a:bodyPr wrap="square" rtlCol="0">
            <a:spAutoFit/>
          </a:bodyPr>
          <a:lstStyle/>
          <a:p>
            <a:r>
              <a:rPr lang="sv-SE" dirty="0" smtClean="0"/>
              <a:t>Grundtillstånd</a:t>
            </a:r>
            <a:endParaRPr lang="sv-SE" dirty="0"/>
          </a:p>
        </p:txBody>
      </p:sp>
      <p:sp>
        <p:nvSpPr>
          <p:cNvPr id="15" name="Rektangel 14"/>
          <p:cNvSpPr/>
          <p:nvPr/>
        </p:nvSpPr>
        <p:spPr>
          <a:xfrm>
            <a:off x="2135560" y="4441758"/>
            <a:ext cx="1512168" cy="57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p:cNvSpPr txBox="1"/>
          <p:nvPr/>
        </p:nvSpPr>
        <p:spPr>
          <a:xfrm>
            <a:off x="2051720" y="4360428"/>
            <a:ext cx="1728192" cy="646331"/>
          </a:xfrm>
          <a:prstGeom prst="rect">
            <a:avLst/>
          </a:prstGeom>
          <a:noFill/>
        </p:spPr>
        <p:txBody>
          <a:bodyPr wrap="square" rtlCol="0">
            <a:spAutoFit/>
          </a:bodyPr>
          <a:lstStyle/>
          <a:p>
            <a:pPr algn="ctr"/>
            <a:r>
              <a:rPr lang="sv-SE" dirty="0" smtClean="0"/>
              <a:t>Atom i exciterat tillstånd</a:t>
            </a:r>
            <a:endParaRPr lang="sv-SE" dirty="0"/>
          </a:p>
        </p:txBody>
      </p:sp>
      <p:sp>
        <p:nvSpPr>
          <p:cNvPr id="17" name="Rektangel 16"/>
          <p:cNvSpPr/>
          <p:nvPr/>
        </p:nvSpPr>
        <p:spPr>
          <a:xfrm>
            <a:off x="6444208" y="4441758"/>
            <a:ext cx="1440160" cy="715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textruta 17"/>
          <p:cNvSpPr txBox="1"/>
          <p:nvPr/>
        </p:nvSpPr>
        <p:spPr>
          <a:xfrm>
            <a:off x="6408204" y="4366845"/>
            <a:ext cx="1728192" cy="646331"/>
          </a:xfrm>
          <a:prstGeom prst="rect">
            <a:avLst/>
          </a:prstGeom>
          <a:noFill/>
        </p:spPr>
        <p:txBody>
          <a:bodyPr wrap="square" rtlCol="0">
            <a:spAutoFit/>
          </a:bodyPr>
          <a:lstStyle/>
          <a:p>
            <a:pPr algn="ctr"/>
            <a:r>
              <a:rPr lang="sv-SE" dirty="0" smtClean="0"/>
              <a:t>Atom i grundtillstånd</a:t>
            </a:r>
            <a:endParaRPr lang="sv-SE" dirty="0"/>
          </a:p>
        </p:txBody>
      </p:sp>
      <p:sp>
        <p:nvSpPr>
          <p:cNvPr id="19" name="textruta 18"/>
          <p:cNvSpPr txBox="1"/>
          <p:nvPr/>
        </p:nvSpPr>
        <p:spPr>
          <a:xfrm>
            <a:off x="721134" y="5715962"/>
            <a:ext cx="7523273" cy="369332"/>
          </a:xfrm>
          <a:prstGeom prst="rect">
            <a:avLst/>
          </a:prstGeom>
          <a:noFill/>
        </p:spPr>
        <p:txBody>
          <a:bodyPr wrap="square" rtlCol="0">
            <a:spAutoFit/>
          </a:bodyPr>
          <a:lstStyle/>
          <a:p>
            <a:r>
              <a:rPr lang="sv-SE" dirty="0" smtClean="0"/>
              <a:t>Laserljusets våglängd  </a:t>
            </a:r>
            <a:r>
              <a:rPr lang="el-GR" dirty="0" smtClean="0">
                <a:latin typeface="Calibri"/>
              </a:rPr>
              <a:t>λ</a:t>
            </a:r>
            <a:r>
              <a:rPr lang="sv-SE" dirty="0" smtClean="0">
                <a:latin typeface="Calibri"/>
              </a:rPr>
              <a:t> = c/</a:t>
            </a:r>
            <a:r>
              <a:rPr lang="sv-SE" dirty="0" smtClean="0">
                <a:latin typeface="Symbol" panose="05050102010706020507" pitchFamily="18" charset="2"/>
              </a:rPr>
              <a:t>n</a:t>
            </a:r>
            <a:r>
              <a:rPr lang="sv-SE" dirty="0" smtClean="0"/>
              <a:t> </a:t>
            </a:r>
            <a:endParaRPr lang="sv-SE" dirty="0"/>
          </a:p>
        </p:txBody>
      </p:sp>
    </p:spTree>
    <p:extLst>
      <p:ext uri="{BB962C8B-B14F-4D97-AF65-F5344CB8AC3E}">
        <p14:creationId xmlns:p14="http://schemas.microsoft.com/office/powerpoint/2010/main" val="2324446973"/>
      </p:ext>
    </p:extLst>
  </p:cSld>
  <p:clrMapOvr>
    <a:masterClrMapping/>
  </p:clrMapOvr>
  <p:transition spd="slow">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2880161" y="445344"/>
            <a:ext cx="3024336" cy="523220"/>
          </a:xfrm>
          <a:prstGeom prst="rect">
            <a:avLst/>
          </a:prstGeom>
          <a:noFill/>
        </p:spPr>
        <p:txBody>
          <a:bodyPr wrap="square" rtlCol="0">
            <a:spAutoFit/>
          </a:bodyPr>
          <a:lstStyle/>
          <a:p>
            <a:pPr algn="ctr"/>
            <a:r>
              <a:rPr lang="sv-SE" sz="2800" dirty="0" smtClean="0"/>
              <a:t>Laser</a:t>
            </a:r>
            <a:endParaRPr lang="sv-SE" sz="2800" dirty="0"/>
          </a:p>
        </p:txBody>
      </p:sp>
      <mc:AlternateContent xmlns:mc="http://schemas.openxmlformats.org/markup-compatibility/2006" xmlns:a14="http://schemas.microsoft.com/office/drawing/2010/main">
        <mc:Choice Requires="a14">
          <p:sp>
            <p:nvSpPr>
              <p:cNvPr id="3" name="textruta 2"/>
              <p:cNvSpPr txBox="1"/>
              <p:nvPr/>
            </p:nvSpPr>
            <p:spPr>
              <a:xfrm>
                <a:off x="1475656" y="1628799"/>
                <a:ext cx="6696744" cy="3001719"/>
              </a:xfrm>
              <a:prstGeom prst="rect">
                <a:avLst/>
              </a:prstGeom>
              <a:noFill/>
            </p:spPr>
            <p:txBody>
              <a:bodyPr wrap="square" rtlCol="0">
                <a:spAutoFit/>
              </a:bodyPr>
              <a:lstStyle/>
              <a:p>
                <a:pPr algn="ctr"/>
                <a14:m>
                  <m:oMath xmlns:m="http://schemas.openxmlformats.org/officeDocument/2006/math">
                    <m:f>
                      <m:fPr>
                        <m:ctrlPr>
                          <a:rPr lang="sv-SE" sz="2800" i="1" smtClean="0">
                            <a:latin typeface="Cambria Math"/>
                          </a:rPr>
                        </m:ctrlPr>
                      </m:fPr>
                      <m:num>
                        <m:sSub>
                          <m:sSubPr>
                            <m:ctrlPr>
                              <a:rPr lang="sv-SE" sz="2800" i="1">
                                <a:latin typeface="Cambria Math"/>
                              </a:rPr>
                            </m:ctrlPr>
                          </m:sSubPr>
                          <m:e>
                            <m:r>
                              <a:rPr lang="sv-SE" sz="2800" i="1" smtClean="0">
                                <a:latin typeface="Cambria Math"/>
                              </a:rPr>
                              <m:t>𝑅</m:t>
                            </m:r>
                          </m:e>
                          <m:sub>
                            <m:r>
                              <a:rPr lang="sv-SE" sz="2800" i="1">
                                <a:latin typeface="Cambria Math"/>
                              </a:rPr>
                              <m:t>𝑠𝑝𝑜𝑛</m:t>
                            </m:r>
                          </m:sub>
                        </m:sSub>
                      </m:num>
                      <m:den>
                        <m:sSub>
                          <m:sSubPr>
                            <m:ctrlPr>
                              <a:rPr lang="sv-SE" sz="2800" i="1">
                                <a:latin typeface="Cambria Math"/>
                              </a:rPr>
                            </m:ctrlPr>
                          </m:sSubPr>
                          <m:e>
                            <m:r>
                              <a:rPr lang="sv-SE" sz="2800" i="1">
                                <a:latin typeface="Cambria Math"/>
                              </a:rPr>
                              <m:t>𝑅</m:t>
                            </m:r>
                          </m:e>
                          <m:sub>
                            <m:r>
                              <a:rPr lang="sv-SE" sz="2800" i="1">
                                <a:latin typeface="Cambria Math"/>
                              </a:rPr>
                              <m:t>𝑠𝑡𝑖𝑚</m:t>
                            </m:r>
                          </m:sub>
                        </m:sSub>
                      </m:den>
                    </m:f>
                    <m:r>
                      <a:rPr lang="sv-SE" sz="2800" i="1">
                        <a:latin typeface="Cambria Math"/>
                      </a:rPr>
                      <m:t>=</m:t>
                    </m:r>
                    <m:r>
                      <a:rPr lang="sv-SE" sz="2800" i="1">
                        <a:latin typeface="Cambria Math"/>
                      </a:rPr>
                      <m:t>𝑒𝑥𝑝</m:t>
                    </m:r>
                    <m:d>
                      <m:dPr>
                        <m:ctrlPr>
                          <a:rPr lang="sv-SE" sz="2800" i="1">
                            <a:latin typeface="Cambria Math"/>
                          </a:rPr>
                        </m:ctrlPr>
                      </m:dPr>
                      <m:e>
                        <m:f>
                          <m:fPr>
                            <m:ctrlPr>
                              <a:rPr lang="sv-SE" sz="2800" i="1">
                                <a:latin typeface="Cambria Math"/>
                              </a:rPr>
                            </m:ctrlPr>
                          </m:fPr>
                          <m:num>
                            <m:r>
                              <a:rPr lang="sv-SE" sz="2800" i="1">
                                <a:latin typeface="Cambria Math"/>
                              </a:rPr>
                              <m:t>h</m:t>
                            </m:r>
                            <m:r>
                              <a:rPr lang="sv-SE" sz="2800" i="1">
                                <a:latin typeface="Cambria Math"/>
                              </a:rPr>
                              <m:t>𝜈</m:t>
                            </m:r>
                          </m:num>
                          <m:den>
                            <m:r>
                              <a:rPr lang="sv-SE" sz="2800" i="1">
                                <a:latin typeface="Cambria Math"/>
                              </a:rPr>
                              <m:t>𝑘𝑇</m:t>
                            </m:r>
                          </m:den>
                        </m:f>
                      </m:e>
                    </m:d>
                  </m:oMath>
                </a14:m>
                <a:r>
                  <a:rPr lang="sv-SE" sz="2800" dirty="0" smtClean="0"/>
                  <a:t> </a:t>
                </a:r>
                <a:r>
                  <a:rPr lang="sv-SE" sz="2800" dirty="0" smtClean="0">
                    <a:latin typeface="Calibri"/>
                    <a:cs typeface="Calibri"/>
                  </a:rPr>
                  <a:t>≈ 80</a:t>
                </a:r>
              </a:p>
              <a:p>
                <a:pPr algn="ctr"/>
                <a:endParaRPr lang="sv-SE" sz="2400" dirty="0">
                  <a:latin typeface="Calibri"/>
                  <a:cs typeface="Calibri"/>
                </a:endParaRPr>
              </a:p>
              <a:p>
                <a:pPr algn="ctr"/>
                <a:r>
                  <a:rPr lang="el-GR" sz="2400" dirty="0" smtClean="0">
                    <a:latin typeface="Calibri"/>
                    <a:cs typeface="Calibri"/>
                  </a:rPr>
                  <a:t>ν</a:t>
                </a:r>
                <a:r>
                  <a:rPr lang="sv-SE" sz="2400" dirty="0" smtClean="0">
                    <a:latin typeface="Calibri"/>
                    <a:cs typeface="Calibri"/>
                  </a:rPr>
                  <a:t> = 5*10</a:t>
                </a:r>
                <a:r>
                  <a:rPr lang="sv-SE" sz="2400" baseline="30000" dirty="0" smtClean="0">
                    <a:latin typeface="Calibri"/>
                    <a:cs typeface="Calibri"/>
                  </a:rPr>
                  <a:t>14  </a:t>
                </a:r>
                <a:r>
                  <a:rPr lang="sv-SE" sz="2400" dirty="0" smtClean="0">
                    <a:latin typeface="Calibri"/>
                    <a:cs typeface="Calibri"/>
                  </a:rPr>
                  <a:t>(</a:t>
                </a:r>
                <a:r>
                  <a:rPr lang="el-GR" sz="2400" dirty="0" smtClean="0">
                    <a:latin typeface="Calibri"/>
                    <a:cs typeface="Calibri"/>
                  </a:rPr>
                  <a:t>λ</a:t>
                </a:r>
                <a:r>
                  <a:rPr lang="sv-SE" sz="2400" dirty="0" smtClean="0">
                    <a:latin typeface="Calibri"/>
                    <a:cs typeface="Calibri"/>
                  </a:rPr>
                  <a:t> = 600 nm)</a:t>
                </a:r>
              </a:p>
              <a:p>
                <a:pPr algn="ctr"/>
                <a:r>
                  <a:rPr lang="sv-SE" sz="2400" dirty="0" smtClean="0">
                    <a:latin typeface="Calibri"/>
                    <a:cs typeface="Calibri"/>
                  </a:rPr>
                  <a:t>h = 6,62*10</a:t>
                </a:r>
                <a:r>
                  <a:rPr lang="sv-SE" sz="2400" baseline="30000" dirty="0" smtClean="0">
                    <a:latin typeface="Calibri"/>
                    <a:cs typeface="Calibri"/>
                  </a:rPr>
                  <a:t>34</a:t>
                </a:r>
                <a:r>
                  <a:rPr lang="sv-SE" sz="2400" dirty="0" smtClean="0">
                    <a:latin typeface="Calibri"/>
                    <a:cs typeface="Calibri"/>
                  </a:rPr>
                  <a:t> (Plancks konstant)</a:t>
                </a:r>
              </a:p>
              <a:p>
                <a:pPr algn="ctr"/>
                <a:r>
                  <a:rPr lang="sv-SE" sz="2400" dirty="0" smtClean="0">
                    <a:latin typeface="Calibri"/>
                    <a:cs typeface="Calibri"/>
                  </a:rPr>
                  <a:t>k = Bolzmanns konstant</a:t>
                </a:r>
              </a:p>
              <a:p>
                <a:pPr algn="ctr"/>
                <a:r>
                  <a:rPr lang="sv-SE" sz="2400" dirty="0" smtClean="0">
                    <a:latin typeface="Calibri"/>
                    <a:cs typeface="Calibri"/>
                  </a:rPr>
                  <a:t>T = 300 K </a:t>
                </a:r>
              </a:p>
              <a:p>
                <a:pPr algn="ctr"/>
                <a:r>
                  <a:rPr lang="sv-SE" sz="2400" dirty="0" smtClean="0">
                    <a:latin typeface="Calibri"/>
                    <a:cs typeface="Calibri"/>
                  </a:rPr>
                  <a:t>Termisk jämvikt</a:t>
                </a:r>
                <a:endParaRPr lang="sv-SE" sz="2400" dirty="0"/>
              </a:p>
            </p:txBody>
          </p:sp>
        </mc:Choice>
        <mc:Fallback xmlns="">
          <p:sp>
            <p:nvSpPr>
              <p:cNvPr id="3" name="textruta 2"/>
              <p:cNvSpPr txBox="1">
                <a:spLocks noRot="1" noChangeAspect="1" noMove="1" noResize="1" noEditPoints="1" noAdjustHandles="1" noChangeArrowheads="1" noChangeShapeType="1" noTextEdit="1"/>
              </p:cNvSpPr>
              <p:nvPr/>
            </p:nvSpPr>
            <p:spPr>
              <a:xfrm>
                <a:off x="1475656" y="1628799"/>
                <a:ext cx="6696744" cy="3001719"/>
              </a:xfrm>
              <a:prstGeom prst="rect">
                <a:avLst/>
              </a:prstGeom>
              <a:blipFill rotWithShape="1">
                <a:blip r:embed="rId3"/>
                <a:stretch>
                  <a:fillRect b="-3448"/>
                </a:stretch>
              </a:blipFill>
            </p:spPr>
            <p:txBody>
              <a:bodyPr/>
              <a:lstStyle/>
              <a:p>
                <a:r>
                  <a:rPr lang="sv-SE">
                    <a:noFill/>
                  </a:rPr>
                  <a:t> </a:t>
                </a:r>
              </a:p>
            </p:txBody>
          </p:sp>
        </mc:Fallback>
      </mc:AlternateContent>
    </p:spTree>
    <p:extLst>
      <p:ext uri="{BB962C8B-B14F-4D97-AF65-F5344CB8AC3E}">
        <p14:creationId xmlns:p14="http://schemas.microsoft.com/office/powerpoint/2010/main" val="2274570528"/>
      </p:ext>
    </p:extLst>
  </p:cSld>
  <p:clrMapOvr>
    <a:masterClrMapping/>
  </p:clrMapOvr>
  <p:transition spd="slow">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4" descr="https://upload.wikimedia.org/wikipedia/en/e/e3/Population-inversion-4lev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121" y="1268760"/>
            <a:ext cx="6172690" cy="4003432"/>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2987824" y="400308"/>
            <a:ext cx="3081284" cy="584775"/>
          </a:xfrm>
          <a:prstGeom prst="rect">
            <a:avLst/>
          </a:prstGeom>
          <a:noFill/>
        </p:spPr>
        <p:txBody>
          <a:bodyPr wrap="square" rtlCol="0">
            <a:spAutoFit/>
          </a:bodyPr>
          <a:lstStyle/>
          <a:p>
            <a:pPr algn="ctr"/>
            <a:r>
              <a:rPr lang="sv-SE" sz="3200" dirty="0" smtClean="0"/>
              <a:t>4-nivå laser</a:t>
            </a:r>
            <a:endParaRPr lang="sv-SE" sz="3200" dirty="0"/>
          </a:p>
        </p:txBody>
      </p:sp>
      <p:sp>
        <p:nvSpPr>
          <p:cNvPr id="5" name="Rektangel 4"/>
          <p:cNvSpPr/>
          <p:nvPr/>
        </p:nvSpPr>
        <p:spPr>
          <a:xfrm>
            <a:off x="2051720" y="3140968"/>
            <a:ext cx="115212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000" b="1" dirty="0"/>
              <a:t>P</a:t>
            </a:r>
            <a:r>
              <a:rPr lang="sv-SE" dirty="0"/>
              <a:t> excitering</a:t>
            </a:r>
          </a:p>
          <a:p>
            <a:pPr algn="ctr"/>
            <a:r>
              <a:rPr lang="sv-SE" dirty="0"/>
              <a:t>(pump)</a:t>
            </a:r>
          </a:p>
        </p:txBody>
      </p:sp>
      <p:sp>
        <p:nvSpPr>
          <p:cNvPr id="7" name="textruta 6"/>
          <p:cNvSpPr txBox="1"/>
          <p:nvPr/>
        </p:nvSpPr>
        <p:spPr>
          <a:xfrm>
            <a:off x="2032575" y="2833917"/>
            <a:ext cx="1728192" cy="1107996"/>
          </a:xfrm>
          <a:prstGeom prst="rect">
            <a:avLst/>
          </a:prstGeom>
          <a:noFill/>
        </p:spPr>
        <p:txBody>
          <a:bodyPr wrap="square" rtlCol="0">
            <a:spAutoFit/>
          </a:bodyPr>
          <a:lstStyle/>
          <a:p>
            <a:r>
              <a:rPr lang="sv-SE" sz="2400" b="1" dirty="0"/>
              <a:t>P</a:t>
            </a:r>
            <a:r>
              <a:rPr lang="sv-SE" sz="2000" dirty="0"/>
              <a:t> </a:t>
            </a:r>
            <a:r>
              <a:rPr lang="sv-SE" sz="2400" i="1" dirty="0"/>
              <a:t>excitering</a:t>
            </a:r>
          </a:p>
          <a:p>
            <a:pPr algn="ctr"/>
            <a:r>
              <a:rPr lang="sv-SE" sz="2400" i="1" dirty="0"/>
              <a:t>(pump</a:t>
            </a:r>
            <a:r>
              <a:rPr lang="sv-SE" sz="2000" i="1" dirty="0"/>
              <a:t>)</a:t>
            </a:r>
          </a:p>
          <a:p>
            <a:endParaRPr lang="sv-SE" dirty="0"/>
          </a:p>
        </p:txBody>
      </p:sp>
      <p:sp>
        <p:nvSpPr>
          <p:cNvPr id="8" name="Rektangel 7"/>
          <p:cNvSpPr/>
          <p:nvPr/>
        </p:nvSpPr>
        <p:spPr>
          <a:xfrm>
            <a:off x="4528466" y="1484784"/>
            <a:ext cx="162771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8"/>
          <p:cNvSpPr txBox="1"/>
          <p:nvPr/>
        </p:nvSpPr>
        <p:spPr>
          <a:xfrm>
            <a:off x="4528466" y="1455326"/>
            <a:ext cx="2347790" cy="461665"/>
          </a:xfrm>
          <a:prstGeom prst="rect">
            <a:avLst/>
          </a:prstGeom>
          <a:noFill/>
        </p:spPr>
        <p:txBody>
          <a:bodyPr wrap="square" rtlCol="0">
            <a:spAutoFit/>
          </a:bodyPr>
          <a:lstStyle/>
          <a:p>
            <a:r>
              <a:rPr lang="sv-SE" sz="2400" b="1" dirty="0">
                <a:solidFill>
                  <a:schemeClr val="tx2">
                    <a:lumMod val="60000"/>
                    <a:lumOff val="40000"/>
                  </a:schemeClr>
                </a:solidFill>
              </a:rPr>
              <a:t>Nivå </a:t>
            </a:r>
            <a:r>
              <a:rPr lang="sv-SE" sz="2400" b="1" dirty="0" smtClean="0">
                <a:solidFill>
                  <a:schemeClr val="tx2">
                    <a:lumMod val="60000"/>
                    <a:lumOff val="40000"/>
                  </a:schemeClr>
                </a:solidFill>
              </a:rPr>
              <a:t>4</a:t>
            </a:r>
            <a:r>
              <a:rPr lang="sv-SE" sz="2400" dirty="0" smtClean="0"/>
              <a:t>,</a:t>
            </a:r>
            <a:r>
              <a:rPr lang="sv-SE" sz="2000" dirty="0" smtClean="0"/>
              <a:t> </a:t>
            </a:r>
            <a:r>
              <a:rPr lang="sv-SE" sz="2400" b="1" i="1" dirty="0" smtClean="0"/>
              <a:t>E</a:t>
            </a:r>
            <a:r>
              <a:rPr lang="sv-SE" sz="2400" b="1" i="1" baseline="-25000" dirty="0" smtClean="0"/>
              <a:t>4 </a:t>
            </a:r>
            <a:r>
              <a:rPr lang="sv-SE" sz="2400" b="1" i="1" dirty="0"/>
              <a:t>, </a:t>
            </a:r>
            <a:r>
              <a:rPr lang="sv-SE" sz="2400" b="1" i="1" dirty="0" smtClean="0"/>
              <a:t>N</a:t>
            </a:r>
            <a:r>
              <a:rPr lang="sv-SE" sz="2400" b="1" i="1" baseline="-25000" dirty="0" smtClean="0"/>
              <a:t>4</a:t>
            </a:r>
            <a:endParaRPr lang="sv-SE" sz="2400" b="1" i="1" dirty="0"/>
          </a:p>
        </p:txBody>
      </p:sp>
      <p:sp>
        <p:nvSpPr>
          <p:cNvPr id="10" name="Rektangel 9"/>
          <p:cNvSpPr/>
          <p:nvPr/>
        </p:nvSpPr>
        <p:spPr>
          <a:xfrm>
            <a:off x="4528466" y="2492896"/>
            <a:ext cx="169971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Nivå 3, </a:t>
            </a:r>
            <a:r>
              <a:rPr lang="sv-SE" b="1" i="1" dirty="0"/>
              <a:t>E</a:t>
            </a:r>
            <a:r>
              <a:rPr lang="sv-SE" b="1" i="1" baseline="-25000" dirty="0"/>
              <a:t>3 </a:t>
            </a:r>
            <a:r>
              <a:rPr lang="sv-SE" b="1" i="1" dirty="0"/>
              <a:t>, N</a:t>
            </a:r>
            <a:r>
              <a:rPr lang="sv-SE" b="1" i="1" baseline="-25000" dirty="0"/>
              <a:t>3</a:t>
            </a:r>
            <a:endParaRPr lang="sv-SE" b="1" i="1" dirty="0"/>
          </a:p>
        </p:txBody>
      </p:sp>
      <p:sp>
        <p:nvSpPr>
          <p:cNvPr id="13" name="textruta 12"/>
          <p:cNvSpPr txBox="1"/>
          <p:nvPr/>
        </p:nvSpPr>
        <p:spPr>
          <a:xfrm>
            <a:off x="4556272" y="2471425"/>
            <a:ext cx="2203774" cy="461665"/>
          </a:xfrm>
          <a:prstGeom prst="rect">
            <a:avLst/>
          </a:prstGeom>
          <a:noFill/>
        </p:spPr>
        <p:txBody>
          <a:bodyPr wrap="square" rtlCol="0">
            <a:spAutoFit/>
          </a:bodyPr>
          <a:lstStyle/>
          <a:p>
            <a:r>
              <a:rPr lang="sv-SE" sz="2400" b="1" dirty="0">
                <a:solidFill>
                  <a:schemeClr val="tx2">
                    <a:lumMod val="60000"/>
                    <a:lumOff val="40000"/>
                  </a:schemeClr>
                </a:solidFill>
              </a:rPr>
              <a:t>Nivå 3</a:t>
            </a:r>
            <a:r>
              <a:rPr lang="sv-SE" sz="2400" dirty="0"/>
              <a:t>, </a:t>
            </a:r>
            <a:r>
              <a:rPr lang="sv-SE" sz="2400" b="1" i="1" dirty="0"/>
              <a:t>E</a:t>
            </a:r>
            <a:r>
              <a:rPr lang="sv-SE" sz="2400" b="1" i="1" baseline="-25000" dirty="0"/>
              <a:t>3 </a:t>
            </a:r>
            <a:r>
              <a:rPr lang="sv-SE" sz="2400" b="1" i="1" dirty="0"/>
              <a:t>, </a:t>
            </a:r>
            <a:r>
              <a:rPr lang="sv-SE" sz="2400" b="1" i="1" dirty="0" smtClean="0"/>
              <a:t>N</a:t>
            </a:r>
            <a:r>
              <a:rPr lang="sv-SE" sz="2400" b="1" i="1" baseline="-25000" dirty="0" smtClean="0"/>
              <a:t>3</a:t>
            </a:r>
            <a:endParaRPr lang="sv-SE" sz="2400" dirty="0"/>
          </a:p>
        </p:txBody>
      </p:sp>
      <p:sp>
        <p:nvSpPr>
          <p:cNvPr id="14" name="Rektangel 13"/>
          <p:cNvSpPr/>
          <p:nvPr/>
        </p:nvSpPr>
        <p:spPr>
          <a:xfrm>
            <a:off x="4528466" y="3942057"/>
            <a:ext cx="1843734" cy="423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textruta 14"/>
          <p:cNvSpPr txBox="1"/>
          <p:nvPr/>
        </p:nvSpPr>
        <p:spPr>
          <a:xfrm>
            <a:off x="4528466" y="3942057"/>
            <a:ext cx="2491806" cy="461665"/>
          </a:xfrm>
          <a:prstGeom prst="rect">
            <a:avLst/>
          </a:prstGeom>
          <a:noFill/>
        </p:spPr>
        <p:txBody>
          <a:bodyPr wrap="square" rtlCol="0">
            <a:spAutoFit/>
          </a:bodyPr>
          <a:lstStyle/>
          <a:p>
            <a:r>
              <a:rPr lang="sv-SE" sz="2400" b="1" dirty="0">
                <a:solidFill>
                  <a:schemeClr val="tx2">
                    <a:lumMod val="60000"/>
                    <a:lumOff val="40000"/>
                  </a:schemeClr>
                </a:solidFill>
              </a:rPr>
              <a:t>Nivå 2</a:t>
            </a:r>
            <a:r>
              <a:rPr lang="sv-SE" sz="2400" dirty="0"/>
              <a:t>, </a:t>
            </a:r>
            <a:r>
              <a:rPr lang="sv-SE" sz="2400" b="1" i="1" dirty="0"/>
              <a:t>E</a:t>
            </a:r>
            <a:r>
              <a:rPr lang="sv-SE" sz="2400" b="1" i="1" baseline="-25000" dirty="0"/>
              <a:t>2 </a:t>
            </a:r>
            <a:r>
              <a:rPr lang="sv-SE" sz="2400" b="1" i="1" dirty="0"/>
              <a:t>, </a:t>
            </a:r>
            <a:r>
              <a:rPr lang="sv-SE" sz="2400" b="1" i="1" dirty="0" smtClean="0"/>
              <a:t>N</a:t>
            </a:r>
            <a:r>
              <a:rPr lang="sv-SE" sz="2400" b="1" i="1" baseline="-25000" dirty="0" smtClean="0"/>
              <a:t>2</a:t>
            </a:r>
            <a:endParaRPr lang="sv-SE" sz="2400" dirty="0"/>
          </a:p>
        </p:txBody>
      </p:sp>
      <p:sp>
        <p:nvSpPr>
          <p:cNvPr id="16" name="Rektangel 15"/>
          <p:cNvSpPr/>
          <p:nvPr/>
        </p:nvSpPr>
        <p:spPr>
          <a:xfrm>
            <a:off x="4528466" y="4869160"/>
            <a:ext cx="3086345" cy="403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textruta 16"/>
          <p:cNvSpPr txBox="1"/>
          <p:nvPr/>
        </p:nvSpPr>
        <p:spPr>
          <a:xfrm>
            <a:off x="4528466" y="4797152"/>
            <a:ext cx="3859958" cy="461665"/>
          </a:xfrm>
          <a:prstGeom prst="rect">
            <a:avLst/>
          </a:prstGeom>
          <a:noFill/>
        </p:spPr>
        <p:txBody>
          <a:bodyPr wrap="square" rtlCol="0">
            <a:spAutoFit/>
          </a:bodyPr>
          <a:lstStyle/>
          <a:p>
            <a:r>
              <a:rPr lang="sv-SE" sz="2400" b="1" dirty="0">
                <a:solidFill>
                  <a:schemeClr val="tx2">
                    <a:lumMod val="60000"/>
                    <a:lumOff val="40000"/>
                  </a:schemeClr>
                </a:solidFill>
              </a:rPr>
              <a:t>Nivå 1</a:t>
            </a:r>
            <a:r>
              <a:rPr lang="sv-SE" sz="2000" dirty="0"/>
              <a:t> (grundtillstånd), </a:t>
            </a:r>
            <a:r>
              <a:rPr lang="sv-SE" sz="2400" b="1" i="1" dirty="0"/>
              <a:t>E1, </a:t>
            </a:r>
            <a:r>
              <a:rPr lang="sv-SE" sz="2400" b="1" i="1" dirty="0" smtClean="0"/>
              <a:t>N1</a:t>
            </a:r>
            <a:endParaRPr lang="sv-SE" sz="2400" dirty="0"/>
          </a:p>
        </p:txBody>
      </p:sp>
      <p:sp>
        <p:nvSpPr>
          <p:cNvPr id="18" name="Rektangel 17"/>
          <p:cNvSpPr/>
          <p:nvPr/>
        </p:nvSpPr>
        <p:spPr>
          <a:xfrm>
            <a:off x="2987824" y="1916832"/>
            <a:ext cx="38884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textruta 18"/>
          <p:cNvSpPr txBox="1"/>
          <p:nvPr/>
        </p:nvSpPr>
        <p:spPr>
          <a:xfrm>
            <a:off x="2987823" y="1988840"/>
            <a:ext cx="4626987" cy="461665"/>
          </a:xfrm>
          <a:prstGeom prst="rect">
            <a:avLst/>
          </a:prstGeom>
          <a:noFill/>
        </p:spPr>
        <p:txBody>
          <a:bodyPr wrap="square" rtlCol="0">
            <a:spAutoFit/>
          </a:bodyPr>
          <a:lstStyle/>
          <a:p>
            <a:r>
              <a:rPr lang="sv-SE" sz="2400" b="1" dirty="0" smtClean="0"/>
              <a:t>Ra</a:t>
            </a:r>
            <a:r>
              <a:rPr lang="sv-SE" sz="2400" dirty="0" smtClean="0"/>
              <a:t> </a:t>
            </a:r>
            <a:r>
              <a:rPr lang="sv-SE" sz="2400" i="1" dirty="0" smtClean="0"/>
              <a:t>(snabb, strålningsfri övergång) </a:t>
            </a:r>
            <a:endParaRPr lang="sv-SE" sz="2400" i="1" dirty="0"/>
          </a:p>
        </p:txBody>
      </p:sp>
      <p:sp>
        <p:nvSpPr>
          <p:cNvPr id="20" name="Rektangel 19"/>
          <p:cNvSpPr/>
          <p:nvPr/>
        </p:nvSpPr>
        <p:spPr>
          <a:xfrm>
            <a:off x="4556272" y="3140968"/>
            <a:ext cx="246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p:cNvSpPr/>
          <p:nvPr/>
        </p:nvSpPr>
        <p:spPr>
          <a:xfrm>
            <a:off x="4528466" y="3140968"/>
            <a:ext cx="277983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textruta 22"/>
          <p:cNvSpPr txBox="1"/>
          <p:nvPr/>
        </p:nvSpPr>
        <p:spPr>
          <a:xfrm>
            <a:off x="4528466" y="3270476"/>
            <a:ext cx="3715942" cy="461665"/>
          </a:xfrm>
          <a:prstGeom prst="rect">
            <a:avLst/>
          </a:prstGeom>
          <a:noFill/>
        </p:spPr>
        <p:txBody>
          <a:bodyPr wrap="square" rtlCol="0">
            <a:spAutoFit/>
          </a:bodyPr>
          <a:lstStyle/>
          <a:p>
            <a:r>
              <a:rPr lang="sv-SE" sz="2400" b="1" dirty="0" smtClean="0"/>
              <a:t>L</a:t>
            </a:r>
            <a:r>
              <a:rPr lang="sv-SE" sz="2400" dirty="0" smtClean="0"/>
              <a:t> </a:t>
            </a:r>
            <a:r>
              <a:rPr lang="sv-SE" sz="2400" i="1" dirty="0" smtClean="0"/>
              <a:t>(långsam, laserövergång)</a:t>
            </a:r>
            <a:endParaRPr lang="sv-SE" sz="2400" i="1" dirty="0"/>
          </a:p>
        </p:txBody>
      </p:sp>
      <p:sp>
        <p:nvSpPr>
          <p:cNvPr id="24" name="Rektangel 23"/>
          <p:cNvSpPr/>
          <p:nvPr/>
        </p:nvSpPr>
        <p:spPr>
          <a:xfrm>
            <a:off x="2987824" y="4365104"/>
            <a:ext cx="34563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textruta 24"/>
          <p:cNvSpPr txBox="1"/>
          <p:nvPr/>
        </p:nvSpPr>
        <p:spPr>
          <a:xfrm>
            <a:off x="2987824" y="4365104"/>
            <a:ext cx="5112568" cy="461665"/>
          </a:xfrm>
          <a:prstGeom prst="rect">
            <a:avLst/>
          </a:prstGeom>
          <a:noFill/>
        </p:spPr>
        <p:txBody>
          <a:bodyPr wrap="square" rtlCol="0">
            <a:spAutoFit/>
          </a:bodyPr>
          <a:lstStyle/>
          <a:p>
            <a:r>
              <a:rPr lang="sv-SE" sz="2400" b="1" dirty="0" smtClean="0"/>
              <a:t>Rb</a:t>
            </a:r>
            <a:r>
              <a:rPr lang="sv-SE" sz="2400" dirty="0" smtClean="0"/>
              <a:t> </a:t>
            </a:r>
            <a:r>
              <a:rPr lang="sv-SE" sz="2400" i="1" dirty="0"/>
              <a:t>(snabb, strålningsfri övergång)</a:t>
            </a:r>
          </a:p>
        </p:txBody>
      </p:sp>
      <p:sp>
        <p:nvSpPr>
          <p:cNvPr id="26" name="textruta 25"/>
          <p:cNvSpPr txBox="1"/>
          <p:nvPr/>
        </p:nvSpPr>
        <p:spPr>
          <a:xfrm>
            <a:off x="2032576" y="5373216"/>
            <a:ext cx="5275728" cy="461665"/>
          </a:xfrm>
          <a:prstGeom prst="rect">
            <a:avLst/>
          </a:prstGeom>
          <a:noFill/>
        </p:spPr>
        <p:txBody>
          <a:bodyPr wrap="square" rtlCol="0">
            <a:spAutoFit/>
          </a:bodyPr>
          <a:lstStyle/>
          <a:p>
            <a:r>
              <a:rPr lang="sv-SE" sz="2400" dirty="0" smtClean="0"/>
              <a:t>N = antal elektroner i varje energinivå</a:t>
            </a:r>
            <a:endParaRPr lang="sv-SE" sz="2400" dirty="0"/>
          </a:p>
        </p:txBody>
      </p:sp>
    </p:spTree>
    <p:extLst>
      <p:ext uri="{BB962C8B-B14F-4D97-AF65-F5344CB8AC3E}">
        <p14:creationId xmlns:p14="http://schemas.microsoft.com/office/powerpoint/2010/main" val="24596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ktangel med rundade hörn 1"/>
          <p:cNvSpPr/>
          <p:nvPr/>
        </p:nvSpPr>
        <p:spPr>
          <a:xfrm>
            <a:off x="251520" y="188640"/>
            <a:ext cx="8712968" cy="64807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81" y="1844824"/>
            <a:ext cx="8545581" cy="252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a:off x="2627784" y="476672"/>
            <a:ext cx="4032448" cy="461665"/>
          </a:xfrm>
          <a:prstGeom prst="rect">
            <a:avLst/>
          </a:prstGeom>
          <a:noFill/>
        </p:spPr>
        <p:txBody>
          <a:bodyPr wrap="square" rtlCol="0">
            <a:spAutoFit/>
          </a:bodyPr>
          <a:lstStyle/>
          <a:p>
            <a:pPr algn="ctr"/>
            <a:r>
              <a:rPr lang="sv-SE" sz="2400" b="1" dirty="0" smtClean="0">
                <a:solidFill>
                  <a:schemeClr val="bg1"/>
                </a:solidFill>
              </a:rPr>
              <a:t>Frekvensdubbling</a:t>
            </a:r>
            <a:endParaRPr lang="sv-SE" sz="2400" b="1" dirty="0">
              <a:solidFill>
                <a:schemeClr val="bg1"/>
              </a:solidFill>
            </a:endParaRPr>
          </a:p>
        </p:txBody>
      </p:sp>
    </p:spTree>
    <p:extLst>
      <p:ext uri="{BB962C8B-B14F-4D97-AF65-F5344CB8AC3E}">
        <p14:creationId xmlns:p14="http://schemas.microsoft.com/office/powerpoint/2010/main" val="4250236757"/>
      </p:ext>
    </p:extLst>
  </p:cSld>
  <p:clrMapOvr>
    <a:masterClrMapping/>
  </p:clrMapOvr>
  <p:transition spd="slow">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ubble, fotograferad i februari 1997 av besättningen ombord på rymdfärjan Disco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24744"/>
            <a:ext cx="7185495" cy="479267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2512119" y="5229200"/>
            <a:ext cx="4104456" cy="523220"/>
          </a:xfrm>
          <a:prstGeom prst="rect">
            <a:avLst/>
          </a:prstGeom>
          <a:noFill/>
        </p:spPr>
        <p:txBody>
          <a:bodyPr wrap="square" rtlCol="0">
            <a:spAutoFit/>
          </a:bodyPr>
          <a:lstStyle/>
          <a:p>
            <a:pPr algn="ctr"/>
            <a:r>
              <a:rPr lang="sv-SE" sz="2800" b="1" dirty="0" smtClean="0"/>
              <a:t>Hubble rymdteleskop</a:t>
            </a:r>
            <a:endParaRPr lang="sv-SE" sz="2800" b="1" dirty="0"/>
          </a:p>
        </p:txBody>
      </p:sp>
      <p:sp>
        <p:nvSpPr>
          <p:cNvPr id="3" name="textruta 2"/>
          <p:cNvSpPr txBox="1"/>
          <p:nvPr/>
        </p:nvSpPr>
        <p:spPr>
          <a:xfrm>
            <a:off x="2512119" y="332656"/>
            <a:ext cx="3500041" cy="523220"/>
          </a:xfrm>
          <a:prstGeom prst="rect">
            <a:avLst/>
          </a:prstGeom>
          <a:noFill/>
        </p:spPr>
        <p:txBody>
          <a:bodyPr wrap="square" rtlCol="0">
            <a:spAutoFit/>
          </a:bodyPr>
          <a:lstStyle/>
          <a:p>
            <a:pPr algn="ctr"/>
            <a:r>
              <a:rPr lang="sv-SE" sz="2800" b="1" dirty="0" smtClean="0"/>
              <a:t>Polering</a:t>
            </a:r>
            <a:endParaRPr lang="sv-SE" sz="2800" b="1" dirty="0"/>
          </a:p>
        </p:txBody>
      </p:sp>
    </p:spTree>
    <p:extLst>
      <p:ext uri="{BB962C8B-B14F-4D97-AF65-F5344CB8AC3E}">
        <p14:creationId xmlns:p14="http://schemas.microsoft.com/office/powerpoint/2010/main" val="1077260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pixabay.com/static/uploads/photo/2014/12/08/20/56/space-telescope-561368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113" y="1340768"/>
            <a:ext cx="6745086" cy="4489698"/>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2226618" y="503094"/>
            <a:ext cx="4824536" cy="523220"/>
          </a:xfrm>
          <a:prstGeom prst="rect">
            <a:avLst/>
          </a:prstGeom>
          <a:noFill/>
        </p:spPr>
        <p:txBody>
          <a:bodyPr wrap="square" rtlCol="0">
            <a:spAutoFit/>
          </a:bodyPr>
          <a:lstStyle/>
          <a:p>
            <a:pPr algn="ctr"/>
            <a:r>
              <a:rPr lang="sv-SE" sz="2800" b="1" dirty="0" smtClean="0"/>
              <a:t>Polering av teleskopspegel</a:t>
            </a:r>
            <a:endParaRPr lang="sv-SE" sz="2800" b="1" dirty="0"/>
          </a:p>
        </p:txBody>
      </p:sp>
    </p:spTree>
    <p:extLst>
      <p:ext uri="{BB962C8B-B14F-4D97-AF65-F5344CB8AC3E}">
        <p14:creationId xmlns:p14="http://schemas.microsoft.com/office/powerpoint/2010/main" val="862563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thumb/9/93/Rareearth_production.svg/2000px-Rareearth_producti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1484" y="1556792"/>
            <a:ext cx="6512891" cy="3950069"/>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2699792" y="908720"/>
            <a:ext cx="4536504" cy="400110"/>
          </a:xfrm>
          <a:prstGeom prst="rect">
            <a:avLst/>
          </a:prstGeom>
          <a:noFill/>
        </p:spPr>
        <p:txBody>
          <a:bodyPr wrap="square" rtlCol="0">
            <a:spAutoFit/>
          </a:bodyPr>
          <a:lstStyle/>
          <a:p>
            <a:pPr algn="ctr"/>
            <a:r>
              <a:rPr lang="sv-SE" sz="2000" dirty="0" smtClean="0"/>
              <a:t>Världsproduktion av REE 1950-2000</a:t>
            </a:r>
            <a:endParaRPr lang="sv-SE" sz="2000" dirty="0"/>
          </a:p>
        </p:txBody>
      </p:sp>
      <p:sp>
        <p:nvSpPr>
          <p:cNvPr id="3" name="textruta 2"/>
          <p:cNvSpPr txBox="1"/>
          <p:nvPr/>
        </p:nvSpPr>
        <p:spPr>
          <a:xfrm>
            <a:off x="1551484" y="188640"/>
            <a:ext cx="6512891" cy="461665"/>
          </a:xfrm>
          <a:prstGeom prst="rect">
            <a:avLst/>
          </a:prstGeom>
          <a:noFill/>
        </p:spPr>
        <p:txBody>
          <a:bodyPr wrap="square" rtlCol="0">
            <a:spAutoFit/>
          </a:bodyPr>
          <a:lstStyle/>
          <a:p>
            <a:pPr algn="ctr"/>
            <a:r>
              <a:rPr lang="sv-SE" sz="2400" dirty="0" smtClean="0"/>
              <a:t>Handelspolitik och prisutveckling</a:t>
            </a:r>
            <a:endParaRPr lang="sv-SE" sz="2400" dirty="0"/>
          </a:p>
        </p:txBody>
      </p:sp>
    </p:spTree>
    <p:extLst>
      <p:ext uri="{BB962C8B-B14F-4D97-AF65-F5344CB8AC3E}">
        <p14:creationId xmlns:p14="http://schemas.microsoft.com/office/powerpoint/2010/main" val="1094833226"/>
      </p:ext>
    </p:extLst>
  </p:cSld>
  <p:clrMapOvr>
    <a:masterClrMapping/>
  </p:clrMapOvr>
  <p:transition spd="slow">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http://www.theaureport.com/images/REE_San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35" y="908720"/>
            <a:ext cx="8079467"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960309"/>
      </p:ext>
    </p:extLst>
  </p:cSld>
  <p:clrMapOvr>
    <a:masterClrMapping/>
  </p:clrMapOvr>
  <p:transition spd="slow">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C:\Users\hakan\Documents\REE\Handel, politik\Senkaku Isl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768" y="1591960"/>
            <a:ext cx="4189310" cy="50548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ldresultat för disputed island japan ch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060848"/>
            <a:ext cx="4919656" cy="3277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475656" y="548680"/>
            <a:ext cx="6336704" cy="523220"/>
          </a:xfrm>
          <a:prstGeom prst="rect">
            <a:avLst/>
          </a:prstGeom>
          <a:noFill/>
        </p:spPr>
        <p:txBody>
          <a:bodyPr wrap="square" rtlCol="0">
            <a:spAutoFit/>
          </a:bodyPr>
          <a:lstStyle/>
          <a:p>
            <a:pPr algn="ctr"/>
            <a:r>
              <a:rPr lang="sv-SE" sz="2800" b="1" dirty="0" smtClean="0"/>
              <a:t>Omstridda öar i Kinesiska havet</a:t>
            </a:r>
            <a:endParaRPr lang="sv-SE" sz="2800" b="1" dirty="0"/>
          </a:p>
        </p:txBody>
      </p:sp>
    </p:spTree>
    <p:extLst>
      <p:ext uri="{BB962C8B-B14F-4D97-AF65-F5344CB8AC3E}">
        <p14:creationId xmlns:p14="http://schemas.microsoft.com/office/powerpoint/2010/main" val="332979884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15355</TotalTime>
  <Words>9118</Words>
  <Application>Microsoft Office PowerPoint</Application>
  <PresentationFormat>Bildspel på skärmen (4:3)</PresentationFormat>
  <Paragraphs>1260</Paragraphs>
  <Slides>112</Slides>
  <Notes>112</Notes>
  <HiddenSlides>36</HiddenSlides>
  <MMClips>0</MMClips>
  <ScaleCrop>false</ScaleCrop>
  <HeadingPairs>
    <vt:vector size="4" baseType="variant">
      <vt:variant>
        <vt:lpstr>Tema</vt:lpstr>
      </vt:variant>
      <vt:variant>
        <vt:i4>1</vt:i4>
      </vt:variant>
      <vt:variant>
        <vt:lpstr>Bildrubriker</vt:lpstr>
      </vt:variant>
      <vt:variant>
        <vt:i4>112</vt:i4>
      </vt:variant>
    </vt:vector>
  </HeadingPairs>
  <TitlesOfParts>
    <vt:vector size="113" baseType="lpstr">
      <vt:lpstr>Office-tema</vt:lpstr>
      <vt:lpstr>PowerPoint-presentation</vt:lpstr>
      <vt:lpstr>PowerPoint-presentation</vt:lpstr>
      <vt:lpstr>PowerPoint-presentation</vt:lpstr>
      <vt:lpstr>Sällsynta jordartsmetaller (REE)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Viktiga REE-mineral globalt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EU Rare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Sällsynta jordartsmetaller</dc:title>
  <dc:creator>hakan</dc:creator>
  <cp:lastModifiedBy>hakan</cp:lastModifiedBy>
  <cp:revision>936</cp:revision>
  <cp:lastPrinted>2018-10-14T14:44:28Z</cp:lastPrinted>
  <dcterms:created xsi:type="dcterms:W3CDTF">2015-03-14T08:03:21Z</dcterms:created>
  <dcterms:modified xsi:type="dcterms:W3CDTF">2018-10-29T15:31:47Z</dcterms:modified>
</cp:coreProperties>
</file>